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243.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diagrams/layout1.xml" ContentType="application/vnd.openxmlformats-officedocument.drawingml.diagramLayout+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259.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s/slide2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slides/slide237.xml" ContentType="application/vnd.openxmlformats-officedocument.presentationml.slide+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slides/slide262.xml" ContentType="application/vnd.openxmlformats-officedocument.presentationml.slide+xml"/>
  <Override PartName="/ppt/slides/slide273.xml" ContentType="application/vnd.openxmlformats-officedocument.presentationml.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s/slide2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78.xml" ContentType="application/vnd.openxmlformats-officedocument.presentationml.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67.xml" ContentType="application/vnd.openxmlformats-officedocument.presentationml.slide+xml"/>
  <Override PartName="/ppt/diagrams/colors1.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Override PartName="/ppt/slides/slide281.xml" ContentType="application/vnd.openxmlformats-officedocument.presentationml.slide+xml"/>
  <Default Extension="wmf" ContentType="image/x-wmf"/>
  <Override PartName="/ppt/slides/slide41.xml" ContentType="application/vnd.openxmlformats-officedocument.presentationml.slide+xml"/>
  <Override PartName="/ppt/slides/slide223.xml" ContentType="application/vnd.openxmlformats-officedocument.presentationml.slide+xml"/>
  <Override PartName="/ppt/slides/slide270.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239.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46.xml" ContentType="application/vnd.openxmlformats-officedocument.presentationml.slide+xml"/>
  <Override PartName="/ppt/slides/slide264.xml" ContentType="application/vnd.openxmlformats-officedocument.presentationml.slide+xml"/>
  <Override PartName="/ppt/slides/slide275.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35.xml" ContentType="application/vnd.openxmlformats-officedocument.presentationml.slide+xml"/>
  <Override PartName="/ppt/slides/slide253.xml" ContentType="application/vnd.openxmlformats-officedocument.presentationml.slide+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42.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slideLayouts/slideLayout1.xml" ContentType="application/vnd.openxmlformats-officedocument.presentationml.slideLayout+xml"/>
  <Default Extension="wav" ContentType="audio/wav"/>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231.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69.xml" ContentType="application/vnd.openxmlformats-officedocument.presentationml.slide+xml"/>
  <Override PartName="/ppt/diagrams/data1.xml" ContentType="application/vnd.openxmlformats-officedocument.drawingml.diagramData+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slides/slide272.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7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gif" ContentType="image/gif"/>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83"/>
  </p:notesMasterIdLst>
  <p:sldIdLst>
    <p:sldId id="256" r:id="rId2"/>
    <p:sldId id="257" r:id="rId3"/>
    <p:sldId id="258" r:id="rId4"/>
    <p:sldId id="273" r:id="rId5"/>
    <p:sldId id="290" r:id="rId6"/>
    <p:sldId id="291" r:id="rId7"/>
    <p:sldId id="287" r:id="rId8"/>
    <p:sldId id="288" r:id="rId9"/>
    <p:sldId id="511" r:id="rId10"/>
    <p:sldId id="260" r:id="rId11"/>
    <p:sldId id="294" r:id="rId12"/>
    <p:sldId id="295" r:id="rId13"/>
    <p:sldId id="296" r:id="rId14"/>
    <p:sldId id="274" r:id="rId15"/>
    <p:sldId id="259" r:id="rId16"/>
    <p:sldId id="261" r:id="rId17"/>
    <p:sldId id="297" r:id="rId18"/>
    <p:sldId id="289" r:id="rId19"/>
    <p:sldId id="262" r:id="rId20"/>
    <p:sldId id="293" r:id="rId21"/>
    <p:sldId id="298" r:id="rId22"/>
    <p:sldId id="299" r:id="rId23"/>
    <p:sldId id="500" r:id="rId24"/>
    <p:sldId id="512" r:id="rId25"/>
    <p:sldId id="263" r:id="rId26"/>
    <p:sldId id="275" r:id="rId27"/>
    <p:sldId id="276" r:id="rId28"/>
    <p:sldId id="303" r:id="rId29"/>
    <p:sldId id="266" r:id="rId30"/>
    <p:sldId id="264" r:id="rId31"/>
    <p:sldId id="265" r:id="rId32"/>
    <p:sldId id="267" r:id="rId33"/>
    <p:sldId id="268" r:id="rId34"/>
    <p:sldId id="300" r:id="rId35"/>
    <p:sldId id="301" r:id="rId36"/>
    <p:sldId id="302" r:id="rId37"/>
    <p:sldId id="269" r:id="rId38"/>
    <p:sldId id="513" r:id="rId39"/>
    <p:sldId id="277" r:id="rId40"/>
    <p:sldId id="270" r:id="rId41"/>
    <p:sldId id="280" r:id="rId42"/>
    <p:sldId id="281" r:id="rId43"/>
    <p:sldId id="282" r:id="rId44"/>
    <p:sldId id="283" r:id="rId45"/>
    <p:sldId id="284" r:id="rId46"/>
    <p:sldId id="285" r:id="rId47"/>
    <p:sldId id="278" r:id="rId48"/>
    <p:sldId id="279" r:id="rId49"/>
    <p:sldId id="515" r:id="rId50"/>
    <p:sldId id="271" r:id="rId51"/>
    <p:sldId id="286" r:id="rId52"/>
    <p:sldId id="514" r:id="rId53"/>
    <p:sldId id="272" r:id="rId54"/>
    <p:sldId id="304" r:id="rId55"/>
    <p:sldId id="305" r:id="rId56"/>
    <p:sldId id="306" r:id="rId57"/>
    <p:sldId id="307" r:id="rId58"/>
    <p:sldId id="308" r:id="rId59"/>
    <p:sldId id="516" r:id="rId60"/>
    <p:sldId id="292" r:id="rId61"/>
    <p:sldId id="309" r:id="rId62"/>
    <p:sldId id="310" r:id="rId63"/>
    <p:sldId id="311" r:id="rId64"/>
    <p:sldId id="312" r:id="rId65"/>
    <p:sldId id="517" r:id="rId66"/>
    <p:sldId id="313" r:id="rId67"/>
    <p:sldId id="518" r:id="rId68"/>
    <p:sldId id="314" r:id="rId69"/>
    <p:sldId id="315" r:id="rId70"/>
    <p:sldId id="316" r:id="rId71"/>
    <p:sldId id="317" r:id="rId72"/>
    <p:sldId id="318" r:id="rId73"/>
    <p:sldId id="319" r:id="rId74"/>
    <p:sldId id="320" r:id="rId75"/>
    <p:sldId id="321" r:id="rId76"/>
    <p:sldId id="322" r:id="rId77"/>
    <p:sldId id="323" r:id="rId78"/>
    <p:sldId id="324" r:id="rId79"/>
    <p:sldId id="325" r:id="rId80"/>
    <p:sldId id="329" r:id="rId81"/>
    <p:sldId id="326" r:id="rId82"/>
    <p:sldId id="330" r:id="rId83"/>
    <p:sldId id="327" r:id="rId84"/>
    <p:sldId id="331" r:id="rId85"/>
    <p:sldId id="328" r:id="rId86"/>
    <p:sldId id="332" r:id="rId87"/>
    <p:sldId id="519" r:id="rId88"/>
    <p:sldId id="333" r:id="rId89"/>
    <p:sldId id="334" r:id="rId90"/>
    <p:sldId id="335" r:id="rId91"/>
    <p:sldId id="336" r:id="rId92"/>
    <p:sldId id="337" r:id="rId93"/>
    <p:sldId id="338" r:id="rId94"/>
    <p:sldId id="339" r:id="rId95"/>
    <p:sldId id="340" r:id="rId96"/>
    <p:sldId id="341" r:id="rId97"/>
    <p:sldId id="342" r:id="rId98"/>
    <p:sldId id="343" r:id="rId99"/>
    <p:sldId id="344" r:id="rId100"/>
    <p:sldId id="345" r:id="rId101"/>
    <p:sldId id="346" r:id="rId102"/>
    <p:sldId id="347" r:id="rId103"/>
    <p:sldId id="348" r:id="rId104"/>
    <p:sldId id="349" r:id="rId105"/>
    <p:sldId id="520" r:id="rId106"/>
    <p:sldId id="350" r:id="rId107"/>
    <p:sldId id="351" r:id="rId108"/>
    <p:sldId id="352" r:id="rId109"/>
    <p:sldId id="353" r:id="rId110"/>
    <p:sldId id="355" r:id="rId111"/>
    <p:sldId id="354" r:id="rId112"/>
    <p:sldId id="356" r:id="rId113"/>
    <p:sldId id="357" r:id="rId114"/>
    <p:sldId id="358" r:id="rId115"/>
    <p:sldId id="359" r:id="rId116"/>
    <p:sldId id="360" r:id="rId117"/>
    <p:sldId id="361" r:id="rId118"/>
    <p:sldId id="362" r:id="rId119"/>
    <p:sldId id="521" r:id="rId120"/>
    <p:sldId id="363" r:id="rId121"/>
    <p:sldId id="364" r:id="rId122"/>
    <p:sldId id="365" r:id="rId123"/>
    <p:sldId id="522" r:id="rId124"/>
    <p:sldId id="366" r:id="rId125"/>
    <p:sldId id="502" r:id="rId126"/>
    <p:sldId id="367" r:id="rId127"/>
    <p:sldId id="368" r:id="rId128"/>
    <p:sldId id="369" r:id="rId129"/>
    <p:sldId id="370" r:id="rId130"/>
    <p:sldId id="371" r:id="rId131"/>
    <p:sldId id="372" r:id="rId132"/>
    <p:sldId id="373" r:id="rId133"/>
    <p:sldId id="374" r:id="rId134"/>
    <p:sldId id="375" r:id="rId135"/>
    <p:sldId id="376" r:id="rId136"/>
    <p:sldId id="377" r:id="rId137"/>
    <p:sldId id="378" r:id="rId138"/>
    <p:sldId id="379" r:id="rId139"/>
    <p:sldId id="380" r:id="rId140"/>
    <p:sldId id="381" r:id="rId141"/>
    <p:sldId id="382" r:id="rId142"/>
    <p:sldId id="383" r:id="rId143"/>
    <p:sldId id="523" r:id="rId144"/>
    <p:sldId id="384" r:id="rId145"/>
    <p:sldId id="385" r:id="rId146"/>
    <p:sldId id="386" r:id="rId147"/>
    <p:sldId id="387" r:id="rId148"/>
    <p:sldId id="388" r:id="rId149"/>
    <p:sldId id="389" r:id="rId150"/>
    <p:sldId id="390" r:id="rId151"/>
    <p:sldId id="391" r:id="rId152"/>
    <p:sldId id="392" r:id="rId153"/>
    <p:sldId id="393" r:id="rId154"/>
    <p:sldId id="394" r:id="rId155"/>
    <p:sldId id="395" r:id="rId156"/>
    <p:sldId id="396" r:id="rId157"/>
    <p:sldId id="397" r:id="rId158"/>
    <p:sldId id="398" r:id="rId159"/>
    <p:sldId id="399" r:id="rId160"/>
    <p:sldId id="400" r:id="rId161"/>
    <p:sldId id="401" r:id="rId162"/>
    <p:sldId id="402" r:id="rId163"/>
    <p:sldId id="403" r:id="rId164"/>
    <p:sldId id="404" r:id="rId165"/>
    <p:sldId id="405" r:id="rId166"/>
    <p:sldId id="406" r:id="rId167"/>
    <p:sldId id="407" r:id="rId168"/>
    <p:sldId id="408" r:id="rId169"/>
    <p:sldId id="410" r:id="rId170"/>
    <p:sldId id="409" r:id="rId171"/>
    <p:sldId id="411" r:id="rId172"/>
    <p:sldId id="503" r:id="rId173"/>
    <p:sldId id="524" r:id="rId174"/>
    <p:sldId id="412" r:id="rId175"/>
    <p:sldId id="413" r:id="rId176"/>
    <p:sldId id="415" r:id="rId177"/>
    <p:sldId id="525" r:id="rId178"/>
    <p:sldId id="414" r:id="rId179"/>
    <p:sldId id="416" r:id="rId180"/>
    <p:sldId id="505" r:id="rId181"/>
    <p:sldId id="526" r:id="rId182"/>
    <p:sldId id="417" r:id="rId183"/>
    <p:sldId id="527" r:id="rId184"/>
    <p:sldId id="418" r:id="rId185"/>
    <p:sldId id="419" r:id="rId186"/>
    <p:sldId id="420" r:id="rId187"/>
    <p:sldId id="421" r:id="rId188"/>
    <p:sldId id="509" r:id="rId189"/>
    <p:sldId id="422" r:id="rId190"/>
    <p:sldId id="423" r:id="rId191"/>
    <p:sldId id="424" r:id="rId192"/>
    <p:sldId id="507" r:id="rId193"/>
    <p:sldId id="508" r:id="rId194"/>
    <p:sldId id="506" r:id="rId195"/>
    <p:sldId id="425" r:id="rId196"/>
    <p:sldId id="426" r:id="rId197"/>
    <p:sldId id="427" r:id="rId198"/>
    <p:sldId id="504" r:id="rId199"/>
    <p:sldId id="528" r:id="rId200"/>
    <p:sldId id="428" r:id="rId201"/>
    <p:sldId id="429" r:id="rId202"/>
    <p:sldId id="430" r:id="rId203"/>
    <p:sldId id="431" r:id="rId204"/>
    <p:sldId id="432" r:id="rId205"/>
    <p:sldId id="433" r:id="rId206"/>
    <p:sldId id="434" r:id="rId207"/>
    <p:sldId id="435" r:id="rId208"/>
    <p:sldId id="436" r:id="rId209"/>
    <p:sldId id="437" r:id="rId210"/>
    <p:sldId id="438" r:id="rId211"/>
    <p:sldId id="439" r:id="rId212"/>
    <p:sldId id="440" r:id="rId213"/>
    <p:sldId id="441" r:id="rId214"/>
    <p:sldId id="442" r:id="rId215"/>
    <p:sldId id="443" r:id="rId216"/>
    <p:sldId id="529" r:id="rId217"/>
    <p:sldId id="444" r:id="rId218"/>
    <p:sldId id="445" r:id="rId219"/>
    <p:sldId id="446" r:id="rId220"/>
    <p:sldId id="447" r:id="rId221"/>
    <p:sldId id="448" r:id="rId222"/>
    <p:sldId id="449" r:id="rId223"/>
    <p:sldId id="450" r:id="rId224"/>
    <p:sldId id="451" r:id="rId225"/>
    <p:sldId id="452" r:id="rId226"/>
    <p:sldId id="453" r:id="rId227"/>
    <p:sldId id="454" r:id="rId228"/>
    <p:sldId id="455" r:id="rId229"/>
    <p:sldId id="530" r:id="rId230"/>
    <p:sldId id="456" r:id="rId231"/>
    <p:sldId id="457" r:id="rId232"/>
    <p:sldId id="458" r:id="rId233"/>
    <p:sldId id="459" r:id="rId234"/>
    <p:sldId id="460" r:id="rId235"/>
    <p:sldId id="461" r:id="rId236"/>
    <p:sldId id="462" r:id="rId237"/>
    <p:sldId id="463" r:id="rId238"/>
    <p:sldId id="531" r:id="rId239"/>
    <p:sldId id="464" r:id="rId240"/>
    <p:sldId id="465" r:id="rId241"/>
    <p:sldId id="466" r:id="rId242"/>
    <p:sldId id="467" r:id="rId243"/>
    <p:sldId id="468" r:id="rId244"/>
    <p:sldId id="469" r:id="rId245"/>
    <p:sldId id="470" r:id="rId246"/>
    <p:sldId id="471" r:id="rId247"/>
    <p:sldId id="472" r:id="rId248"/>
    <p:sldId id="473" r:id="rId249"/>
    <p:sldId id="474" r:id="rId250"/>
    <p:sldId id="475" r:id="rId251"/>
    <p:sldId id="476" r:id="rId252"/>
    <p:sldId id="477" r:id="rId253"/>
    <p:sldId id="478" r:id="rId254"/>
    <p:sldId id="532" r:id="rId255"/>
    <p:sldId id="533" r:id="rId256"/>
    <p:sldId id="479" r:id="rId257"/>
    <p:sldId id="501" r:id="rId258"/>
    <p:sldId id="480" r:id="rId259"/>
    <p:sldId id="481" r:id="rId260"/>
    <p:sldId id="482" r:id="rId261"/>
    <p:sldId id="483" r:id="rId262"/>
    <p:sldId id="484" r:id="rId263"/>
    <p:sldId id="485" r:id="rId264"/>
    <p:sldId id="486" r:id="rId265"/>
    <p:sldId id="487" r:id="rId266"/>
    <p:sldId id="488" r:id="rId267"/>
    <p:sldId id="489" r:id="rId268"/>
    <p:sldId id="534" r:id="rId269"/>
    <p:sldId id="490" r:id="rId270"/>
    <p:sldId id="491" r:id="rId271"/>
    <p:sldId id="492" r:id="rId272"/>
    <p:sldId id="493" r:id="rId273"/>
    <p:sldId id="494" r:id="rId274"/>
    <p:sldId id="495" r:id="rId275"/>
    <p:sldId id="496" r:id="rId276"/>
    <p:sldId id="497" r:id="rId277"/>
    <p:sldId id="498" r:id="rId278"/>
    <p:sldId id="499" r:id="rId279"/>
    <p:sldId id="510" r:id="rId280"/>
    <p:sldId id="535" r:id="rId281"/>
    <p:sldId id="536" r:id="rId2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1039" autoAdjust="0"/>
  </p:normalViewPr>
  <p:slideViewPr>
    <p:cSldViewPr>
      <p:cViewPr>
        <p:scale>
          <a:sx n="60" d="100"/>
          <a:sy n="60" d="100"/>
        </p:scale>
        <p:origin x="-1572" y="-1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slide" Target="slides/slide259.xml"/><Relationship Id="rId265" Type="http://schemas.openxmlformats.org/officeDocument/2006/relationships/slide" Target="slides/slide264.xml"/><Relationship Id="rId281" Type="http://schemas.openxmlformats.org/officeDocument/2006/relationships/slide" Target="slides/slide280.xml"/><Relationship Id="rId286"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slide" Target="slides/slide270.xml"/><Relationship Id="rId276" Type="http://schemas.openxmlformats.org/officeDocument/2006/relationships/slide" Target="slides/slide275.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287" Type="http://schemas.openxmlformats.org/officeDocument/2006/relationships/tableStyles" Target="tableStyles.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presProps" Target="pres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viewProps" Target="view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B20953-3D3F-40FC-AACF-769A9E0CB88A}"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85DEF473-7361-46B8-A61C-9384F7B35EA1}">
      <dgm:prSet phldrT="[Text]"/>
      <dgm:spPr/>
      <dgm:t>
        <a:bodyPr/>
        <a:lstStyle/>
        <a:p>
          <a:r>
            <a:rPr lang="en-US" dirty="0" smtClean="0"/>
            <a:t>UML</a:t>
          </a:r>
          <a:endParaRPr lang="en-US" dirty="0"/>
        </a:p>
      </dgm:t>
    </dgm:pt>
    <dgm:pt modelId="{C2E009DF-23B3-4006-9D58-66749D71C482}" type="parTrans" cxnId="{13BB17E3-D24D-4D7A-844F-F64520D7A2F0}">
      <dgm:prSet/>
      <dgm:spPr/>
      <dgm:t>
        <a:bodyPr/>
        <a:lstStyle/>
        <a:p>
          <a:endParaRPr lang="en-US"/>
        </a:p>
      </dgm:t>
    </dgm:pt>
    <dgm:pt modelId="{090D3CD0-7A58-4DA5-91AA-272FB448CCCE}" type="sibTrans" cxnId="{13BB17E3-D24D-4D7A-844F-F64520D7A2F0}">
      <dgm:prSet/>
      <dgm:spPr/>
      <dgm:t>
        <a:bodyPr/>
        <a:lstStyle/>
        <a:p>
          <a:endParaRPr lang="en-US"/>
        </a:p>
      </dgm:t>
    </dgm:pt>
    <dgm:pt modelId="{8607EDD7-0E2A-4F26-A270-ACE1C9E267E1}">
      <dgm:prSet phldrT="[Text]"/>
      <dgm:spPr/>
      <dgm:t>
        <a:bodyPr/>
        <a:lstStyle/>
        <a:p>
          <a:r>
            <a:rPr lang="en-US" dirty="0" smtClean="0"/>
            <a:t>Visualizing</a:t>
          </a:r>
          <a:endParaRPr lang="en-US" dirty="0"/>
        </a:p>
      </dgm:t>
    </dgm:pt>
    <dgm:pt modelId="{AEFF21A4-BE30-46AF-825B-48E409915175}" type="parTrans" cxnId="{00796907-80FE-49AE-AB70-749E6ADA3B89}">
      <dgm:prSet/>
      <dgm:spPr/>
      <dgm:t>
        <a:bodyPr/>
        <a:lstStyle/>
        <a:p>
          <a:endParaRPr lang="en-US"/>
        </a:p>
      </dgm:t>
    </dgm:pt>
    <dgm:pt modelId="{30703E32-FC17-46E9-B723-A4225C83C4A4}" type="sibTrans" cxnId="{00796907-80FE-49AE-AB70-749E6ADA3B89}">
      <dgm:prSet/>
      <dgm:spPr/>
      <dgm:t>
        <a:bodyPr/>
        <a:lstStyle/>
        <a:p>
          <a:endParaRPr lang="en-US"/>
        </a:p>
      </dgm:t>
    </dgm:pt>
    <dgm:pt modelId="{88C9B8D4-EFCC-44E1-B97C-CAAC64A15064}">
      <dgm:prSet phldrT="[Text]"/>
      <dgm:spPr/>
      <dgm:t>
        <a:bodyPr/>
        <a:lstStyle/>
        <a:p>
          <a:r>
            <a:rPr lang="en-US" dirty="0" smtClean="0"/>
            <a:t>Specifying</a:t>
          </a:r>
          <a:endParaRPr lang="en-US" dirty="0"/>
        </a:p>
      </dgm:t>
    </dgm:pt>
    <dgm:pt modelId="{7AA2EE49-F455-4D82-81C4-1232EAB0C908}" type="parTrans" cxnId="{178EC0BA-8B8F-41B7-978F-EF2F63978AD1}">
      <dgm:prSet/>
      <dgm:spPr/>
      <dgm:t>
        <a:bodyPr/>
        <a:lstStyle/>
        <a:p>
          <a:endParaRPr lang="en-US"/>
        </a:p>
      </dgm:t>
    </dgm:pt>
    <dgm:pt modelId="{D887390F-FBCE-487B-B708-BDD2AFCC6158}" type="sibTrans" cxnId="{178EC0BA-8B8F-41B7-978F-EF2F63978AD1}">
      <dgm:prSet/>
      <dgm:spPr/>
      <dgm:t>
        <a:bodyPr/>
        <a:lstStyle/>
        <a:p>
          <a:endParaRPr lang="en-US"/>
        </a:p>
      </dgm:t>
    </dgm:pt>
    <dgm:pt modelId="{65F5549B-E8A9-46B0-8CE4-A55C5319C747}">
      <dgm:prSet phldrT="[Text]"/>
      <dgm:spPr/>
      <dgm:t>
        <a:bodyPr/>
        <a:lstStyle/>
        <a:p>
          <a:r>
            <a:rPr lang="en-US" dirty="0" smtClean="0"/>
            <a:t>Constructing</a:t>
          </a:r>
          <a:endParaRPr lang="en-US" dirty="0"/>
        </a:p>
      </dgm:t>
    </dgm:pt>
    <dgm:pt modelId="{38D45AE4-33C0-4E2F-9BD9-383A3C35106E}" type="parTrans" cxnId="{6546B88F-2A93-47CA-89A3-4947BF5CC79D}">
      <dgm:prSet/>
      <dgm:spPr/>
      <dgm:t>
        <a:bodyPr/>
        <a:lstStyle/>
        <a:p>
          <a:endParaRPr lang="en-US"/>
        </a:p>
      </dgm:t>
    </dgm:pt>
    <dgm:pt modelId="{7BEAED1D-C1E7-40A3-9497-0344C63ED892}" type="sibTrans" cxnId="{6546B88F-2A93-47CA-89A3-4947BF5CC79D}">
      <dgm:prSet/>
      <dgm:spPr/>
      <dgm:t>
        <a:bodyPr/>
        <a:lstStyle/>
        <a:p>
          <a:endParaRPr lang="en-US"/>
        </a:p>
      </dgm:t>
    </dgm:pt>
    <dgm:pt modelId="{CFE17E79-4A6C-41F7-95FF-C994D4A3FB87}">
      <dgm:prSet phldrT="[Text]"/>
      <dgm:spPr/>
      <dgm:t>
        <a:bodyPr/>
        <a:lstStyle/>
        <a:p>
          <a:r>
            <a:rPr lang="en-US" dirty="0" smtClean="0"/>
            <a:t>Documenting</a:t>
          </a:r>
          <a:endParaRPr lang="en-US" dirty="0"/>
        </a:p>
      </dgm:t>
    </dgm:pt>
    <dgm:pt modelId="{EE2BE2D1-6338-4A13-A314-6F2759E4E155}" type="parTrans" cxnId="{2F554FA4-E915-44A1-9FFB-B0B4F0391727}">
      <dgm:prSet/>
      <dgm:spPr/>
      <dgm:t>
        <a:bodyPr/>
        <a:lstStyle/>
        <a:p>
          <a:endParaRPr lang="en-US"/>
        </a:p>
      </dgm:t>
    </dgm:pt>
    <dgm:pt modelId="{CF52153D-0E64-4073-84B3-7036ABE4DEF8}" type="sibTrans" cxnId="{2F554FA4-E915-44A1-9FFB-B0B4F0391727}">
      <dgm:prSet/>
      <dgm:spPr/>
      <dgm:t>
        <a:bodyPr/>
        <a:lstStyle/>
        <a:p>
          <a:endParaRPr lang="en-US"/>
        </a:p>
      </dgm:t>
    </dgm:pt>
    <dgm:pt modelId="{C16D88BA-B717-454C-9544-B47A865D8DCF}" type="pres">
      <dgm:prSet presAssocID="{F4B20953-3D3F-40FC-AACF-769A9E0CB88A}" presName="Name0" presStyleCnt="0">
        <dgm:presLayoutVars>
          <dgm:chMax val="1"/>
          <dgm:dir/>
          <dgm:animLvl val="ctr"/>
          <dgm:resizeHandles val="exact"/>
        </dgm:presLayoutVars>
      </dgm:prSet>
      <dgm:spPr/>
      <dgm:t>
        <a:bodyPr/>
        <a:lstStyle/>
        <a:p>
          <a:endParaRPr lang="en-US"/>
        </a:p>
      </dgm:t>
    </dgm:pt>
    <dgm:pt modelId="{5445700D-6229-4BF2-9798-5F1B63CFB75A}" type="pres">
      <dgm:prSet presAssocID="{85DEF473-7361-46B8-A61C-9384F7B35EA1}" presName="centerShape" presStyleLbl="node0" presStyleIdx="0" presStyleCnt="1"/>
      <dgm:spPr/>
      <dgm:t>
        <a:bodyPr/>
        <a:lstStyle/>
        <a:p>
          <a:endParaRPr lang="en-US"/>
        </a:p>
      </dgm:t>
    </dgm:pt>
    <dgm:pt modelId="{F14C6D9C-EA1A-4C94-99F1-68F79AC072BF}" type="pres">
      <dgm:prSet presAssocID="{8607EDD7-0E2A-4F26-A270-ACE1C9E267E1}" presName="node" presStyleLbl="node1" presStyleIdx="0" presStyleCnt="4">
        <dgm:presLayoutVars>
          <dgm:bulletEnabled val="1"/>
        </dgm:presLayoutVars>
      </dgm:prSet>
      <dgm:spPr/>
      <dgm:t>
        <a:bodyPr/>
        <a:lstStyle/>
        <a:p>
          <a:endParaRPr lang="en-US"/>
        </a:p>
      </dgm:t>
    </dgm:pt>
    <dgm:pt modelId="{2C7A9179-951F-4E5A-B541-4D5F5C72AFD7}" type="pres">
      <dgm:prSet presAssocID="{8607EDD7-0E2A-4F26-A270-ACE1C9E267E1}" presName="dummy" presStyleCnt="0"/>
      <dgm:spPr/>
    </dgm:pt>
    <dgm:pt modelId="{CF9310EF-5CA8-476E-86F0-438D07B7FC51}" type="pres">
      <dgm:prSet presAssocID="{30703E32-FC17-46E9-B723-A4225C83C4A4}" presName="sibTrans" presStyleLbl="sibTrans2D1" presStyleIdx="0" presStyleCnt="4"/>
      <dgm:spPr/>
      <dgm:t>
        <a:bodyPr/>
        <a:lstStyle/>
        <a:p>
          <a:endParaRPr lang="en-US"/>
        </a:p>
      </dgm:t>
    </dgm:pt>
    <dgm:pt modelId="{C52CA272-FDBF-4468-A7C2-6FA4C2166B3F}" type="pres">
      <dgm:prSet presAssocID="{88C9B8D4-EFCC-44E1-B97C-CAAC64A15064}" presName="node" presStyleLbl="node1" presStyleIdx="1" presStyleCnt="4">
        <dgm:presLayoutVars>
          <dgm:bulletEnabled val="1"/>
        </dgm:presLayoutVars>
      </dgm:prSet>
      <dgm:spPr/>
      <dgm:t>
        <a:bodyPr/>
        <a:lstStyle/>
        <a:p>
          <a:endParaRPr lang="en-US"/>
        </a:p>
      </dgm:t>
    </dgm:pt>
    <dgm:pt modelId="{AD9865DA-AF01-428D-B621-44FEBAC5B268}" type="pres">
      <dgm:prSet presAssocID="{88C9B8D4-EFCC-44E1-B97C-CAAC64A15064}" presName="dummy" presStyleCnt="0"/>
      <dgm:spPr/>
    </dgm:pt>
    <dgm:pt modelId="{A639614F-A9DF-4582-BB75-C6061B317B2F}" type="pres">
      <dgm:prSet presAssocID="{D887390F-FBCE-487B-B708-BDD2AFCC6158}" presName="sibTrans" presStyleLbl="sibTrans2D1" presStyleIdx="1" presStyleCnt="4"/>
      <dgm:spPr/>
      <dgm:t>
        <a:bodyPr/>
        <a:lstStyle/>
        <a:p>
          <a:endParaRPr lang="en-US"/>
        </a:p>
      </dgm:t>
    </dgm:pt>
    <dgm:pt modelId="{64205CF6-2E17-4A72-ACB4-96FE8CEE7270}" type="pres">
      <dgm:prSet presAssocID="{65F5549B-E8A9-46B0-8CE4-A55C5319C747}" presName="node" presStyleLbl="node1" presStyleIdx="2" presStyleCnt="4">
        <dgm:presLayoutVars>
          <dgm:bulletEnabled val="1"/>
        </dgm:presLayoutVars>
      </dgm:prSet>
      <dgm:spPr/>
      <dgm:t>
        <a:bodyPr/>
        <a:lstStyle/>
        <a:p>
          <a:endParaRPr lang="en-US"/>
        </a:p>
      </dgm:t>
    </dgm:pt>
    <dgm:pt modelId="{FB182D38-30C1-45EC-B098-BED00FBB7B78}" type="pres">
      <dgm:prSet presAssocID="{65F5549B-E8A9-46B0-8CE4-A55C5319C747}" presName="dummy" presStyleCnt="0"/>
      <dgm:spPr/>
    </dgm:pt>
    <dgm:pt modelId="{1AA78ACE-E4F0-46C2-BC11-A1AA41514117}" type="pres">
      <dgm:prSet presAssocID="{7BEAED1D-C1E7-40A3-9497-0344C63ED892}" presName="sibTrans" presStyleLbl="sibTrans2D1" presStyleIdx="2" presStyleCnt="4"/>
      <dgm:spPr/>
      <dgm:t>
        <a:bodyPr/>
        <a:lstStyle/>
        <a:p>
          <a:endParaRPr lang="en-US"/>
        </a:p>
      </dgm:t>
    </dgm:pt>
    <dgm:pt modelId="{F7D56B87-2950-4598-B4CF-82A47587D6FC}" type="pres">
      <dgm:prSet presAssocID="{CFE17E79-4A6C-41F7-95FF-C994D4A3FB87}" presName="node" presStyleLbl="node1" presStyleIdx="3" presStyleCnt="4">
        <dgm:presLayoutVars>
          <dgm:bulletEnabled val="1"/>
        </dgm:presLayoutVars>
      </dgm:prSet>
      <dgm:spPr/>
      <dgm:t>
        <a:bodyPr/>
        <a:lstStyle/>
        <a:p>
          <a:endParaRPr lang="en-US"/>
        </a:p>
      </dgm:t>
    </dgm:pt>
    <dgm:pt modelId="{5559FD6A-8AA4-4EB1-8376-7266B01E3913}" type="pres">
      <dgm:prSet presAssocID="{CFE17E79-4A6C-41F7-95FF-C994D4A3FB87}" presName="dummy" presStyleCnt="0"/>
      <dgm:spPr/>
    </dgm:pt>
    <dgm:pt modelId="{05D61611-1757-4A0C-AA68-226A26F0026F}" type="pres">
      <dgm:prSet presAssocID="{CF52153D-0E64-4073-84B3-7036ABE4DEF8}" presName="sibTrans" presStyleLbl="sibTrans2D1" presStyleIdx="3" presStyleCnt="4"/>
      <dgm:spPr/>
      <dgm:t>
        <a:bodyPr/>
        <a:lstStyle/>
        <a:p>
          <a:endParaRPr lang="en-US"/>
        </a:p>
      </dgm:t>
    </dgm:pt>
  </dgm:ptLst>
  <dgm:cxnLst>
    <dgm:cxn modelId="{6C22C52A-2874-4ABA-878C-969B0AF66A16}" type="presOf" srcId="{CF52153D-0E64-4073-84B3-7036ABE4DEF8}" destId="{05D61611-1757-4A0C-AA68-226A26F0026F}" srcOrd="0" destOrd="0" presId="urn:microsoft.com/office/officeart/2005/8/layout/radial6"/>
    <dgm:cxn modelId="{6FB7A8E6-EDB8-4BC8-854F-F446D996B321}" type="presOf" srcId="{8607EDD7-0E2A-4F26-A270-ACE1C9E267E1}" destId="{F14C6D9C-EA1A-4C94-99F1-68F79AC072BF}" srcOrd="0" destOrd="0" presId="urn:microsoft.com/office/officeart/2005/8/layout/radial6"/>
    <dgm:cxn modelId="{39009BD6-AE00-4A75-AC2E-CAC3FA489489}" type="presOf" srcId="{D887390F-FBCE-487B-B708-BDD2AFCC6158}" destId="{A639614F-A9DF-4582-BB75-C6061B317B2F}" srcOrd="0" destOrd="0" presId="urn:microsoft.com/office/officeart/2005/8/layout/radial6"/>
    <dgm:cxn modelId="{B3966699-4948-41D8-8E82-62784F50468D}" type="presOf" srcId="{85DEF473-7361-46B8-A61C-9384F7B35EA1}" destId="{5445700D-6229-4BF2-9798-5F1B63CFB75A}" srcOrd="0" destOrd="0" presId="urn:microsoft.com/office/officeart/2005/8/layout/radial6"/>
    <dgm:cxn modelId="{C15541F2-3CE3-48A5-A3D6-77B0153F022C}" type="presOf" srcId="{30703E32-FC17-46E9-B723-A4225C83C4A4}" destId="{CF9310EF-5CA8-476E-86F0-438D07B7FC51}" srcOrd="0" destOrd="0" presId="urn:microsoft.com/office/officeart/2005/8/layout/radial6"/>
    <dgm:cxn modelId="{47880692-D910-400C-92DF-A126B813D3F0}" type="presOf" srcId="{CFE17E79-4A6C-41F7-95FF-C994D4A3FB87}" destId="{F7D56B87-2950-4598-B4CF-82A47587D6FC}" srcOrd="0" destOrd="0" presId="urn:microsoft.com/office/officeart/2005/8/layout/radial6"/>
    <dgm:cxn modelId="{6546B88F-2A93-47CA-89A3-4947BF5CC79D}" srcId="{85DEF473-7361-46B8-A61C-9384F7B35EA1}" destId="{65F5549B-E8A9-46B0-8CE4-A55C5319C747}" srcOrd="2" destOrd="0" parTransId="{38D45AE4-33C0-4E2F-9BD9-383A3C35106E}" sibTransId="{7BEAED1D-C1E7-40A3-9497-0344C63ED892}"/>
    <dgm:cxn modelId="{13BB17E3-D24D-4D7A-844F-F64520D7A2F0}" srcId="{F4B20953-3D3F-40FC-AACF-769A9E0CB88A}" destId="{85DEF473-7361-46B8-A61C-9384F7B35EA1}" srcOrd="0" destOrd="0" parTransId="{C2E009DF-23B3-4006-9D58-66749D71C482}" sibTransId="{090D3CD0-7A58-4DA5-91AA-272FB448CCCE}"/>
    <dgm:cxn modelId="{178EC0BA-8B8F-41B7-978F-EF2F63978AD1}" srcId="{85DEF473-7361-46B8-A61C-9384F7B35EA1}" destId="{88C9B8D4-EFCC-44E1-B97C-CAAC64A15064}" srcOrd="1" destOrd="0" parTransId="{7AA2EE49-F455-4D82-81C4-1232EAB0C908}" sibTransId="{D887390F-FBCE-487B-B708-BDD2AFCC6158}"/>
    <dgm:cxn modelId="{84D90D71-1101-4345-8D1D-F3E9F42571A5}" type="presOf" srcId="{7BEAED1D-C1E7-40A3-9497-0344C63ED892}" destId="{1AA78ACE-E4F0-46C2-BC11-A1AA41514117}" srcOrd="0" destOrd="0" presId="urn:microsoft.com/office/officeart/2005/8/layout/radial6"/>
    <dgm:cxn modelId="{BF995938-2C39-47A4-B609-F2DE428AD1E2}" type="presOf" srcId="{88C9B8D4-EFCC-44E1-B97C-CAAC64A15064}" destId="{C52CA272-FDBF-4468-A7C2-6FA4C2166B3F}" srcOrd="0" destOrd="0" presId="urn:microsoft.com/office/officeart/2005/8/layout/radial6"/>
    <dgm:cxn modelId="{270A8291-9449-4C25-A4C9-C1FE47404443}" type="presOf" srcId="{F4B20953-3D3F-40FC-AACF-769A9E0CB88A}" destId="{C16D88BA-B717-454C-9544-B47A865D8DCF}" srcOrd="0" destOrd="0" presId="urn:microsoft.com/office/officeart/2005/8/layout/radial6"/>
    <dgm:cxn modelId="{00796907-80FE-49AE-AB70-749E6ADA3B89}" srcId="{85DEF473-7361-46B8-A61C-9384F7B35EA1}" destId="{8607EDD7-0E2A-4F26-A270-ACE1C9E267E1}" srcOrd="0" destOrd="0" parTransId="{AEFF21A4-BE30-46AF-825B-48E409915175}" sibTransId="{30703E32-FC17-46E9-B723-A4225C83C4A4}"/>
    <dgm:cxn modelId="{2F554FA4-E915-44A1-9FFB-B0B4F0391727}" srcId="{85DEF473-7361-46B8-A61C-9384F7B35EA1}" destId="{CFE17E79-4A6C-41F7-95FF-C994D4A3FB87}" srcOrd="3" destOrd="0" parTransId="{EE2BE2D1-6338-4A13-A314-6F2759E4E155}" sibTransId="{CF52153D-0E64-4073-84B3-7036ABE4DEF8}"/>
    <dgm:cxn modelId="{B7E7BC0B-C558-4143-9CC2-253229CBF3E6}" type="presOf" srcId="{65F5549B-E8A9-46B0-8CE4-A55C5319C747}" destId="{64205CF6-2E17-4A72-ACB4-96FE8CEE7270}" srcOrd="0" destOrd="0" presId="urn:microsoft.com/office/officeart/2005/8/layout/radial6"/>
    <dgm:cxn modelId="{924D3812-E7A0-4FDF-82C9-FDB201BB940A}" type="presParOf" srcId="{C16D88BA-B717-454C-9544-B47A865D8DCF}" destId="{5445700D-6229-4BF2-9798-5F1B63CFB75A}" srcOrd="0" destOrd="0" presId="urn:microsoft.com/office/officeart/2005/8/layout/radial6"/>
    <dgm:cxn modelId="{CDCD8CE5-55FB-460B-8EAF-5FBC4539CB7E}" type="presParOf" srcId="{C16D88BA-B717-454C-9544-B47A865D8DCF}" destId="{F14C6D9C-EA1A-4C94-99F1-68F79AC072BF}" srcOrd="1" destOrd="0" presId="urn:microsoft.com/office/officeart/2005/8/layout/radial6"/>
    <dgm:cxn modelId="{FFF1C2DE-A421-4D56-8D1D-E36FDF5A43C5}" type="presParOf" srcId="{C16D88BA-B717-454C-9544-B47A865D8DCF}" destId="{2C7A9179-951F-4E5A-B541-4D5F5C72AFD7}" srcOrd="2" destOrd="0" presId="urn:microsoft.com/office/officeart/2005/8/layout/radial6"/>
    <dgm:cxn modelId="{6C75C6EF-A3AC-4EBD-89DD-D83B9078044B}" type="presParOf" srcId="{C16D88BA-B717-454C-9544-B47A865D8DCF}" destId="{CF9310EF-5CA8-476E-86F0-438D07B7FC51}" srcOrd="3" destOrd="0" presId="urn:microsoft.com/office/officeart/2005/8/layout/radial6"/>
    <dgm:cxn modelId="{49CC5D43-36B1-448C-832B-343249B185C5}" type="presParOf" srcId="{C16D88BA-B717-454C-9544-B47A865D8DCF}" destId="{C52CA272-FDBF-4468-A7C2-6FA4C2166B3F}" srcOrd="4" destOrd="0" presId="urn:microsoft.com/office/officeart/2005/8/layout/radial6"/>
    <dgm:cxn modelId="{F00424C7-EF08-4AF3-A10B-E0F667EF6F57}" type="presParOf" srcId="{C16D88BA-B717-454C-9544-B47A865D8DCF}" destId="{AD9865DA-AF01-428D-B621-44FEBAC5B268}" srcOrd="5" destOrd="0" presId="urn:microsoft.com/office/officeart/2005/8/layout/radial6"/>
    <dgm:cxn modelId="{26ACC529-B18D-480F-A6B5-3A4843CD3600}" type="presParOf" srcId="{C16D88BA-B717-454C-9544-B47A865D8DCF}" destId="{A639614F-A9DF-4582-BB75-C6061B317B2F}" srcOrd="6" destOrd="0" presId="urn:microsoft.com/office/officeart/2005/8/layout/radial6"/>
    <dgm:cxn modelId="{A98C6ED3-AF6D-402C-9C95-49518A1D9D50}" type="presParOf" srcId="{C16D88BA-B717-454C-9544-B47A865D8DCF}" destId="{64205CF6-2E17-4A72-ACB4-96FE8CEE7270}" srcOrd="7" destOrd="0" presId="urn:microsoft.com/office/officeart/2005/8/layout/radial6"/>
    <dgm:cxn modelId="{402E8871-68D9-4CF3-A1F2-7972C0E9CE84}" type="presParOf" srcId="{C16D88BA-B717-454C-9544-B47A865D8DCF}" destId="{FB182D38-30C1-45EC-B098-BED00FBB7B78}" srcOrd="8" destOrd="0" presId="urn:microsoft.com/office/officeart/2005/8/layout/radial6"/>
    <dgm:cxn modelId="{925690DA-34A8-414C-8FC0-35C431EE1251}" type="presParOf" srcId="{C16D88BA-B717-454C-9544-B47A865D8DCF}" destId="{1AA78ACE-E4F0-46C2-BC11-A1AA41514117}" srcOrd="9" destOrd="0" presId="urn:microsoft.com/office/officeart/2005/8/layout/radial6"/>
    <dgm:cxn modelId="{839F300E-B36F-448C-8983-56F3CE201391}" type="presParOf" srcId="{C16D88BA-B717-454C-9544-B47A865D8DCF}" destId="{F7D56B87-2950-4598-B4CF-82A47587D6FC}" srcOrd="10" destOrd="0" presId="urn:microsoft.com/office/officeart/2005/8/layout/radial6"/>
    <dgm:cxn modelId="{62C72DAF-D8F2-4C28-BD94-CBCE358E26C7}" type="presParOf" srcId="{C16D88BA-B717-454C-9544-B47A865D8DCF}" destId="{5559FD6A-8AA4-4EB1-8376-7266B01E3913}" srcOrd="11" destOrd="0" presId="urn:microsoft.com/office/officeart/2005/8/layout/radial6"/>
    <dgm:cxn modelId="{D97B18B4-B39B-4A51-AA05-B9614BFD5B41}" type="presParOf" srcId="{C16D88BA-B717-454C-9544-B47A865D8DCF}" destId="{05D61611-1757-4A0C-AA68-226A26F0026F}" srcOrd="12" destOrd="0" presId="urn:microsoft.com/office/officeart/2005/8/layout/radial6"/>
  </dgm:cxnLst>
  <dgm:bg/>
  <dgm:whole/>
</dgm:dataModel>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16A38A-9B4B-4C2F-8D71-F2165C650999}" type="datetimeFigureOut">
              <a:rPr lang="en-US" smtClean="0"/>
              <a:pPr/>
              <a:t>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BBEC24-CDE8-44CB-81AF-37EEBA2BD13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Sketching: Use informal tools such as whiteboard and Post-It notes</a:t>
            </a:r>
          </a:p>
          <a:p>
            <a:endParaRPr lang="en-US" dirty="0" smtClean="0"/>
          </a:p>
          <a:p>
            <a:r>
              <a:rPr lang="en-US" dirty="0" smtClean="0"/>
              <a:t>Organization: Organize</a:t>
            </a:r>
            <a:r>
              <a:rPr lang="en-US" baseline="0" dirty="0" smtClean="0"/>
              <a:t> the informal sketch in a tool to produce more formal diagrams</a:t>
            </a:r>
          </a:p>
          <a:p>
            <a:endParaRPr lang="en-US" baseline="0" dirty="0" smtClean="0"/>
          </a:p>
          <a:p>
            <a:r>
              <a:rPr lang="en-US" baseline="0" dirty="0" smtClean="0"/>
              <a:t>Specifying: Specify the details of the diagram (iterative process as more and more is learned about the model)</a:t>
            </a:r>
          </a:p>
          <a:p>
            <a:endParaRPr lang="en-US" baseline="0" dirty="0" smtClean="0"/>
          </a:p>
          <a:p>
            <a:r>
              <a:rPr lang="en-US" baseline="0" dirty="0" smtClean="0"/>
              <a:t>Integrating, Verifying and Validating: Check the diagram against other diagrams, and verify and validate that requirements are correctly met.</a:t>
            </a:r>
          </a:p>
          <a:p>
            <a:endParaRPr lang="en-US" baseline="0" dirty="0" smtClean="0"/>
          </a:p>
          <a:p>
            <a:r>
              <a:rPr lang="en-US" baseline="0" dirty="0" smtClean="0"/>
              <a:t>Prototyped and Tested: Make a prototype and test it (a number of diagrams may be prototyped in one step)</a:t>
            </a:r>
          </a:p>
          <a:p>
            <a:endParaRPr lang="en-US" baseline="0" dirty="0" smtClean="0"/>
          </a:p>
          <a:p>
            <a:r>
              <a:rPr lang="en-US" baseline="0" dirty="0" smtClean="0"/>
              <a:t>Evaluate: Evaluate the result. Go back and correct any deficiencies.</a:t>
            </a:r>
            <a:endParaRPr lang="en-US" dirty="0"/>
          </a:p>
        </p:txBody>
      </p:sp>
      <p:sp>
        <p:nvSpPr>
          <p:cNvPr id="4" name="Slide Number Placeholder 3"/>
          <p:cNvSpPr>
            <a:spLocks noGrp="1"/>
          </p:cNvSpPr>
          <p:nvPr>
            <p:ph type="sldNum" sz="quarter" idx="10"/>
          </p:nvPr>
        </p:nvSpPr>
        <p:spPr/>
        <p:txBody>
          <a:bodyPr/>
          <a:lstStyle/>
          <a:p>
            <a:fld id="{93BBEC24-CDE8-44CB-81AF-37EEBA2BD130}"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lgn="l">
              <a:defRPr>
                <a:solidFill>
                  <a:srgbClr val="A0148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8354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descr="E:\Design and Templates\vit logo\logo.png"/>
          <p:cNvPicPr>
            <a:picLocks noChangeAspect="1" noChangeArrowheads="1"/>
          </p:cNvPicPr>
          <p:nvPr/>
        </p:nvPicPr>
        <p:blipFill>
          <a:blip r:embed="rId2"/>
          <a:srcRect/>
          <a:stretch>
            <a:fillRect/>
          </a:stretch>
        </p:blipFill>
        <p:spPr bwMode="auto">
          <a:xfrm>
            <a:off x="8191500" y="0"/>
            <a:ext cx="952500" cy="914400"/>
          </a:xfrm>
          <a:prstGeom prst="rect">
            <a:avLst/>
          </a:prstGeom>
          <a:noFill/>
        </p:spPr>
      </p:pic>
      <p:cxnSp>
        <p:nvCxnSpPr>
          <p:cNvPr id="9" name="Straight Connector 8"/>
          <p:cNvCxnSpPr/>
          <p:nvPr/>
        </p:nvCxnSpPr>
        <p:spPr>
          <a:xfrm rot="5400000">
            <a:off x="-3275806" y="3428206"/>
            <a:ext cx="6858000" cy="1588"/>
          </a:xfrm>
          <a:prstGeom prst="line">
            <a:avLst/>
          </a:prstGeom>
          <a:ln w="57150">
            <a:solidFill>
              <a:srgbClr val="A0148F"/>
            </a:solidFill>
            <a:prstDash val="soli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3199606" y="3428206"/>
            <a:ext cx="6858000" cy="1588"/>
          </a:xfrm>
          <a:prstGeom prst="line">
            <a:avLst/>
          </a:prstGeom>
          <a:ln w="57150">
            <a:solidFill>
              <a:srgbClr val="F37216"/>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113246" y="3428206"/>
            <a:ext cx="6858000" cy="1588"/>
          </a:xfrm>
          <a:prstGeom prst="line">
            <a:avLst/>
          </a:prstGeom>
          <a:ln w="57150">
            <a:solidFill>
              <a:srgbClr val="99D51E"/>
            </a:solidFill>
            <a:prstDash val="solid"/>
          </a:ln>
        </p:spPr>
        <p:style>
          <a:lnRef idx="1">
            <a:schemeClr val="accent1"/>
          </a:lnRef>
          <a:fillRef idx="0">
            <a:schemeClr val="accent1"/>
          </a:fillRef>
          <a:effectRef idx="0">
            <a:schemeClr val="accent1"/>
          </a:effectRef>
          <a:fontRef idx="minor">
            <a:schemeClr val="tx1"/>
          </a:fontRef>
        </p:style>
      </p:cxnSp>
      <p:grpSp>
        <p:nvGrpSpPr>
          <p:cNvPr id="4" name="Group 15"/>
          <p:cNvGrpSpPr/>
          <p:nvPr/>
        </p:nvGrpSpPr>
        <p:grpSpPr>
          <a:xfrm>
            <a:off x="8229600" y="6019800"/>
            <a:ext cx="858520" cy="741680"/>
            <a:chOff x="8229600" y="5664200"/>
            <a:chExt cx="858520" cy="1097280"/>
          </a:xfrm>
        </p:grpSpPr>
        <p:sp>
          <p:nvSpPr>
            <p:cNvPr id="15" name="Rectangle 14"/>
            <p:cNvSpPr/>
            <p:nvPr/>
          </p:nvSpPr>
          <p:spPr>
            <a:xfrm>
              <a:off x="8229600" y="5664200"/>
              <a:ext cx="228600" cy="304800"/>
            </a:xfrm>
            <a:prstGeom prst="rect">
              <a:avLst/>
            </a:prstGeom>
            <a:solidFill>
              <a:srgbClr val="A01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707120" y="6253480"/>
              <a:ext cx="381000" cy="508000"/>
            </a:xfrm>
            <a:prstGeom prst="rect">
              <a:avLst/>
            </a:prstGeom>
            <a:solidFill>
              <a:srgbClr val="F37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26120" y="5792893"/>
              <a:ext cx="609600" cy="812800"/>
            </a:xfrm>
            <a:prstGeom prst="rect">
              <a:avLst/>
            </a:prstGeom>
            <a:solidFill>
              <a:srgbClr val="99D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 name="Straight Connector 16"/>
          <p:cNvCxnSpPr/>
          <p:nvPr/>
        </p:nvCxnSpPr>
        <p:spPr>
          <a:xfrm>
            <a:off x="685800" y="3733800"/>
            <a:ext cx="7772400" cy="2117"/>
          </a:xfrm>
          <a:prstGeom prst="line">
            <a:avLst/>
          </a:prstGeom>
          <a:ln w="12700">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1000" y="6550223"/>
            <a:ext cx="5238037" cy="338554"/>
          </a:xfrm>
          <a:prstGeom prst="rect">
            <a:avLst/>
          </a:prstGeom>
          <a:noFill/>
        </p:spPr>
        <p:txBody>
          <a:bodyPr wrap="none" rtlCol="0">
            <a:spAutoFit/>
          </a:bodyPr>
          <a:lstStyle/>
          <a:p>
            <a:r>
              <a:rPr lang="en-US" sz="1600" dirty="0" smtClean="0">
                <a:solidFill>
                  <a:schemeClr val="bg1">
                    <a:lumMod val="50000"/>
                  </a:schemeClr>
                </a:solidFill>
              </a:rPr>
              <a:t>Vishnu</a:t>
            </a:r>
            <a:r>
              <a:rPr lang="en-US" sz="1600" baseline="0" dirty="0" smtClean="0">
                <a:solidFill>
                  <a:schemeClr val="bg1">
                    <a:lumMod val="50000"/>
                  </a:schemeClr>
                </a:solidFill>
              </a:rPr>
              <a:t> Institute of technology – Website: www.vishnu.edu.in</a:t>
            </a:r>
            <a:endParaRPr lang="en-US" sz="1600" dirty="0">
              <a:solidFill>
                <a:schemeClr val="bg1">
                  <a:lumMod val="50000"/>
                </a:scheme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8077200" cy="1143000"/>
          </a:xfrm>
          <a:ln>
            <a:noFill/>
          </a:ln>
        </p:spPr>
        <p:txBody>
          <a:bodyPr/>
          <a:lstStyle>
            <a:lvl1pPr algn="l">
              <a:defRPr>
                <a:solidFill>
                  <a:srgbClr val="A0148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09600" y="1600201"/>
            <a:ext cx="8077200" cy="452596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2" descr="E:\Design and Templates\vit logo\logo.png"/>
          <p:cNvPicPr>
            <a:picLocks noChangeAspect="1" noChangeArrowheads="1"/>
          </p:cNvPicPr>
          <p:nvPr/>
        </p:nvPicPr>
        <p:blipFill>
          <a:blip r:embed="rId2"/>
          <a:srcRect/>
          <a:stretch>
            <a:fillRect/>
          </a:stretch>
        </p:blipFill>
        <p:spPr bwMode="auto">
          <a:xfrm>
            <a:off x="8458200" y="6172200"/>
            <a:ext cx="685800" cy="685800"/>
          </a:xfrm>
          <a:prstGeom prst="rect">
            <a:avLst/>
          </a:prstGeom>
          <a:noFill/>
        </p:spPr>
      </p:pic>
      <p:cxnSp>
        <p:nvCxnSpPr>
          <p:cNvPr id="8" name="Straight Connector 7"/>
          <p:cNvCxnSpPr/>
          <p:nvPr/>
        </p:nvCxnSpPr>
        <p:spPr>
          <a:xfrm rot="5400000">
            <a:off x="-3275806" y="3428206"/>
            <a:ext cx="6858000" cy="1588"/>
          </a:xfrm>
          <a:prstGeom prst="line">
            <a:avLst/>
          </a:prstGeom>
          <a:ln w="57150">
            <a:solidFill>
              <a:srgbClr val="A0148F"/>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3199606" y="3428206"/>
            <a:ext cx="6858000" cy="1588"/>
          </a:xfrm>
          <a:prstGeom prst="line">
            <a:avLst/>
          </a:prstGeom>
          <a:ln w="57150">
            <a:solidFill>
              <a:srgbClr val="F37216"/>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113246" y="3428206"/>
            <a:ext cx="6858000" cy="1588"/>
          </a:xfrm>
          <a:prstGeom prst="line">
            <a:avLst/>
          </a:prstGeom>
          <a:ln w="57150">
            <a:solidFill>
              <a:srgbClr val="99D51E"/>
            </a:solidFill>
            <a:prstDash val="soli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81000" y="6550223"/>
            <a:ext cx="5238037" cy="338554"/>
          </a:xfrm>
          <a:prstGeom prst="rect">
            <a:avLst/>
          </a:prstGeom>
          <a:noFill/>
        </p:spPr>
        <p:txBody>
          <a:bodyPr wrap="none" rtlCol="0">
            <a:spAutoFit/>
          </a:bodyPr>
          <a:lstStyle/>
          <a:p>
            <a:r>
              <a:rPr lang="en-US" sz="1600" dirty="0" smtClean="0">
                <a:solidFill>
                  <a:schemeClr val="bg1">
                    <a:lumMod val="50000"/>
                  </a:schemeClr>
                </a:solidFill>
              </a:rPr>
              <a:t>Vishnu</a:t>
            </a:r>
            <a:r>
              <a:rPr lang="en-US" sz="1600" baseline="0" dirty="0" smtClean="0">
                <a:solidFill>
                  <a:schemeClr val="bg1">
                    <a:lumMod val="50000"/>
                  </a:schemeClr>
                </a:solidFill>
              </a:rPr>
              <a:t> Institute of technology – Website: www.vishnu.edu.in</a:t>
            </a:r>
            <a:endParaRPr lang="en-US" sz="1600" dirty="0">
              <a:solidFill>
                <a:schemeClr val="bg1">
                  <a:lumMod val="50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2/8/2014</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72.gif"/><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image" Target="../media/image91.emf"/><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image" Target="../media/image92.gif"/><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image" Target="../media/image93.gif"/><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image" Target="../media/image94.gif"/><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image" Target="../media/image95.gif"/><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96.gif"/><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image" Target="../media/image97.gif"/><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image" Target="../media/image98.gif"/><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image" Target="../media/image99.gif"/><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image" Target="../media/image100.gif"/><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image" Target="../media/image10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image" Target="../media/image102.gif"/><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image" Target="../media/image104.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image" Target="../media/image105.gif"/><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image" Target="../media/image106.gif"/><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image" Target="../media/image108.gif"/><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image" Target="../media/image109.gif"/><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image" Target="../media/image110.gif"/><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image" Target="../media/image111.gif"/><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image" Target="../media/image112.gif"/><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slides/_rels/slide5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Unified Modeling Language (UML)</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P.S.Suryateja</a:t>
            </a:r>
          </a:p>
          <a:p>
            <a:r>
              <a:rPr lang="en-US" dirty="0" smtClean="0"/>
              <a:t>Asst. Professor</a:t>
            </a:r>
          </a:p>
          <a:p>
            <a:r>
              <a:rPr lang="en-US" dirty="0" smtClean="0"/>
              <a:t>CSE Department</a:t>
            </a:r>
          </a:p>
          <a:p>
            <a:r>
              <a:rPr lang="en-US" dirty="0" smtClean="0"/>
              <a:t>Vishnu Institute of Technology</a:t>
            </a:r>
          </a:p>
        </p:txBody>
      </p:sp>
      <p:pic>
        <p:nvPicPr>
          <p:cNvPr id="4" name="Content Placeholder 3" descr="uml-cor-stones.png"/>
          <p:cNvPicPr>
            <a:picLocks noChangeAspect="1"/>
          </p:cNvPicPr>
          <p:nvPr/>
        </p:nvPicPr>
        <p:blipFill>
          <a:blip r:embed="rId2"/>
          <a:stretch>
            <a:fillRect/>
          </a:stretch>
        </p:blipFill>
        <p:spPr>
          <a:xfrm>
            <a:off x="1981200" y="324005"/>
            <a:ext cx="3886200" cy="1690497"/>
          </a:xfrm>
          <a:prstGeom prst="rect">
            <a:avLst/>
          </a:prstGeom>
        </p:spPr>
      </p:pic>
      <p:sp>
        <p:nvSpPr>
          <p:cNvPr id="5" name="TextBox 4"/>
          <p:cNvSpPr txBox="1"/>
          <p:nvPr/>
        </p:nvSpPr>
        <p:spPr>
          <a:xfrm>
            <a:off x="2971800" y="0"/>
            <a:ext cx="1911805" cy="369332"/>
          </a:xfrm>
          <a:prstGeom prst="rect">
            <a:avLst/>
          </a:prstGeom>
          <a:noFill/>
        </p:spPr>
        <p:txBody>
          <a:bodyPr wrap="none" rtlCol="0">
            <a:spAutoFit/>
          </a:bodyPr>
          <a:lstStyle/>
          <a:p>
            <a:r>
              <a:rPr lang="en-US" dirty="0" smtClean="0"/>
              <a:t>The </a:t>
            </a:r>
            <a:r>
              <a:rPr lang="en-US" i="1" dirty="0" smtClean="0"/>
              <a:t>Three Amigos</a:t>
            </a:r>
            <a:endParaRPr lang="en-US"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a:t>
            </a:r>
            <a:endParaRPr lang="en-US" dirty="0"/>
          </a:p>
        </p:txBody>
      </p:sp>
      <p:pic>
        <p:nvPicPr>
          <p:cNvPr id="17412" name="Picture 4" descr="C:\Users\User\AppData\Local\Microsoft\Windows\Temporary Internet Files\Content.IE5\R152G5CS\MC900441523[1].wmf"/>
          <p:cNvPicPr>
            <a:picLocks noChangeAspect="1" noChangeArrowheads="1"/>
          </p:cNvPicPr>
          <p:nvPr/>
        </p:nvPicPr>
        <p:blipFill>
          <a:blip r:embed="rId2"/>
          <a:srcRect/>
          <a:stretch>
            <a:fillRect/>
          </a:stretch>
        </p:blipFill>
        <p:spPr bwMode="auto">
          <a:xfrm>
            <a:off x="3330575" y="2400300"/>
            <a:ext cx="1873250" cy="1600200"/>
          </a:xfrm>
          <a:prstGeom prst="rect">
            <a:avLst/>
          </a:prstGeom>
          <a:noFill/>
        </p:spPr>
      </p:pic>
      <p:sp>
        <p:nvSpPr>
          <p:cNvPr id="7" name="TextBox 6"/>
          <p:cNvSpPr txBox="1"/>
          <p:nvPr/>
        </p:nvSpPr>
        <p:spPr>
          <a:xfrm>
            <a:off x="3200400" y="1143000"/>
            <a:ext cx="3124200" cy="1107996"/>
          </a:xfrm>
          <a:prstGeom prst="rect">
            <a:avLst/>
          </a:prstGeom>
          <a:noFill/>
        </p:spPr>
        <p:txBody>
          <a:bodyPr wrap="square" rtlCol="0">
            <a:spAutoFit/>
          </a:bodyPr>
          <a:lstStyle/>
          <a:p>
            <a:r>
              <a:rPr lang="en-US" sz="6600" b="1" dirty="0" smtClean="0">
                <a:solidFill>
                  <a:srgbClr val="7030A0"/>
                </a:solidFill>
              </a:rPr>
              <a:t>What?</a:t>
            </a:r>
            <a:endParaRPr lang="en-US" sz="6600" b="1" dirty="0">
              <a:solidFill>
                <a:srgbClr val="7030A0"/>
              </a:solidFill>
            </a:endParaRPr>
          </a:p>
        </p:txBody>
      </p:sp>
      <p:sp>
        <p:nvSpPr>
          <p:cNvPr id="8" name="TextBox 7"/>
          <p:cNvSpPr txBox="1"/>
          <p:nvPr/>
        </p:nvSpPr>
        <p:spPr>
          <a:xfrm>
            <a:off x="2971800" y="4305300"/>
            <a:ext cx="3124200" cy="1107996"/>
          </a:xfrm>
          <a:prstGeom prst="rect">
            <a:avLst/>
          </a:prstGeom>
          <a:noFill/>
        </p:spPr>
        <p:txBody>
          <a:bodyPr wrap="square" rtlCol="0">
            <a:spAutoFit/>
          </a:bodyPr>
          <a:lstStyle/>
          <a:p>
            <a:r>
              <a:rPr lang="en-US" sz="6600" b="1" dirty="0" smtClean="0">
                <a:solidFill>
                  <a:srgbClr val="7030A0"/>
                </a:solidFill>
              </a:rPr>
              <a:t>Where?</a:t>
            </a:r>
            <a:endParaRPr lang="en-US" sz="6600" b="1" dirty="0">
              <a:solidFill>
                <a:srgbClr val="7030A0"/>
              </a:solidFill>
            </a:endParaRPr>
          </a:p>
        </p:txBody>
      </p:sp>
      <p:sp>
        <p:nvSpPr>
          <p:cNvPr id="9" name="TextBox 8"/>
          <p:cNvSpPr txBox="1"/>
          <p:nvPr/>
        </p:nvSpPr>
        <p:spPr>
          <a:xfrm>
            <a:off x="5562600" y="2705100"/>
            <a:ext cx="3124200" cy="1107996"/>
          </a:xfrm>
          <a:prstGeom prst="rect">
            <a:avLst/>
          </a:prstGeom>
          <a:noFill/>
        </p:spPr>
        <p:txBody>
          <a:bodyPr wrap="square" rtlCol="0">
            <a:spAutoFit/>
          </a:bodyPr>
          <a:lstStyle/>
          <a:p>
            <a:r>
              <a:rPr lang="en-US" sz="6600" b="1" dirty="0" smtClean="0">
                <a:solidFill>
                  <a:srgbClr val="7030A0"/>
                </a:solidFill>
              </a:rPr>
              <a:t>Why?</a:t>
            </a:r>
            <a:endParaRPr lang="en-US" sz="6600" b="1" dirty="0">
              <a:solidFill>
                <a:srgbClr val="7030A0"/>
              </a:solidFill>
            </a:endParaRPr>
          </a:p>
        </p:txBody>
      </p:sp>
      <p:sp>
        <p:nvSpPr>
          <p:cNvPr id="10" name="TextBox 9"/>
          <p:cNvSpPr txBox="1"/>
          <p:nvPr/>
        </p:nvSpPr>
        <p:spPr>
          <a:xfrm>
            <a:off x="838200" y="2705100"/>
            <a:ext cx="2362200" cy="1107996"/>
          </a:xfrm>
          <a:prstGeom prst="rect">
            <a:avLst/>
          </a:prstGeom>
          <a:noFill/>
        </p:spPr>
        <p:txBody>
          <a:bodyPr wrap="square" rtlCol="0">
            <a:spAutoFit/>
          </a:bodyPr>
          <a:lstStyle/>
          <a:p>
            <a:r>
              <a:rPr lang="en-US" sz="6600" b="1" dirty="0" smtClean="0">
                <a:solidFill>
                  <a:srgbClr val="7030A0"/>
                </a:solidFill>
              </a:rPr>
              <a:t>How?</a:t>
            </a:r>
            <a:endParaRPr lang="en-US" sz="6600" b="1" dirty="0">
              <a:solidFill>
                <a:srgbClr val="7030A0"/>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Common Modeling Techniques - Modeling Simple Dependencies</a:t>
            </a:r>
            <a:endParaRPr lang="en-US" sz="3600" dirty="0"/>
          </a:p>
        </p:txBody>
      </p:sp>
      <p:sp>
        <p:nvSpPr>
          <p:cNvPr id="3" name="Content Placeholder 2"/>
          <p:cNvSpPr>
            <a:spLocks noGrp="1"/>
          </p:cNvSpPr>
          <p:nvPr>
            <p:ph idx="1"/>
          </p:nvPr>
        </p:nvSpPr>
        <p:spPr>
          <a:xfrm>
            <a:off x="609600" y="1600201"/>
            <a:ext cx="8077200" cy="2362199"/>
          </a:xfrm>
        </p:spPr>
        <p:txBody>
          <a:bodyPr>
            <a:normAutofit lnSpcReduction="10000"/>
          </a:bodyPr>
          <a:lstStyle/>
          <a:p>
            <a:r>
              <a:rPr lang="en-US" dirty="0" smtClean="0"/>
              <a:t>To model this using relationship:</a:t>
            </a:r>
          </a:p>
          <a:p>
            <a:endParaRPr lang="en-US" dirty="0" smtClean="0"/>
          </a:p>
          <a:p>
            <a:pPr lvl="1"/>
            <a:r>
              <a:rPr lang="en-US" dirty="0" smtClean="0"/>
              <a:t>Create a dependency pointing from the class with the operation to the class used as a parameter in the operation.</a:t>
            </a:r>
          </a:p>
        </p:txBody>
      </p:sp>
      <p:pic>
        <p:nvPicPr>
          <p:cNvPr id="104450" name="Picture 2" descr="http://2.bp.blogspot.com/-HTiez_ebC90/Uaq2qWMNmVI/AAAAAAAAAI0/yUwzZYw2i9A/s1600/42-modeling-simple-dependencies.png"/>
          <p:cNvPicPr>
            <a:picLocks noChangeAspect="1" noChangeArrowheads="1"/>
          </p:cNvPicPr>
          <p:nvPr/>
        </p:nvPicPr>
        <p:blipFill>
          <a:blip r:embed="rId2"/>
          <a:srcRect/>
          <a:stretch>
            <a:fillRect/>
          </a:stretch>
        </p:blipFill>
        <p:spPr bwMode="auto">
          <a:xfrm>
            <a:off x="1143000" y="4572000"/>
            <a:ext cx="6384539" cy="1733551"/>
          </a:xfrm>
          <a:prstGeom prst="rect">
            <a:avLst/>
          </a:prstGeom>
          <a:noFill/>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Common Modeling Techniques - Modeling Single Inheritance</a:t>
            </a:r>
            <a:endParaRPr lang="en-US" sz="3600" dirty="0"/>
          </a:p>
        </p:txBody>
      </p:sp>
      <p:sp>
        <p:nvSpPr>
          <p:cNvPr id="3" name="Content Placeholder 2"/>
          <p:cNvSpPr>
            <a:spLocks noGrp="1"/>
          </p:cNvSpPr>
          <p:nvPr>
            <p:ph idx="1"/>
          </p:nvPr>
        </p:nvSpPr>
        <p:spPr/>
        <p:txBody>
          <a:bodyPr>
            <a:normAutofit fontScale="77500" lnSpcReduction="20000"/>
          </a:bodyPr>
          <a:lstStyle/>
          <a:p>
            <a:r>
              <a:rPr lang="en-US" dirty="0" smtClean="0"/>
              <a:t>To model inheritance relationships:</a:t>
            </a:r>
          </a:p>
          <a:p>
            <a:endParaRPr lang="en-US" dirty="0" smtClean="0"/>
          </a:p>
          <a:p>
            <a:pPr lvl="1"/>
            <a:r>
              <a:rPr lang="en-US" dirty="0" smtClean="0"/>
              <a:t>Given a set of classes, look for responsibilities, attributes, and operations that are common to two or more classes.</a:t>
            </a:r>
          </a:p>
          <a:p>
            <a:pPr lvl="1"/>
            <a:endParaRPr lang="en-US" dirty="0" smtClean="0"/>
          </a:p>
          <a:p>
            <a:pPr lvl="1"/>
            <a:r>
              <a:rPr lang="en-US" dirty="0" smtClean="0"/>
              <a:t>Elevate these common responsibilities, attributes, and operations to a more general class. If necessary, create a new class to which you can assign these elements (but be careful about introducing too many levels).</a:t>
            </a:r>
          </a:p>
          <a:p>
            <a:pPr lvl="1"/>
            <a:endParaRPr lang="en-US" dirty="0" smtClean="0"/>
          </a:p>
          <a:p>
            <a:pPr lvl="1"/>
            <a:r>
              <a:rPr lang="en-US" dirty="0" smtClean="0"/>
              <a:t>Specify that the more-specific classes inherit from the more-general class by placing a generalization relationship that is drawn from each specialized class to its more-general parent.</a:t>
            </a:r>
          </a:p>
          <a:p>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Modeling Techniques - Modeling Single Inheritance</a:t>
            </a:r>
            <a:endParaRPr lang="en-US" dirty="0"/>
          </a:p>
        </p:txBody>
      </p:sp>
      <p:pic>
        <p:nvPicPr>
          <p:cNvPr id="105474" name="Picture 2" descr="http://4.bp.blogspot.com/-YAhZp1SE4Ss/Uaq2xP9E6II/AAAAAAAAAI8/cEbXQWgZJnw/s1600/43-modeling-sibgle-inheritance.png"/>
          <p:cNvPicPr>
            <a:picLocks noChangeAspect="1" noChangeArrowheads="1"/>
          </p:cNvPicPr>
          <p:nvPr/>
        </p:nvPicPr>
        <p:blipFill>
          <a:blip r:embed="rId2"/>
          <a:srcRect/>
          <a:stretch>
            <a:fillRect/>
          </a:stretch>
        </p:blipFill>
        <p:spPr bwMode="auto">
          <a:xfrm>
            <a:off x="1219200" y="2057400"/>
            <a:ext cx="7067550" cy="3815271"/>
          </a:xfrm>
          <a:prstGeom prst="rect">
            <a:avLst/>
          </a:prstGeom>
          <a:noFill/>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Common Modeling Techniques - Modeling Structural Relationships</a:t>
            </a:r>
            <a:endParaRPr lang="en-US" sz="3600" dirty="0"/>
          </a:p>
        </p:txBody>
      </p:sp>
      <p:sp>
        <p:nvSpPr>
          <p:cNvPr id="3" name="Content Placeholder 2"/>
          <p:cNvSpPr>
            <a:spLocks noGrp="1"/>
          </p:cNvSpPr>
          <p:nvPr>
            <p:ph idx="1"/>
          </p:nvPr>
        </p:nvSpPr>
        <p:spPr/>
        <p:txBody>
          <a:bodyPr>
            <a:normAutofit fontScale="62500" lnSpcReduction="20000"/>
          </a:bodyPr>
          <a:lstStyle/>
          <a:p>
            <a:r>
              <a:rPr lang="en-US" dirty="0" smtClean="0"/>
              <a:t>To model structural relationships:</a:t>
            </a:r>
          </a:p>
          <a:p>
            <a:endParaRPr lang="en-US" dirty="0" smtClean="0"/>
          </a:p>
          <a:p>
            <a:pPr lvl="1"/>
            <a:r>
              <a:rPr lang="en-US" dirty="0" smtClean="0"/>
              <a:t>For each pair of classes, if you need to navigate from objects of one to objects of another, specify an association between the two. This is a data-driven view of associations.</a:t>
            </a:r>
          </a:p>
          <a:p>
            <a:pPr lvl="1"/>
            <a:endParaRPr lang="en-US" dirty="0" smtClean="0"/>
          </a:p>
          <a:p>
            <a:pPr lvl="1"/>
            <a:r>
              <a:rPr lang="en-US" dirty="0" smtClean="0"/>
              <a:t>For each pair of classes, if objects of one class need to interact with objects of the other class other than as parameters to an operation, specify an association between the two. This is more of a behavior-driven view of associations.</a:t>
            </a:r>
          </a:p>
          <a:p>
            <a:pPr lvl="1"/>
            <a:endParaRPr lang="en-US" dirty="0" smtClean="0"/>
          </a:p>
          <a:p>
            <a:pPr lvl="1"/>
            <a:r>
              <a:rPr lang="en-US" dirty="0" smtClean="0"/>
              <a:t>For each of these associations, specify a multiplicity (especially when the multiplicity is not *, which is the default), as well as role names (especially if it helps to explain the model).</a:t>
            </a:r>
          </a:p>
          <a:p>
            <a:pPr lvl="1"/>
            <a:endParaRPr lang="en-US" dirty="0" smtClean="0"/>
          </a:p>
          <a:p>
            <a:pPr lvl="1"/>
            <a:r>
              <a:rPr lang="en-US" dirty="0" smtClean="0"/>
              <a:t>If one of the classes in an association is structurally or organizationally a whole compared with the classes at the other end that look like parts, mark this as an aggregation by adorning the association at the end near the whole.</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Modeling Techniques - Modeling Structural Relationships</a:t>
            </a:r>
            <a:endParaRPr lang="en-US" dirty="0"/>
          </a:p>
        </p:txBody>
      </p:sp>
      <p:pic>
        <p:nvPicPr>
          <p:cNvPr id="107522" name="Picture 2" descr="http://3.bp.blogspot.com/-Ce3rWu0alg4/Uaq28xWZ5UI/AAAAAAAAAJE/Hrk4ezR6IRE/s1600/44-modeling-structural-relationships.png"/>
          <p:cNvPicPr>
            <a:picLocks noChangeAspect="1" noChangeArrowheads="1"/>
          </p:cNvPicPr>
          <p:nvPr/>
        </p:nvPicPr>
        <p:blipFill>
          <a:blip r:embed="rId2"/>
          <a:srcRect/>
          <a:stretch>
            <a:fillRect/>
          </a:stretch>
        </p:blipFill>
        <p:spPr bwMode="auto">
          <a:xfrm>
            <a:off x="762000" y="2209800"/>
            <a:ext cx="8022985" cy="3228975"/>
          </a:xfrm>
          <a:prstGeom prst="rect">
            <a:avLst/>
          </a:prstGeom>
          <a:noFill/>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2743200"/>
            <a:ext cx="8077200" cy="1143000"/>
          </a:xfrm>
        </p:spPr>
        <p:txBody>
          <a:bodyPr/>
          <a:lstStyle/>
          <a:p>
            <a:pPr algn="ctr"/>
            <a:r>
              <a:rPr lang="en-US" dirty="0" smtClean="0"/>
              <a:t>Common Mechanisms</a:t>
            </a:r>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Mechanisms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extensibility features provided by UML to represent additional information over the basic UML notations are the </a:t>
            </a:r>
            <a:r>
              <a:rPr lang="en-US" b="1" i="1" dirty="0" smtClean="0"/>
              <a:t>common mechanisms</a:t>
            </a:r>
            <a:r>
              <a:rPr lang="en-US" dirty="0" smtClean="0"/>
              <a:t>.</a:t>
            </a:r>
          </a:p>
          <a:p>
            <a:endParaRPr lang="en-US" dirty="0" smtClean="0"/>
          </a:p>
          <a:p>
            <a:r>
              <a:rPr lang="en-US" dirty="0" smtClean="0"/>
              <a:t>The common mechanisms in UML are:</a:t>
            </a:r>
          </a:p>
          <a:p>
            <a:pPr lvl="1"/>
            <a:r>
              <a:rPr lang="en-US" dirty="0" smtClean="0"/>
              <a:t>Notes</a:t>
            </a:r>
          </a:p>
          <a:p>
            <a:pPr lvl="1"/>
            <a:r>
              <a:rPr lang="en-US" dirty="0" smtClean="0"/>
              <a:t>Adornments</a:t>
            </a:r>
          </a:p>
          <a:p>
            <a:pPr lvl="1"/>
            <a:r>
              <a:rPr lang="en-US" dirty="0" smtClean="0"/>
              <a:t>Stereotypes</a:t>
            </a:r>
          </a:p>
          <a:p>
            <a:pPr lvl="1"/>
            <a:r>
              <a:rPr lang="en-US" dirty="0" smtClean="0"/>
              <a:t>Tagged Values</a:t>
            </a:r>
          </a:p>
          <a:p>
            <a:pPr lvl="1"/>
            <a:r>
              <a:rPr lang="en-US" dirty="0" smtClean="0"/>
              <a:t>Constraints</a:t>
            </a:r>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a:t>
            </a:r>
            <a:endParaRPr lang="en-US" dirty="0"/>
          </a:p>
        </p:txBody>
      </p:sp>
      <p:sp>
        <p:nvSpPr>
          <p:cNvPr id="3" name="Content Placeholder 2"/>
          <p:cNvSpPr>
            <a:spLocks noGrp="1"/>
          </p:cNvSpPr>
          <p:nvPr>
            <p:ph idx="1"/>
          </p:nvPr>
        </p:nvSpPr>
        <p:spPr/>
        <p:txBody>
          <a:bodyPr/>
          <a:lstStyle/>
          <a:p>
            <a:r>
              <a:rPr lang="en-US" dirty="0" smtClean="0"/>
              <a:t>Note is an annotational thing in UML.</a:t>
            </a:r>
          </a:p>
          <a:p>
            <a:endParaRPr lang="en-US" dirty="0" smtClean="0"/>
          </a:p>
          <a:p>
            <a:r>
              <a:rPr lang="en-US" dirty="0" smtClean="0"/>
              <a:t>Note is used to specify: requirements, observations, reviews, explanations, constraints and other comments.</a:t>
            </a:r>
          </a:p>
          <a:p>
            <a:endParaRPr lang="en-US" dirty="0" smtClean="0"/>
          </a:p>
          <a:p>
            <a:r>
              <a:rPr lang="en-US" dirty="0" smtClean="0"/>
              <a:t>Note is graphically represented as a rectangle with a dog ear at the top right corner.</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 Example</a:t>
            </a:r>
            <a:endParaRPr lang="en-US" dirty="0"/>
          </a:p>
        </p:txBody>
      </p:sp>
      <p:sp>
        <p:nvSpPr>
          <p:cNvPr id="4" name="Cube 3"/>
          <p:cNvSpPr/>
          <p:nvPr/>
        </p:nvSpPr>
        <p:spPr>
          <a:xfrm>
            <a:off x="1524000" y="2667000"/>
            <a:ext cx="1676400" cy="1676400"/>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Server</a:t>
            </a:r>
            <a:endParaRPr lang="en-US" dirty="0">
              <a:solidFill>
                <a:sysClr val="windowText" lastClr="000000"/>
              </a:solidFill>
            </a:endParaRPr>
          </a:p>
        </p:txBody>
      </p:sp>
      <p:grpSp>
        <p:nvGrpSpPr>
          <p:cNvPr id="7" name="Group 6"/>
          <p:cNvGrpSpPr/>
          <p:nvPr/>
        </p:nvGrpSpPr>
        <p:grpSpPr>
          <a:xfrm>
            <a:off x="5181600" y="2819400"/>
            <a:ext cx="2514600" cy="1219200"/>
            <a:chOff x="5334000" y="2819400"/>
            <a:chExt cx="2514600" cy="1219200"/>
          </a:xfrm>
        </p:grpSpPr>
        <p:sp>
          <p:nvSpPr>
            <p:cNvPr id="5" name="Folded Corner 4"/>
            <p:cNvSpPr/>
            <p:nvPr/>
          </p:nvSpPr>
          <p:spPr>
            <a:xfrm flipV="1">
              <a:off x="5334000" y="2819400"/>
              <a:ext cx="2514600" cy="1219200"/>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410200" y="2971800"/>
              <a:ext cx="2371162" cy="923330"/>
            </a:xfrm>
            <a:prstGeom prst="rect">
              <a:avLst/>
            </a:prstGeom>
            <a:noFill/>
          </p:spPr>
          <p:txBody>
            <a:bodyPr wrap="none" rtlCol="0">
              <a:spAutoFit/>
            </a:bodyPr>
            <a:lstStyle/>
            <a:p>
              <a:r>
                <a:rPr lang="en-US" dirty="0" smtClean="0"/>
                <a:t>Processor: Intel Core i7</a:t>
              </a:r>
            </a:p>
            <a:p>
              <a:r>
                <a:rPr lang="en-US" dirty="0" smtClean="0"/>
                <a:t>RAM: 8GB</a:t>
              </a:r>
            </a:p>
            <a:p>
              <a:r>
                <a:rPr lang="en-US" dirty="0" smtClean="0"/>
                <a:t>HDD: 1PTB</a:t>
              </a:r>
              <a:endParaRPr lang="en-US" dirty="0"/>
            </a:p>
          </p:txBody>
        </p:sp>
      </p:grpSp>
      <p:cxnSp>
        <p:nvCxnSpPr>
          <p:cNvPr id="9" name="Straight Connector 8"/>
          <p:cNvCxnSpPr>
            <a:stCxn id="4" idx="5"/>
          </p:cNvCxnSpPr>
          <p:nvPr/>
        </p:nvCxnSpPr>
        <p:spPr>
          <a:xfrm flipV="1">
            <a:off x="3200400" y="3276600"/>
            <a:ext cx="1981200" cy="1905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09800" y="2133600"/>
            <a:ext cx="684803" cy="369332"/>
          </a:xfrm>
          <a:prstGeom prst="rect">
            <a:avLst/>
          </a:prstGeom>
          <a:noFill/>
        </p:spPr>
        <p:txBody>
          <a:bodyPr wrap="none" rtlCol="0">
            <a:spAutoFit/>
          </a:bodyPr>
          <a:lstStyle/>
          <a:p>
            <a:r>
              <a:rPr lang="en-US" dirty="0" smtClean="0"/>
              <a:t>Node</a:t>
            </a:r>
            <a:endParaRPr lang="en-US" dirty="0"/>
          </a:p>
        </p:txBody>
      </p:sp>
      <p:sp>
        <p:nvSpPr>
          <p:cNvPr id="11" name="TextBox 10"/>
          <p:cNvSpPr txBox="1"/>
          <p:nvPr/>
        </p:nvSpPr>
        <p:spPr>
          <a:xfrm>
            <a:off x="6019800" y="2286000"/>
            <a:ext cx="633507" cy="369332"/>
          </a:xfrm>
          <a:prstGeom prst="rect">
            <a:avLst/>
          </a:prstGeom>
          <a:noFill/>
        </p:spPr>
        <p:txBody>
          <a:bodyPr wrap="none" rtlCol="0">
            <a:spAutoFit/>
          </a:bodyPr>
          <a:lstStyle/>
          <a:p>
            <a:r>
              <a:rPr lang="en-US" dirty="0" smtClean="0"/>
              <a:t>Note</a:t>
            </a:r>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Adornments</a:t>
            </a:r>
            <a:endParaRPr lang="en-US" dirty="0"/>
          </a:p>
        </p:txBody>
      </p:sp>
      <p:sp>
        <p:nvSpPr>
          <p:cNvPr id="3" name="Content Placeholder 2"/>
          <p:cNvSpPr>
            <a:spLocks noGrp="1"/>
          </p:cNvSpPr>
          <p:nvPr>
            <p:ph idx="1"/>
          </p:nvPr>
        </p:nvSpPr>
        <p:spPr>
          <a:xfrm>
            <a:off x="609600" y="1600201"/>
            <a:ext cx="8077200" cy="2209799"/>
          </a:xfrm>
        </p:spPr>
        <p:txBody>
          <a:bodyPr>
            <a:normAutofit fontScale="92500" lnSpcReduction="20000"/>
          </a:bodyPr>
          <a:lstStyle/>
          <a:p>
            <a:r>
              <a:rPr lang="en-US" dirty="0" smtClean="0"/>
              <a:t>Adornments are textual or graphical elements that are </a:t>
            </a:r>
            <a:r>
              <a:rPr lang="en-US" b="1" i="1" dirty="0" smtClean="0"/>
              <a:t>added</a:t>
            </a:r>
            <a:r>
              <a:rPr lang="en-US" dirty="0" smtClean="0"/>
              <a:t> to the basic UML notations to specify </a:t>
            </a:r>
            <a:r>
              <a:rPr lang="en-US" b="1" i="1" dirty="0" smtClean="0"/>
              <a:t>extra information</a:t>
            </a:r>
            <a:r>
              <a:rPr lang="en-US" dirty="0" smtClean="0"/>
              <a:t>.</a:t>
            </a:r>
          </a:p>
          <a:p>
            <a:endParaRPr lang="en-US" dirty="0" smtClean="0"/>
          </a:p>
          <a:p>
            <a:pPr>
              <a:buNone/>
            </a:pPr>
            <a:r>
              <a:rPr lang="en-US" dirty="0" smtClean="0"/>
              <a:t>	Example:</a:t>
            </a:r>
          </a:p>
        </p:txBody>
      </p:sp>
      <p:sp>
        <p:nvSpPr>
          <p:cNvPr id="4" name="Cube 3"/>
          <p:cNvSpPr/>
          <p:nvPr/>
        </p:nvSpPr>
        <p:spPr>
          <a:xfrm>
            <a:off x="3276600" y="4038600"/>
            <a:ext cx="2209800" cy="1676400"/>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cxnSp>
        <p:nvCxnSpPr>
          <p:cNvPr id="6" name="Straight Connector 5"/>
          <p:cNvCxnSpPr/>
          <p:nvPr/>
        </p:nvCxnSpPr>
        <p:spPr>
          <a:xfrm>
            <a:off x="3291590" y="4876800"/>
            <a:ext cx="1752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10000" y="4495800"/>
            <a:ext cx="748923" cy="369332"/>
          </a:xfrm>
          <a:prstGeom prst="rect">
            <a:avLst/>
          </a:prstGeom>
          <a:noFill/>
        </p:spPr>
        <p:txBody>
          <a:bodyPr wrap="none" rtlCol="0">
            <a:spAutoFit/>
          </a:bodyPr>
          <a:lstStyle/>
          <a:p>
            <a:r>
              <a:rPr lang="en-US" dirty="0" smtClean="0"/>
              <a:t>Client</a:t>
            </a:r>
            <a:endParaRPr lang="en-US" dirty="0"/>
          </a:p>
        </p:txBody>
      </p:sp>
      <p:sp>
        <p:nvSpPr>
          <p:cNvPr id="9" name="TextBox 8"/>
          <p:cNvSpPr txBox="1"/>
          <p:nvPr/>
        </p:nvSpPr>
        <p:spPr>
          <a:xfrm>
            <a:off x="3276600" y="4876800"/>
            <a:ext cx="1196161" cy="830997"/>
          </a:xfrm>
          <a:prstGeom prst="rect">
            <a:avLst/>
          </a:prstGeom>
          <a:noFill/>
        </p:spPr>
        <p:txBody>
          <a:bodyPr wrap="none" rtlCol="0">
            <a:spAutoFit/>
          </a:bodyPr>
          <a:lstStyle/>
          <a:p>
            <a:r>
              <a:rPr lang="en-US" sz="1600" dirty="0" smtClean="0"/>
              <a:t>bill.exe</a:t>
            </a:r>
          </a:p>
          <a:p>
            <a:r>
              <a:rPr lang="en-US" sz="1600" dirty="0" smtClean="0"/>
              <a:t>report.exe</a:t>
            </a:r>
          </a:p>
          <a:p>
            <a:r>
              <a:rPr lang="en-US" sz="1600" dirty="0" smtClean="0"/>
              <a:t>contacts.exe</a:t>
            </a:r>
            <a:endParaRPr lang="en-US" sz="1600" dirty="0"/>
          </a:p>
        </p:txBody>
      </p:sp>
      <p:sp>
        <p:nvSpPr>
          <p:cNvPr id="10" name="Right Bracket 9"/>
          <p:cNvSpPr/>
          <p:nvPr/>
        </p:nvSpPr>
        <p:spPr>
          <a:xfrm>
            <a:off x="4800600" y="4953000"/>
            <a:ext cx="152400" cy="685800"/>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Arrow Connector 11"/>
          <p:cNvCxnSpPr>
            <a:stCxn id="10" idx="2"/>
          </p:cNvCxnSpPr>
          <p:nvPr/>
        </p:nvCxnSpPr>
        <p:spPr>
          <a:xfrm rot="10800000" flipH="1">
            <a:off x="4953000" y="5257800"/>
            <a:ext cx="1676400" cy="38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705600" y="4876800"/>
            <a:ext cx="1402948" cy="923330"/>
          </a:xfrm>
          <a:prstGeom prst="rect">
            <a:avLst/>
          </a:prstGeom>
          <a:noFill/>
        </p:spPr>
        <p:txBody>
          <a:bodyPr wrap="none" rtlCol="0">
            <a:spAutoFit/>
          </a:bodyPr>
          <a:lstStyle/>
          <a:p>
            <a:r>
              <a:rPr lang="en-US" dirty="0" smtClean="0"/>
              <a:t>Anonymous </a:t>
            </a:r>
          </a:p>
          <a:p>
            <a:r>
              <a:rPr lang="en-US" dirty="0" smtClean="0"/>
              <a:t>compartment</a:t>
            </a:r>
          </a:p>
          <a:p>
            <a:r>
              <a:rPr lang="en-US" dirty="0" smtClean="0"/>
              <a:t>(Adornment)</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a:t>
            </a:r>
            <a:endParaRPr lang="en-US" dirty="0"/>
          </a:p>
        </p:txBody>
      </p:sp>
      <p:sp>
        <p:nvSpPr>
          <p:cNvPr id="3" name="Content Placeholder 2"/>
          <p:cNvSpPr>
            <a:spLocks noGrp="1"/>
          </p:cNvSpPr>
          <p:nvPr>
            <p:ph idx="1"/>
          </p:nvPr>
        </p:nvSpPr>
        <p:spPr/>
        <p:txBody>
          <a:bodyPr/>
          <a:lstStyle/>
          <a:p>
            <a:r>
              <a:rPr lang="en-US" dirty="0" smtClean="0"/>
              <a:t>A model is a simplified representation of the real thing/system.</a:t>
            </a:r>
          </a:p>
          <a:p>
            <a:endParaRPr lang="en-US" dirty="0" smtClean="0"/>
          </a:p>
          <a:p>
            <a:r>
              <a:rPr lang="en-US" dirty="0" smtClean="0"/>
              <a:t>A model captures the important aspects of the thing being modeled.</a:t>
            </a:r>
          </a:p>
          <a:p>
            <a:endParaRPr lang="en-US" dirty="0" smtClean="0"/>
          </a:p>
          <a:p>
            <a:r>
              <a:rPr lang="en-US" dirty="0" smtClean="0"/>
              <a:t>A model is expressed in a medium that is convenient for working.</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Extensibility Mechanisms</a:t>
            </a:r>
            <a:endParaRPr lang="en-US" dirty="0"/>
          </a:p>
        </p:txBody>
      </p:sp>
      <p:sp>
        <p:nvSpPr>
          <p:cNvPr id="3" name="Content Placeholder 2"/>
          <p:cNvSpPr>
            <a:spLocks noGrp="1"/>
          </p:cNvSpPr>
          <p:nvPr>
            <p:ph idx="1"/>
          </p:nvPr>
        </p:nvSpPr>
        <p:spPr/>
        <p:txBody>
          <a:bodyPr>
            <a:normAutofit lnSpcReduction="10000"/>
          </a:bodyPr>
          <a:lstStyle/>
          <a:p>
            <a:r>
              <a:rPr lang="en-US" dirty="0" smtClean="0"/>
              <a:t>To represent additional information over the basic notations like class, use case, association etc, UML provides extensibility mechanisms.</a:t>
            </a:r>
          </a:p>
          <a:p>
            <a:endParaRPr lang="en-US" dirty="0" smtClean="0"/>
          </a:p>
          <a:p>
            <a:r>
              <a:rPr lang="en-US" dirty="0" smtClean="0"/>
              <a:t>Extensibility mechanisms in UML are:</a:t>
            </a:r>
          </a:p>
          <a:p>
            <a:pPr lvl="1"/>
            <a:r>
              <a:rPr lang="en-US" dirty="0" smtClean="0"/>
              <a:t>Stereotypes (extends the building blocks)</a:t>
            </a:r>
          </a:p>
          <a:p>
            <a:pPr lvl="1"/>
            <a:r>
              <a:rPr lang="en-US" dirty="0" smtClean="0"/>
              <a:t>Tagged Values (extends the properties)</a:t>
            </a:r>
          </a:p>
          <a:p>
            <a:pPr lvl="1"/>
            <a:r>
              <a:rPr lang="en-US" dirty="0" smtClean="0"/>
              <a:t>Constraints (extends the semantics)</a:t>
            </a:r>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Stereotypes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As we know UML provides basic elements or building blocks. For example, consider a class. A class’s basic notation is a rectangle with three compartments.</a:t>
            </a:r>
          </a:p>
          <a:p>
            <a:endParaRPr lang="en-US" dirty="0" smtClean="0"/>
          </a:p>
          <a:p>
            <a:r>
              <a:rPr lang="en-US" dirty="0" smtClean="0"/>
              <a:t>Sometimes while creating software blueprints, </a:t>
            </a:r>
            <a:r>
              <a:rPr lang="en-US" b="1" i="1" dirty="0" smtClean="0"/>
              <a:t>we might want to represent some elements visually which are not available in UML</a:t>
            </a:r>
            <a:r>
              <a:rPr lang="en-US" dirty="0" smtClean="0"/>
              <a:t>. For example, in a deployment diagram, I want to represent a router. UML does not provide a notation for a router.</a:t>
            </a:r>
            <a:endParaRPr 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Stereotypes (cont…)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So, I must create a </a:t>
            </a:r>
            <a:r>
              <a:rPr lang="en-US" b="1" i="1" dirty="0" smtClean="0"/>
              <a:t>new visual representation </a:t>
            </a:r>
            <a:r>
              <a:rPr lang="en-US" dirty="0" smtClean="0"/>
              <a:t>(icon) for a router. How?</a:t>
            </a:r>
          </a:p>
          <a:p>
            <a:endParaRPr lang="en-US" dirty="0" smtClean="0"/>
          </a:p>
          <a:p>
            <a:r>
              <a:rPr lang="en-US" dirty="0" smtClean="0"/>
              <a:t>UML already provides a concept known as </a:t>
            </a:r>
            <a:r>
              <a:rPr lang="en-US" b="1" i="1" dirty="0" smtClean="0"/>
              <a:t>stereotype</a:t>
            </a:r>
            <a:r>
              <a:rPr lang="en-US" dirty="0" smtClean="0"/>
              <a:t> using which we can create new building blocks. </a:t>
            </a:r>
          </a:p>
          <a:p>
            <a:endParaRPr lang="en-US" dirty="0" smtClean="0"/>
          </a:p>
          <a:p>
            <a:r>
              <a:rPr lang="en-US" dirty="0" smtClean="0"/>
              <a:t>Using stereotypes we create new or extend the existing building blocks.</a:t>
            </a:r>
          </a:p>
          <a:p>
            <a:endParaRPr lang="en-US" dirty="0" smtClean="0"/>
          </a:p>
          <a:p>
            <a:r>
              <a:rPr lang="en-US" dirty="0" smtClean="0"/>
              <a:t>Stereotypes are represented using </a:t>
            </a:r>
            <a:r>
              <a:rPr lang="en-US" b="1" i="1" dirty="0" smtClean="0"/>
              <a:t>guillemets (&lt;&lt;  &gt;&gt;)</a:t>
            </a:r>
            <a:endParaRPr lang="en-US" b="1" i="1"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Stereotypes - Examples</a:t>
            </a:r>
            <a:endParaRPr lang="en-US" dirty="0"/>
          </a:p>
        </p:txBody>
      </p:sp>
      <p:sp>
        <p:nvSpPr>
          <p:cNvPr id="4" name="Rectangle 3"/>
          <p:cNvSpPr/>
          <p:nvPr/>
        </p:nvSpPr>
        <p:spPr>
          <a:xfrm>
            <a:off x="1219200" y="2057400"/>
            <a:ext cx="18288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&lt;&lt;interface&gt;&gt;</a:t>
            </a:r>
          </a:p>
          <a:p>
            <a:pPr algn="ctr"/>
            <a:r>
              <a:rPr lang="en-US" dirty="0" smtClean="0">
                <a:solidFill>
                  <a:sysClr val="windowText" lastClr="000000"/>
                </a:solidFill>
              </a:rPr>
              <a:t>Movable</a:t>
            </a:r>
            <a:endParaRPr lang="en-US" dirty="0">
              <a:solidFill>
                <a:sysClr val="windowText" lastClr="000000"/>
              </a:solidFill>
            </a:endParaRPr>
          </a:p>
        </p:txBody>
      </p:sp>
      <p:sp>
        <p:nvSpPr>
          <p:cNvPr id="5" name="Rectangle 4"/>
          <p:cNvSpPr/>
          <p:nvPr/>
        </p:nvSpPr>
        <p:spPr>
          <a:xfrm>
            <a:off x="1981200" y="3429000"/>
            <a:ext cx="25146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057400" y="3505200"/>
            <a:ext cx="1601721" cy="646331"/>
          </a:xfrm>
          <a:prstGeom prst="rect">
            <a:avLst/>
          </a:prstGeom>
          <a:noFill/>
        </p:spPr>
        <p:txBody>
          <a:bodyPr wrap="none" rtlCol="0">
            <a:spAutoFit/>
          </a:bodyPr>
          <a:lstStyle/>
          <a:p>
            <a:pPr algn="ctr"/>
            <a:r>
              <a:rPr lang="en-US" dirty="0" smtClean="0"/>
              <a:t>&lt;&lt;exception&gt;&gt;</a:t>
            </a:r>
          </a:p>
          <a:p>
            <a:pPr algn="ctr"/>
            <a:r>
              <a:rPr lang="en-US" dirty="0" smtClean="0"/>
              <a:t>Underflow</a:t>
            </a:r>
            <a:endParaRPr lang="en-US" dirty="0"/>
          </a:p>
        </p:txBody>
      </p:sp>
      <p:pic>
        <p:nvPicPr>
          <p:cNvPr id="1026" name="Picture 2" descr="C:\Users\User\AppData\Local\Microsoft\Windows\Temporary Internet Files\Content.IE5\7FRNNM1O\MC900434750[1].png"/>
          <p:cNvPicPr>
            <a:picLocks noChangeAspect="1" noChangeArrowheads="1"/>
          </p:cNvPicPr>
          <p:nvPr/>
        </p:nvPicPr>
        <p:blipFill>
          <a:blip r:embed="rId2"/>
          <a:srcRect/>
          <a:stretch>
            <a:fillRect/>
          </a:stretch>
        </p:blipFill>
        <p:spPr bwMode="auto">
          <a:xfrm>
            <a:off x="3581400" y="3429000"/>
            <a:ext cx="761857" cy="761857"/>
          </a:xfrm>
          <a:prstGeom prst="rect">
            <a:avLst/>
          </a:prstGeom>
          <a:noFill/>
        </p:spPr>
      </p:pic>
      <p:pic>
        <p:nvPicPr>
          <p:cNvPr id="1027" name="Picture 3" descr="C:\Users\User\AppData\Local\Microsoft\Windows\Temporary Internet Files\Content.IE5\7FRNNM1O\MC900432567[1].png"/>
          <p:cNvPicPr>
            <a:picLocks noChangeAspect="1" noChangeArrowheads="1"/>
          </p:cNvPicPr>
          <p:nvPr/>
        </p:nvPicPr>
        <p:blipFill>
          <a:blip r:embed="rId3"/>
          <a:srcRect/>
          <a:stretch>
            <a:fillRect/>
          </a:stretch>
        </p:blipFill>
        <p:spPr bwMode="auto">
          <a:xfrm>
            <a:off x="5257800" y="4419600"/>
            <a:ext cx="1828800" cy="1828800"/>
          </a:xfrm>
          <a:prstGeom prst="rect">
            <a:avLst/>
          </a:prstGeom>
          <a:noFill/>
        </p:spPr>
      </p:pic>
      <p:sp>
        <p:nvSpPr>
          <p:cNvPr id="9" name="TextBox 8"/>
          <p:cNvSpPr txBox="1"/>
          <p:nvPr/>
        </p:nvSpPr>
        <p:spPr>
          <a:xfrm>
            <a:off x="5486400" y="4267200"/>
            <a:ext cx="1601785" cy="646331"/>
          </a:xfrm>
          <a:prstGeom prst="rect">
            <a:avLst/>
          </a:prstGeom>
          <a:noFill/>
        </p:spPr>
        <p:txBody>
          <a:bodyPr wrap="none" rtlCol="0">
            <a:spAutoFit/>
          </a:bodyPr>
          <a:lstStyle/>
          <a:p>
            <a:r>
              <a:rPr lang="en-US" dirty="0" smtClean="0"/>
              <a:t>&lt;&lt;Router&gt;&gt;</a:t>
            </a:r>
          </a:p>
          <a:p>
            <a:r>
              <a:rPr lang="en-US" dirty="0" err="1" smtClean="0"/>
              <a:t>Digicom</a:t>
            </a:r>
            <a:r>
              <a:rPr lang="en-US" dirty="0" smtClean="0"/>
              <a:t> AX00</a:t>
            </a:r>
            <a:endParaRPr lang="en-US" dirty="0"/>
          </a:p>
        </p:txBody>
      </p:sp>
      <p:cxnSp>
        <p:nvCxnSpPr>
          <p:cNvPr id="11" name="Straight Arrow Connector 10"/>
          <p:cNvCxnSpPr/>
          <p:nvPr/>
        </p:nvCxnSpPr>
        <p:spPr>
          <a:xfrm>
            <a:off x="3048000" y="2362200"/>
            <a:ext cx="1524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48200" y="2057400"/>
            <a:ext cx="1133644" cy="646331"/>
          </a:xfrm>
          <a:prstGeom prst="rect">
            <a:avLst/>
          </a:prstGeom>
          <a:noFill/>
        </p:spPr>
        <p:txBody>
          <a:bodyPr wrap="none" rtlCol="0">
            <a:spAutoFit/>
          </a:bodyPr>
          <a:lstStyle/>
          <a:p>
            <a:r>
              <a:rPr lang="en-US" dirty="0" smtClean="0"/>
              <a:t>Named</a:t>
            </a:r>
          </a:p>
          <a:p>
            <a:r>
              <a:rPr lang="en-US" dirty="0" smtClean="0"/>
              <a:t>stereotype</a:t>
            </a:r>
          </a:p>
        </p:txBody>
      </p:sp>
      <p:cxnSp>
        <p:nvCxnSpPr>
          <p:cNvPr id="13" name="Straight Arrow Connector 12"/>
          <p:cNvCxnSpPr/>
          <p:nvPr/>
        </p:nvCxnSpPr>
        <p:spPr>
          <a:xfrm>
            <a:off x="4495800" y="3810000"/>
            <a:ext cx="1524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019800" y="3429000"/>
            <a:ext cx="2056973" cy="646331"/>
          </a:xfrm>
          <a:prstGeom prst="rect">
            <a:avLst/>
          </a:prstGeom>
          <a:noFill/>
        </p:spPr>
        <p:txBody>
          <a:bodyPr wrap="none" rtlCol="0">
            <a:spAutoFit/>
          </a:bodyPr>
          <a:lstStyle/>
          <a:p>
            <a:r>
              <a:rPr lang="en-US" dirty="0" smtClean="0"/>
              <a:t>Named</a:t>
            </a:r>
          </a:p>
          <a:p>
            <a:r>
              <a:rPr lang="en-US" dirty="0" smtClean="0"/>
              <a:t>stereotype with icon</a:t>
            </a:r>
          </a:p>
        </p:txBody>
      </p:sp>
      <p:sp>
        <p:nvSpPr>
          <p:cNvPr id="15" name="TextBox 14"/>
          <p:cNvSpPr txBox="1"/>
          <p:nvPr/>
        </p:nvSpPr>
        <p:spPr>
          <a:xfrm>
            <a:off x="1447800" y="5181600"/>
            <a:ext cx="2781531" cy="369332"/>
          </a:xfrm>
          <a:prstGeom prst="rect">
            <a:avLst/>
          </a:prstGeom>
          <a:noFill/>
        </p:spPr>
        <p:txBody>
          <a:bodyPr wrap="none" rtlCol="0">
            <a:spAutoFit/>
          </a:bodyPr>
          <a:lstStyle/>
          <a:p>
            <a:r>
              <a:rPr lang="en-US" dirty="0" smtClean="0"/>
              <a:t>Stereotyped element as icon</a:t>
            </a:r>
            <a:endParaRPr lang="en-US" dirty="0"/>
          </a:p>
        </p:txBody>
      </p:sp>
      <p:cxnSp>
        <p:nvCxnSpPr>
          <p:cNvPr id="17" name="Straight Arrow Connector 16"/>
          <p:cNvCxnSpPr>
            <a:stCxn id="1027" idx="1"/>
          </p:cNvCxnSpPr>
          <p:nvPr/>
        </p:nvCxnSpPr>
        <p:spPr>
          <a:xfrm rot="10800000">
            <a:off x="4267200" y="5334000"/>
            <a:ext cx="9906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Tagged Values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Every UML element has its own properties. For example, a class has its own attributes and operations which apply to all its instances.</a:t>
            </a:r>
          </a:p>
          <a:p>
            <a:endParaRPr lang="en-US" dirty="0" smtClean="0"/>
          </a:p>
          <a:p>
            <a:r>
              <a:rPr lang="en-US" b="1" i="1" dirty="0" smtClean="0"/>
              <a:t>To represent i.e., extend the properties </a:t>
            </a:r>
            <a:r>
              <a:rPr lang="en-US" dirty="0" smtClean="0"/>
              <a:t>of an element UML provides tagged values.</a:t>
            </a:r>
          </a:p>
          <a:p>
            <a:endParaRPr lang="en-US" dirty="0" smtClean="0"/>
          </a:p>
          <a:p>
            <a:r>
              <a:rPr lang="en-US" dirty="0" smtClean="0"/>
              <a:t>Tagged values are represented as text enclosed in braces { }, and </a:t>
            </a:r>
            <a:r>
              <a:rPr lang="en-US" b="1" i="1" dirty="0" smtClean="0"/>
              <a:t>placed under</a:t>
            </a:r>
            <a:r>
              <a:rPr lang="en-US" dirty="0" smtClean="0"/>
              <a:t> the element name.</a:t>
            </a:r>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Tagged Values - Example</a:t>
            </a:r>
            <a:endParaRPr lang="en-US" dirty="0"/>
          </a:p>
        </p:txBody>
      </p:sp>
      <p:grpSp>
        <p:nvGrpSpPr>
          <p:cNvPr id="7" name="Group 6"/>
          <p:cNvGrpSpPr/>
          <p:nvPr/>
        </p:nvGrpSpPr>
        <p:grpSpPr>
          <a:xfrm>
            <a:off x="1371600" y="2057400"/>
            <a:ext cx="2743200" cy="1828800"/>
            <a:chOff x="1981200" y="2514600"/>
            <a:chExt cx="2743200" cy="1828800"/>
          </a:xfrm>
        </p:grpSpPr>
        <p:sp>
          <p:nvSpPr>
            <p:cNvPr id="4" name="Cube 3"/>
            <p:cNvSpPr/>
            <p:nvPr/>
          </p:nvSpPr>
          <p:spPr>
            <a:xfrm>
              <a:off x="1981200" y="2514600"/>
              <a:ext cx="2743200" cy="1828800"/>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133600" y="3048000"/>
              <a:ext cx="787395" cy="369332"/>
            </a:xfrm>
            <a:prstGeom prst="rect">
              <a:avLst/>
            </a:prstGeom>
            <a:noFill/>
          </p:spPr>
          <p:txBody>
            <a:bodyPr wrap="none" rtlCol="0">
              <a:spAutoFit/>
            </a:bodyPr>
            <a:lstStyle/>
            <a:p>
              <a:r>
                <a:rPr lang="en-US" dirty="0" smtClean="0"/>
                <a:t>Server</a:t>
              </a:r>
              <a:endParaRPr lang="en-US" dirty="0"/>
            </a:p>
          </p:txBody>
        </p:sp>
        <p:sp>
          <p:nvSpPr>
            <p:cNvPr id="6" name="TextBox 5"/>
            <p:cNvSpPr txBox="1"/>
            <p:nvPr/>
          </p:nvSpPr>
          <p:spPr>
            <a:xfrm>
              <a:off x="2362200" y="3352800"/>
              <a:ext cx="1741182" cy="369332"/>
            </a:xfrm>
            <a:prstGeom prst="rect">
              <a:avLst/>
            </a:prstGeom>
            <a:noFill/>
          </p:spPr>
          <p:txBody>
            <a:bodyPr wrap="none" rtlCol="0">
              <a:spAutoFit/>
            </a:bodyPr>
            <a:lstStyle/>
            <a:p>
              <a:r>
                <a:rPr lang="en-US" dirty="0" smtClean="0"/>
                <a:t>{processors = 3}</a:t>
              </a:r>
              <a:endParaRPr lang="en-US" dirty="0"/>
            </a:p>
          </p:txBody>
        </p:sp>
      </p:grpSp>
      <p:cxnSp>
        <p:nvCxnSpPr>
          <p:cNvPr id="9" name="Straight Arrow Connector 8"/>
          <p:cNvCxnSpPr/>
          <p:nvPr/>
        </p:nvCxnSpPr>
        <p:spPr>
          <a:xfrm rot="5400000">
            <a:off x="1752600" y="3810000"/>
            <a:ext cx="1066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00200" y="4343400"/>
            <a:ext cx="1418915" cy="369332"/>
          </a:xfrm>
          <a:prstGeom prst="rect">
            <a:avLst/>
          </a:prstGeom>
          <a:noFill/>
        </p:spPr>
        <p:txBody>
          <a:bodyPr wrap="none" rtlCol="0">
            <a:spAutoFit/>
          </a:bodyPr>
          <a:lstStyle/>
          <a:p>
            <a:r>
              <a:rPr lang="en-US" dirty="0" smtClean="0"/>
              <a:t>Tagged value</a:t>
            </a:r>
            <a:endParaRPr lang="en-US" dirty="0"/>
          </a:p>
        </p:txBody>
      </p:sp>
      <p:grpSp>
        <p:nvGrpSpPr>
          <p:cNvPr id="14" name="Group 13"/>
          <p:cNvGrpSpPr/>
          <p:nvPr/>
        </p:nvGrpSpPr>
        <p:grpSpPr>
          <a:xfrm>
            <a:off x="5562600" y="2286000"/>
            <a:ext cx="2438400" cy="1219200"/>
            <a:chOff x="5562600" y="2286000"/>
            <a:chExt cx="2438400" cy="1219200"/>
          </a:xfrm>
        </p:grpSpPr>
        <p:sp>
          <p:nvSpPr>
            <p:cNvPr id="11" name="Rectangle 10"/>
            <p:cNvSpPr/>
            <p:nvPr/>
          </p:nvSpPr>
          <p:spPr>
            <a:xfrm>
              <a:off x="5791200" y="2286000"/>
              <a:ext cx="2209800"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562600" y="2514600"/>
              <a:ext cx="457200" cy="22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562600" y="3124200"/>
              <a:ext cx="457200" cy="22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6172200" y="2362200"/>
            <a:ext cx="1319592" cy="646331"/>
          </a:xfrm>
          <a:prstGeom prst="rect">
            <a:avLst/>
          </a:prstGeom>
          <a:noFill/>
        </p:spPr>
        <p:txBody>
          <a:bodyPr wrap="none" rtlCol="0">
            <a:spAutoFit/>
          </a:bodyPr>
          <a:lstStyle/>
          <a:p>
            <a:pPr algn="ctr"/>
            <a:r>
              <a:rPr lang="en-US" dirty="0" smtClean="0"/>
              <a:t>&lt;&lt;library&gt;&gt;</a:t>
            </a:r>
          </a:p>
          <a:p>
            <a:pPr algn="ctr"/>
            <a:r>
              <a:rPr lang="en-US" dirty="0" smtClean="0"/>
              <a:t>trans.dll</a:t>
            </a:r>
            <a:endParaRPr lang="en-US" dirty="0"/>
          </a:p>
        </p:txBody>
      </p:sp>
      <p:sp>
        <p:nvSpPr>
          <p:cNvPr id="16" name="TextBox 15"/>
          <p:cNvSpPr txBox="1"/>
          <p:nvPr/>
        </p:nvSpPr>
        <p:spPr>
          <a:xfrm>
            <a:off x="6629400" y="2971800"/>
            <a:ext cx="1431802" cy="369332"/>
          </a:xfrm>
          <a:prstGeom prst="rect">
            <a:avLst/>
          </a:prstGeom>
          <a:noFill/>
        </p:spPr>
        <p:txBody>
          <a:bodyPr wrap="none" rtlCol="0">
            <a:spAutoFit/>
          </a:bodyPr>
          <a:lstStyle/>
          <a:p>
            <a:r>
              <a:rPr lang="en-US" dirty="0" smtClean="0"/>
              <a:t>{</a:t>
            </a:r>
            <a:r>
              <a:rPr lang="en-US" dirty="0" err="1" smtClean="0"/>
              <a:t>serverOnly</a:t>
            </a:r>
            <a:r>
              <a:rPr lang="en-US" dirty="0" smtClean="0"/>
              <a:t>}</a:t>
            </a:r>
            <a:endParaRPr lang="en-US" dirty="0"/>
          </a:p>
        </p:txBody>
      </p:sp>
      <p:cxnSp>
        <p:nvCxnSpPr>
          <p:cNvPr id="17" name="Straight Arrow Connector 16"/>
          <p:cNvCxnSpPr/>
          <p:nvPr/>
        </p:nvCxnSpPr>
        <p:spPr>
          <a:xfrm rot="5400000">
            <a:off x="6858794" y="3809206"/>
            <a:ext cx="1066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781800" y="4419600"/>
            <a:ext cx="1300421" cy="369332"/>
          </a:xfrm>
          <a:prstGeom prst="rect">
            <a:avLst/>
          </a:prstGeom>
          <a:noFill/>
        </p:spPr>
        <p:txBody>
          <a:bodyPr wrap="none" rtlCol="0">
            <a:spAutoFit/>
          </a:bodyPr>
          <a:lstStyle/>
          <a:p>
            <a:r>
              <a:rPr lang="en-US" dirty="0" smtClean="0"/>
              <a:t>Value of tag</a:t>
            </a:r>
            <a:endParaRPr 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Constraints</a:t>
            </a:r>
            <a:endParaRPr lang="en-US" dirty="0"/>
          </a:p>
        </p:txBody>
      </p:sp>
      <p:sp>
        <p:nvSpPr>
          <p:cNvPr id="3" name="Content Placeholder 2"/>
          <p:cNvSpPr>
            <a:spLocks noGrp="1"/>
          </p:cNvSpPr>
          <p:nvPr>
            <p:ph idx="1"/>
          </p:nvPr>
        </p:nvSpPr>
        <p:spPr/>
        <p:txBody>
          <a:bodyPr/>
          <a:lstStyle/>
          <a:p>
            <a:r>
              <a:rPr lang="en-US" dirty="0" smtClean="0"/>
              <a:t>Constraint is mechanism provided by UML to </a:t>
            </a:r>
            <a:r>
              <a:rPr lang="en-US" b="1" i="1" dirty="0" smtClean="0"/>
              <a:t>add a new rule or modify the existing rule </a:t>
            </a:r>
            <a:r>
              <a:rPr lang="en-US" dirty="0" smtClean="0"/>
              <a:t>(semantics) on an element.</a:t>
            </a:r>
          </a:p>
          <a:p>
            <a:endParaRPr lang="en-US" dirty="0" smtClean="0"/>
          </a:p>
          <a:p>
            <a:r>
              <a:rPr lang="en-US" dirty="0" smtClean="0"/>
              <a:t>Constraints are represented as text enclose in braces { } and </a:t>
            </a:r>
            <a:r>
              <a:rPr lang="en-US" b="1" i="1" dirty="0" smtClean="0"/>
              <a:t>placed beside </a:t>
            </a:r>
            <a:r>
              <a:rPr lang="en-US" dirty="0" smtClean="0"/>
              <a:t>the associated element.</a:t>
            </a:r>
            <a:endParaRPr lang="en-US"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Constraints - Example</a:t>
            </a:r>
            <a:endParaRPr lang="en-US" dirty="0"/>
          </a:p>
        </p:txBody>
      </p:sp>
      <p:sp>
        <p:nvSpPr>
          <p:cNvPr id="4" name="Rectangle 3"/>
          <p:cNvSpPr/>
          <p:nvPr/>
        </p:nvSpPr>
        <p:spPr>
          <a:xfrm>
            <a:off x="1524000" y="3429000"/>
            <a:ext cx="22098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Bank Account</a:t>
            </a:r>
            <a:endParaRPr lang="en-US" dirty="0">
              <a:solidFill>
                <a:sysClr val="windowText" lastClr="000000"/>
              </a:solidFill>
            </a:endParaRPr>
          </a:p>
        </p:txBody>
      </p:sp>
      <p:sp>
        <p:nvSpPr>
          <p:cNvPr id="5" name="Rectangle 4"/>
          <p:cNvSpPr/>
          <p:nvPr/>
        </p:nvSpPr>
        <p:spPr>
          <a:xfrm>
            <a:off x="5410200" y="2057400"/>
            <a:ext cx="22098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Person</a:t>
            </a:r>
            <a:endParaRPr lang="en-US" dirty="0">
              <a:solidFill>
                <a:sysClr val="windowText" lastClr="000000"/>
              </a:solidFill>
            </a:endParaRPr>
          </a:p>
        </p:txBody>
      </p:sp>
      <p:sp>
        <p:nvSpPr>
          <p:cNvPr id="6" name="Rectangle 5"/>
          <p:cNvSpPr/>
          <p:nvPr/>
        </p:nvSpPr>
        <p:spPr>
          <a:xfrm>
            <a:off x="5410200" y="4800600"/>
            <a:ext cx="22098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Corporation</a:t>
            </a:r>
            <a:endParaRPr lang="en-US" dirty="0">
              <a:solidFill>
                <a:sysClr val="windowText" lastClr="000000"/>
              </a:solidFill>
            </a:endParaRPr>
          </a:p>
        </p:txBody>
      </p:sp>
      <p:cxnSp>
        <p:nvCxnSpPr>
          <p:cNvPr id="8" name="Straight Connector 7"/>
          <p:cNvCxnSpPr>
            <a:stCxn id="4" idx="3"/>
            <a:endCxn id="5" idx="1"/>
          </p:cNvCxnSpPr>
          <p:nvPr/>
        </p:nvCxnSpPr>
        <p:spPr>
          <a:xfrm flipV="1">
            <a:off x="3733800" y="2438400"/>
            <a:ext cx="1676400"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4" idx="3"/>
            <a:endCxn id="6" idx="1"/>
          </p:cNvCxnSpPr>
          <p:nvPr/>
        </p:nvCxnSpPr>
        <p:spPr>
          <a:xfrm>
            <a:off x="3733800" y="3810000"/>
            <a:ext cx="1676400"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495800" y="2209800"/>
            <a:ext cx="761747" cy="369332"/>
          </a:xfrm>
          <a:prstGeom prst="rect">
            <a:avLst/>
          </a:prstGeom>
          <a:noFill/>
        </p:spPr>
        <p:txBody>
          <a:bodyPr wrap="none" rtlCol="0">
            <a:spAutoFit/>
          </a:bodyPr>
          <a:lstStyle/>
          <a:p>
            <a:r>
              <a:rPr lang="en-US" dirty="0" smtClean="0"/>
              <a:t>owner</a:t>
            </a:r>
            <a:endParaRPr lang="en-US" dirty="0"/>
          </a:p>
        </p:txBody>
      </p:sp>
      <p:sp>
        <p:nvSpPr>
          <p:cNvPr id="12" name="TextBox 11"/>
          <p:cNvSpPr txBox="1"/>
          <p:nvPr/>
        </p:nvSpPr>
        <p:spPr>
          <a:xfrm>
            <a:off x="4572000" y="5181600"/>
            <a:ext cx="761747" cy="369332"/>
          </a:xfrm>
          <a:prstGeom prst="rect">
            <a:avLst/>
          </a:prstGeom>
          <a:noFill/>
        </p:spPr>
        <p:txBody>
          <a:bodyPr wrap="none" rtlCol="0">
            <a:spAutoFit/>
          </a:bodyPr>
          <a:lstStyle/>
          <a:p>
            <a:r>
              <a:rPr lang="en-US" dirty="0" smtClean="0"/>
              <a:t>owner</a:t>
            </a:r>
            <a:endParaRPr lang="en-US" dirty="0"/>
          </a:p>
        </p:txBody>
      </p:sp>
      <p:cxnSp>
        <p:nvCxnSpPr>
          <p:cNvPr id="14" name="Straight Connector 13"/>
          <p:cNvCxnSpPr/>
          <p:nvPr/>
        </p:nvCxnSpPr>
        <p:spPr>
          <a:xfrm rot="5400000">
            <a:off x="3886200" y="3810000"/>
            <a:ext cx="1219200"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467943" y="3581400"/>
            <a:ext cx="713657" cy="369332"/>
          </a:xfrm>
          <a:prstGeom prst="rect">
            <a:avLst/>
          </a:prstGeom>
          <a:noFill/>
        </p:spPr>
        <p:txBody>
          <a:bodyPr wrap="none" rtlCol="0">
            <a:spAutoFit/>
          </a:bodyPr>
          <a:lstStyle/>
          <a:p>
            <a:r>
              <a:rPr lang="en-US" dirty="0" smtClean="0"/>
              <a:t>{</a:t>
            </a:r>
            <a:r>
              <a:rPr lang="en-US" dirty="0" err="1" smtClean="0"/>
              <a:t>xor</a:t>
            </a:r>
            <a:r>
              <a:rPr lang="en-US" dirty="0" smtClean="0"/>
              <a:t>}</a:t>
            </a:r>
            <a:endParaRPr lang="en-US" dirty="0"/>
          </a:p>
        </p:txBody>
      </p:sp>
      <p:cxnSp>
        <p:nvCxnSpPr>
          <p:cNvPr id="19" name="Straight Arrow Connector 18"/>
          <p:cNvCxnSpPr/>
          <p:nvPr/>
        </p:nvCxnSpPr>
        <p:spPr>
          <a:xfrm>
            <a:off x="5181600" y="3791856"/>
            <a:ext cx="1143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400800" y="3581400"/>
            <a:ext cx="1095172" cy="369332"/>
          </a:xfrm>
          <a:prstGeom prst="rect">
            <a:avLst/>
          </a:prstGeom>
          <a:noFill/>
        </p:spPr>
        <p:txBody>
          <a:bodyPr wrap="none" rtlCol="0">
            <a:spAutoFit/>
          </a:bodyPr>
          <a:lstStyle/>
          <a:p>
            <a:r>
              <a:rPr lang="en-US" dirty="0" smtClean="0"/>
              <a:t>constraint</a:t>
            </a:r>
            <a:endParaRPr 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Constraints - Example</a:t>
            </a:r>
            <a:endParaRPr lang="en-US" dirty="0"/>
          </a:p>
        </p:txBody>
      </p:sp>
      <p:pic>
        <p:nvPicPr>
          <p:cNvPr id="4" name="Picture 3" descr="http://2.bp.blogspot.com/-CRY-C5s_Z5I/Uaq57QqlUEI/AAAAAAAAAKU/MQrmwdHQqx0/s320/53-modeling-new-semantics.png"/>
          <p:cNvPicPr/>
          <p:nvPr/>
        </p:nvPicPr>
        <p:blipFill>
          <a:blip r:embed="rId2"/>
          <a:srcRect/>
          <a:stretch>
            <a:fillRect/>
          </a:stretch>
        </p:blipFill>
        <p:spPr bwMode="auto">
          <a:xfrm>
            <a:off x="3048000" y="2314575"/>
            <a:ext cx="3048000" cy="222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2743200"/>
            <a:ext cx="8077200" cy="1143000"/>
          </a:xfrm>
        </p:spPr>
        <p:txBody>
          <a:bodyPr/>
          <a:lstStyle/>
          <a:p>
            <a:pPr algn="ctr"/>
            <a:r>
              <a:rPr lang="en-US" dirty="0" smtClean="0"/>
              <a:t>Diagrams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(cont…)</a:t>
            </a:r>
            <a:endParaRPr lang="en-US" dirty="0"/>
          </a:p>
        </p:txBody>
      </p:sp>
      <p:pic>
        <p:nvPicPr>
          <p:cNvPr id="1026" name="Picture 2" descr="http://image.shutterstock.com/display_pic_with_logo/150571/150571,1269237738,1/stock-photo-architect-with-a-breadboard-model-of-a-building-49248301.jpg"/>
          <p:cNvPicPr>
            <a:picLocks noChangeAspect="1" noChangeArrowheads="1"/>
          </p:cNvPicPr>
          <p:nvPr/>
        </p:nvPicPr>
        <p:blipFill>
          <a:blip r:embed="rId2"/>
          <a:srcRect/>
          <a:stretch>
            <a:fillRect/>
          </a:stretch>
        </p:blipFill>
        <p:spPr bwMode="auto">
          <a:xfrm>
            <a:off x="4857750" y="914400"/>
            <a:ext cx="4286250" cy="2667000"/>
          </a:xfrm>
          <a:prstGeom prst="rect">
            <a:avLst/>
          </a:prstGeom>
          <a:noFill/>
        </p:spPr>
      </p:pic>
      <p:pic>
        <p:nvPicPr>
          <p:cNvPr id="1028" name="Picture 4" descr="http://www.whitehousemuseum.org/images/white-house-blue-print-north-1400.jpg"/>
          <p:cNvPicPr>
            <a:picLocks noChangeAspect="1" noChangeArrowheads="1"/>
          </p:cNvPicPr>
          <p:nvPr/>
        </p:nvPicPr>
        <p:blipFill>
          <a:blip r:embed="rId3" cstate="print"/>
          <a:srcRect/>
          <a:stretch>
            <a:fillRect/>
          </a:stretch>
        </p:blipFill>
        <p:spPr bwMode="auto">
          <a:xfrm>
            <a:off x="685800" y="2590800"/>
            <a:ext cx="3733800" cy="2800350"/>
          </a:xfrm>
          <a:prstGeom prst="rect">
            <a:avLst/>
          </a:prstGeom>
          <a:noFill/>
        </p:spPr>
      </p:pic>
      <p:pic>
        <p:nvPicPr>
          <p:cNvPr id="1030" name="Picture 6" descr="http://6foot4.net/assets/images/posts/Blueprint.jpg"/>
          <p:cNvPicPr>
            <a:picLocks noChangeAspect="1" noChangeArrowheads="1"/>
          </p:cNvPicPr>
          <p:nvPr/>
        </p:nvPicPr>
        <p:blipFill>
          <a:blip r:embed="rId4"/>
          <a:srcRect/>
          <a:stretch>
            <a:fillRect/>
          </a:stretch>
        </p:blipFill>
        <p:spPr bwMode="auto">
          <a:xfrm>
            <a:off x="4897013" y="4029075"/>
            <a:ext cx="4246987" cy="2828925"/>
          </a:xfrm>
          <a:prstGeom prst="rect">
            <a:avLst/>
          </a:prstGeom>
          <a:noFill/>
        </p:spPr>
      </p:pic>
      <p:sp>
        <p:nvSpPr>
          <p:cNvPr id="7" name="TextBox 6"/>
          <p:cNvSpPr txBox="1"/>
          <p:nvPr/>
        </p:nvSpPr>
        <p:spPr>
          <a:xfrm>
            <a:off x="1752600" y="1752600"/>
            <a:ext cx="1479892" cy="369332"/>
          </a:xfrm>
          <a:prstGeom prst="rect">
            <a:avLst/>
          </a:prstGeom>
          <a:noFill/>
        </p:spPr>
        <p:txBody>
          <a:bodyPr wrap="none" rtlCol="0">
            <a:spAutoFit/>
          </a:bodyPr>
          <a:lstStyle/>
          <a:p>
            <a:r>
              <a:rPr lang="en-US" b="1" dirty="0" smtClean="0"/>
              <a:t>Construction</a:t>
            </a:r>
            <a:endParaRPr lang="en-US" b="1"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Diagrams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Modeling (creating blueprints) is about creating a simplification or abstraction of the end software system.</a:t>
            </a:r>
          </a:p>
          <a:p>
            <a:endParaRPr lang="en-US" dirty="0" smtClean="0"/>
          </a:p>
          <a:p>
            <a:r>
              <a:rPr lang="en-US" dirty="0" smtClean="0"/>
              <a:t>Modeling involves creating different diagrams.</a:t>
            </a:r>
          </a:p>
          <a:p>
            <a:endParaRPr lang="en-US" dirty="0" smtClean="0"/>
          </a:p>
          <a:p>
            <a:r>
              <a:rPr lang="en-US" dirty="0" smtClean="0"/>
              <a:t>A diagram is a collection of vertices and edges according to graph theory (mathematics). In UML, these vertices are things and edges are replaced with relationships.</a:t>
            </a:r>
            <a:endParaRPr lang="en-US"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Diagrams (cont…)</a:t>
            </a:r>
            <a:endParaRPr lang="en-US" dirty="0"/>
          </a:p>
        </p:txBody>
      </p:sp>
      <p:grpSp>
        <p:nvGrpSpPr>
          <p:cNvPr id="4" name="Group 3"/>
          <p:cNvGrpSpPr/>
          <p:nvPr/>
        </p:nvGrpSpPr>
        <p:grpSpPr>
          <a:xfrm>
            <a:off x="381000" y="1371600"/>
            <a:ext cx="8382000" cy="4800600"/>
            <a:chOff x="381000" y="1371600"/>
            <a:chExt cx="8382000" cy="4800600"/>
          </a:xfrm>
        </p:grpSpPr>
        <p:sp>
          <p:nvSpPr>
            <p:cNvPr id="5" name="Rectangle 4"/>
            <p:cNvSpPr/>
            <p:nvPr/>
          </p:nvSpPr>
          <p:spPr>
            <a:xfrm>
              <a:off x="3733800" y="1371600"/>
              <a:ext cx="1752600" cy="609600"/>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Diagrams</a:t>
              </a:r>
              <a:endParaRPr lang="en-US" dirty="0"/>
            </a:p>
          </p:txBody>
        </p:sp>
        <p:sp>
          <p:nvSpPr>
            <p:cNvPr id="6" name="Rectangle 5"/>
            <p:cNvSpPr/>
            <p:nvPr/>
          </p:nvSpPr>
          <p:spPr>
            <a:xfrm>
              <a:off x="1295400" y="2514600"/>
              <a:ext cx="1752600" cy="685800"/>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Structural Diagrams</a:t>
              </a:r>
              <a:endParaRPr lang="en-US" dirty="0"/>
            </a:p>
          </p:txBody>
        </p:sp>
        <p:sp>
          <p:nvSpPr>
            <p:cNvPr id="7" name="Rectangle 6"/>
            <p:cNvSpPr/>
            <p:nvPr/>
          </p:nvSpPr>
          <p:spPr>
            <a:xfrm>
              <a:off x="6172200" y="2514600"/>
              <a:ext cx="1752600" cy="685800"/>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Behavioral Diagrams</a:t>
              </a:r>
              <a:endParaRPr lang="en-US" dirty="0"/>
            </a:p>
          </p:txBody>
        </p:sp>
        <p:sp>
          <p:nvSpPr>
            <p:cNvPr id="8" name="Rectangle 7"/>
            <p:cNvSpPr/>
            <p:nvPr/>
          </p:nvSpPr>
          <p:spPr>
            <a:xfrm>
              <a:off x="381000" y="4038600"/>
              <a:ext cx="1143000" cy="685800"/>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Class Diagrams</a:t>
              </a:r>
              <a:endParaRPr lang="en-US" sz="1400" dirty="0"/>
            </a:p>
          </p:txBody>
        </p:sp>
        <p:sp>
          <p:nvSpPr>
            <p:cNvPr id="9" name="Rectangle 8"/>
            <p:cNvSpPr/>
            <p:nvPr/>
          </p:nvSpPr>
          <p:spPr>
            <a:xfrm>
              <a:off x="1600200" y="4038600"/>
              <a:ext cx="1143000" cy="685800"/>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Object Diagrams</a:t>
              </a:r>
              <a:endParaRPr lang="en-US" sz="1400" dirty="0"/>
            </a:p>
          </p:txBody>
        </p:sp>
        <p:sp>
          <p:nvSpPr>
            <p:cNvPr id="10" name="Rectangle 9"/>
            <p:cNvSpPr/>
            <p:nvPr/>
          </p:nvSpPr>
          <p:spPr>
            <a:xfrm>
              <a:off x="2819400" y="4038600"/>
              <a:ext cx="1371600" cy="685800"/>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Implementation Diagrams</a:t>
              </a:r>
              <a:endParaRPr lang="en-US" sz="1400" dirty="0"/>
            </a:p>
          </p:txBody>
        </p:sp>
        <p:sp>
          <p:nvSpPr>
            <p:cNvPr id="11" name="Rectangle 10"/>
            <p:cNvSpPr/>
            <p:nvPr/>
          </p:nvSpPr>
          <p:spPr>
            <a:xfrm>
              <a:off x="1371600" y="5486400"/>
              <a:ext cx="1371600" cy="685800"/>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Component Diagrams</a:t>
              </a:r>
              <a:endParaRPr lang="en-US" sz="1400" dirty="0"/>
            </a:p>
          </p:txBody>
        </p:sp>
        <p:sp>
          <p:nvSpPr>
            <p:cNvPr id="12" name="Rectangle 11"/>
            <p:cNvSpPr/>
            <p:nvPr/>
          </p:nvSpPr>
          <p:spPr>
            <a:xfrm>
              <a:off x="2819400" y="5486400"/>
              <a:ext cx="1371600" cy="685800"/>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Deployment Diagrams</a:t>
              </a:r>
              <a:endParaRPr lang="en-US" sz="1400" dirty="0"/>
            </a:p>
          </p:txBody>
        </p:sp>
        <p:sp>
          <p:nvSpPr>
            <p:cNvPr id="13" name="Rectangle 12"/>
            <p:cNvSpPr/>
            <p:nvPr/>
          </p:nvSpPr>
          <p:spPr>
            <a:xfrm>
              <a:off x="4419600" y="4038600"/>
              <a:ext cx="990600" cy="685800"/>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Use Case Diagrams</a:t>
              </a:r>
              <a:endParaRPr lang="en-US" sz="1400" dirty="0"/>
            </a:p>
          </p:txBody>
        </p:sp>
        <p:sp>
          <p:nvSpPr>
            <p:cNvPr id="14" name="Rectangle 13"/>
            <p:cNvSpPr/>
            <p:nvPr/>
          </p:nvSpPr>
          <p:spPr>
            <a:xfrm>
              <a:off x="5486400" y="4038600"/>
              <a:ext cx="1066800" cy="685800"/>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State Chart Diagrams</a:t>
              </a:r>
              <a:endParaRPr lang="en-US" sz="1400" dirty="0"/>
            </a:p>
          </p:txBody>
        </p:sp>
        <p:sp>
          <p:nvSpPr>
            <p:cNvPr id="15" name="Rectangle 14"/>
            <p:cNvSpPr/>
            <p:nvPr/>
          </p:nvSpPr>
          <p:spPr>
            <a:xfrm>
              <a:off x="6629400" y="4038600"/>
              <a:ext cx="914400" cy="685800"/>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Activity Diagrams</a:t>
              </a:r>
              <a:endParaRPr lang="en-US" sz="1400" dirty="0"/>
            </a:p>
          </p:txBody>
        </p:sp>
        <p:sp>
          <p:nvSpPr>
            <p:cNvPr id="16" name="Rectangle 15"/>
            <p:cNvSpPr/>
            <p:nvPr/>
          </p:nvSpPr>
          <p:spPr>
            <a:xfrm>
              <a:off x="7620000" y="4038600"/>
              <a:ext cx="1143000" cy="685800"/>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Interaction Diagrams</a:t>
              </a:r>
              <a:endParaRPr lang="en-US" sz="1400" dirty="0"/>
            </a:p>
          </p:txBody>
        </p:sp>
        <p:sp>
          <p:nvSpPr>
            <p:cNvPr id="17" name="Rectangle 16"/>
            <p:cNvSpPr/>
            <p:nvPr/>
          </p:nvSpPr>
          <p:spPr>
            <a:xfrm>
              <a:off x="5943600" y="5486400"/>
              <a:ext cx="1371600" cy="685800"/>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Sequence Diagrams</a:t>
              </a:r>
              <a:endParaRPr lang="en-US" sz="1400" dirty="0"/>
            </a:p>
          </p:txBody>
        </p:sp>
        <p:sp>
          <p:nvSpPr>
            <p:cNvPr id="18" name="Rectangle 17"/>
            <p:cNvSpPr/>
            <p:nvPr/>
          </p:nvSpPr>
          <p:spPr>
            <a:xfrm>
              <a:off x="7391400" y="5486400"/>
              <a:ext cx="1371600" cy="685800"/>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Collaboration Diagrams</a:t>
              </a:r>
              <a:endParaRPr lang="en-US" sz="1400" dirty="0"/>
            </a:p>
          </p:txBody>
        </p:sp>
        <p:cxnSp>
          <p:nvCxnSpPr>
            <p:cNvPr id="19" name="Elbow Connector 18"/>
            <p:cNvCxnSpPr>
              <a:stCxn id="6" idx="0"/>
              <a:endCxn id="7" idx="0"/>
            </p:cNvCxnSpPr>
            <p:nvPr/>
          </p:nvCxnSpPr>
          <p:spPr>
            <a:xfrm rot="5400000" flipH="1" flipV="1">
              <a:off x="4610100" y="76200"/>
              <a:ext cx="1588" cy="4876800"/>
            </a:xfrm>
            <a:prstGeom prst="bentConnector3">
              <a:avLst>
                <a:gd name="adj1" fmla="val 14395466"/>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8" idx="0"/>
              <a:endCxn id="9" idx="0"/>
            </p:cNvCxnSpPr>
            <p:nvPr/>
          </p:nvCxnSpPr>
          <p:spPr>
            <a:xfrm rot="5400000" flipH="1" flipV="1">
              <a:off x="1562100" y="3429000"/>
              <a:ext cx="1588" cy="1219200"/>
            </a:xfrm>
            <a:prstGeom prst="bentConnector3">
              <a:avLst>
                <a:gd name="adj1" fmla="val 14395466"/>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9" idx="0"/>
              <a:endCxn id="10" idx="0"/>
            </p:cNvCxnSpPr>
            <p:nvPr/>
          </p:nvCxnSpPr>
          <p:spPr>
            <a:xfrm rot="5400000" flipH="1" flipV="1">
              <a:off x="2838450" y="3371850"/>
              <a:ext cx="1588" cy="1333500"/>
            </a:xfrm>
            <a:prstGeom prst="bentConnector3">
              <a:avLst>
                <a:gd name="adj1" fmla="val 14395466"/>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13" idx="0"/>
              <a:endCxn id="14" idx="0"/>
            </p:cNvCxnSpPr>
            <p:nvPr/>
          </p:nvCxnSpPr>
          <p:spPr>
            <a:xfrm rot="5400000" flipH="1" flipV="1">
              <a:off x="5467350" y="3486150"/>
              <a:ext cx="1588" cy="1104900"/>
            </a:xfrm>
            <a:prstGeom prst="bentConnector3">
              <a:avLst>
                <a:gd name="adj1" fmla="val 14395466"/>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14" idx="0"/>
              <a:endCxn id="15" idx="0"/>
            </p:cNvCxnSpPr>
            <p:nvPr/>
          </p:nvCxnSpPr>
          <p:spPr>
            <a:xfrm rot="5400000" flipH="1" flipV="1">
              <a:off x="6553200" y="3505200"/>
              <a:ext cx="1588" cy="1066800"/>
            </a:xfrm>
            <a:prstGeom prst="bentConnector3">
              <a:avLst>
                <a:gd name="adj1" fmla="val 14395466"/>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15" idx="0"/>
              <a:endCxn id="16" idx="0"/>
            </p:cNvCxnSpPr>
            <p:nvPr/>
          </p:nvCxnSpPr>
          <p:spPr>
            <a:xfrm rot="5400000" flipH="1" flipV="1">
              <a:off x="7639050" y="3486150"/>
              <a:ext cx="1588" cy="1104900"/>
            </a:xfrm>
            <a:prstGeom prst="bentConnector3">
              <a:avLst>
                <a:gd name="adj1" fmla="val 14395466"/>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11" idx="0"/>
              <a:endCxn id="12" idx="0"/>
            </p:cNvCxnSpPr>
            <p:nvPr/>
          </p:nvCxnSpPr>
          <p:spPr>
            <a:xfrm rot="5400000" flipH="1" flipV="1">
              <a:off x="2781300" y="4762500"/>
              <a:ext cx="1588" cy="1447800"/>
            </a:xfrm>
            <a:prstGeom prst="bentConnector3">
              <a:avLst>
                <a:gd name="adj1" fmla="val 14395466"/>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17" idx="0"/>
              <a:endCxn id="18" idx="0"/>
            </p:cNvCxnSpPr>
            <p:nvPr/>
          </p:nvCxnSpPr>
          <p:spPr>
            <a:xfrm rot="5400000" flipH="1" flipV="1">
              <a:off x="7353300" y="4762500"/>
              <a:ext cx="1588" cy="1447800"/>
            </a:xfrm>
            <a:prstGeom prst="bentConnector3">
              <a:avLst>
                <a:gd name="adj1" fmla="val 14395466"/>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flipV="1">
              <a:off x="4458494" y="2170906"/>
              <a:ext cx="228600" cy="158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1912326" y="3542506"/>
              <a:ext cx="533400" cy="158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flipH="1" flipV="1">
              <a:off x="6820694" y="3542506"/>
              <a:ext cx="533400" cy="158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0" name="Shape 29"/>
            <p:cNvCxnSpPr>
              <a:endCxn id="10" idx="2"/>
            </p:cNvCxnSpPr>
            <p:nvPr/>
          </p:nvCxnSpPr>
          <p:spPr>
            <a:xfrm flipV="1">
              <a:off x="2743200" y="4724400"/>
              <a:ext cx="762000" cy="533400"/>
            </a:xfrm>
            <a:prstGeom prst="bentConnector2">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1" name="Elbow Connector 30"/>
            <p:cNvCxnSpPr>
              <a:endCxn id="16" idx="2"/>
            </p:cNvCxnSpPr>
            <p:nvPr/>
          </p:nvCxnSpPr>
          <p:spPr>
            <a:xfrm rot="5400000" flipH="1" flipV="1">
              <a:off x="7677150" y="4743450"/>
              <a:ext cx="533400" cy="495300"/>
            </a:xfrm>
            <a:prstGeom prst="bentConnector3">
              <a:avLst>
                <a:gd name="adj1" fmla="val 50000"/>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32" name="Isosceles Triangle 31"/>
            <p:cNvSpPr/>
            <p:nvPr/>
          </p:nvSpPr>
          <p:spPr>
            <a:xfrm>
              <a:off x="4495800" y="1981200"/>
              <a:ext cx="152400" cy="131379"/>
            </a:xfrm>
            <a:prstGeom prst="triangl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a:off x="2103620" y="3200400"/>
              <a:ext cx="152400" cy="131379"/>
            </a:xfrm>
            <a:prstGeom prst="triangl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a:off x="7025390" y="3200400"/>
              <a:ext cx="152400" cy="131379"/>
            </a:xfrm>
            <a:prstGeom prst="triangl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p:nvPr/>
          </p:nvSpPr>
          <p:spPr>
            <a:xfrm>
              <a:off x="8123420" y="4724400"/>
              <a:ext cx="152400" cy="131379"/>
            </a:xfrm>
            <a:prstGeom prst="triangl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a:off x="3429000" y="4724400"/>
              <a:ext cx="152400" cy="131379"/>
            </a:xfrm>
            <a:prstGeom prst="triangl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Diagrams - Overview</a:t>
            </a:r>
            <a:endParaRPr lang="en-US" dirty="0"/>
          </a:p>
        </p:txBody>
      </p:sp>
      <p:graphicFrame>
        <p:nvGraphicFramePr>
          <p:cNvPr id="4" name="Table 3"/>
          <p:cNvGraphicFramePr>
            <a:graphicFrameLocks noGrp="1"/>
          </p:cNvGraphicFramePr>
          <p:nvPr/>
        </p:nvGraphicFramePr>
        <p:xfrm>
          <a:off x="685800" y="1371600"/>
          <a:ext cx="7772399" cy="5143500"/>
        </p:xfrm>
        <a:graphic>
          <a:graphicData uri="http://schemas.openxmlformats.org/drawingml/2006/table">
            <a:tbl>
              <a:tblPr/>
              <a:tblGrid>
                <a:gridCol w="1512923"/>
                <a:gridCol w="1642787"/>
                <a:gridCol w="2198771"/>
                <a:gridCol w="2417918"/>
              </a:tblGrid>
              <a:tr h="205740">
                <a:tc>
                  <a:txBody>
                    <a:bodyPr/>
                    <a:lstStyle/>
                    <a:p>
                      <a:pPr marL="0" marR="0" algn="just">
                        <a:spcBef>
                          <a:spcPts val="0"/>
                        </a:spcBef>
                        <a:spcAft>
                          <a:spcPts val="0"/>
                        </a:spcAft>
                      </a:pPr>
                      <a:r>
                        <a:rPr lang="en-US" sz="1300" b="1" dirty="0">
                          <a:latin typeface="Calibri"/>
                          <a:ea typeface="Times New Roman"/>
                          <a:cs typeface="Times New Roman"/>
                        </a:rPr>
                        <a:t>Diagram</a:t>
                      </a:r>
                    </a:p>
                  </a:txBody>
                  <a:tcPr marL="81616" marR="81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300" b="1">
                          <a:latin typeface="Calibri"/>
                          <a:ea typeface="Times New Roman"/>
                          <a:cs typeface="Times New Roman"/>
                        </a:rPr>
                        <a:t>Elements</a:t>
                      </a:r>
                    </a:p>
                  </a:txBody>
                  <a:tcPr marL="81616" marR="81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300" b="1">
                          <a:latin typeface="Calibri"/>
                          <a:ea typeface="Times New Roman"/>
                          <a:cs typeface="Times New Roman"/>
                        </a:rPr>
                        <a:t>Purpose</a:t>
                      </a:r>
                    </a:p>
                  </a:txBody>
                  <a:tcPr marL="81616" marR="81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300" b="1" dirty="0">
                          <a:latin typeface="Calibri"/>
                          <a:ea typeface="Times New Roman"/>
                          <a:cs typeface="Times New Roman"/>
                        </a:rPr>
                        <a:t>View</a:t>
                      </a:r>
                    </a:p>
                  </a:txBody>
                  <a:tcPr marL="81616" marR="81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7220">
                <a:tc>
                  <a:txBody>
                    <a:bodyPr/>
                    <a:lstStyle/>
                    <a:p>
                      <a:pPr marL="0" marR="0" algn="just">
                        <a:spcBef>
                          <a:spcPts val="0"/>
                        </a:spcBef>
                        <a:spcAft>
                          <a:spcPts val="0"/>
                        </a:spcAft>
                      </a:pPr>
                      <a:r>
                        <a:rPr lang="en-US" sz="1300">
                          <a:latin typeface="Calibri"/>
                          <a:ea typeface="Times New Roman"/>
                          <a:cs typeface="Times New Roman"/>
                        </a:rPr>
                        <a:t>Class Diagram</a:t>
                      </a:r>
                    </a:p>
                  </a:txBody>
                  <a:tcPr marL="81616" marR="81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latin typeface="Calibri"/>
                          <a:ea typeface="Times New Roman"/>
                          <a:cs typeface="Times New Roman"/>
                        </a:rPr>
                        <a:t>Class, Interface, Collaboration and Relationships</a:t>
                      </a:r>
                    </a:p>
                  </a:txBody>
                  <a:tcPr marL="81616" marR="81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latin typeface="Calibri"/>
                          <a:ea typeface="Times New Roman"/>
                          <a:cs typeface="Times New Roman"/>
                        </a:rPr>
                        <a:t>To model the structure/skeleton of the software system</a:t>
                      </a:r>
                    </a:p>
                  </a:txBody>
                  <a:tcPr marL="81616" marR="81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latin typeface="Calibri"/>
                          <a:ea typeface="Times New Roman"/>
                          <a:cs typeface="Times New Roman"/>
                        </a:rPr>
                        <a:t>Static design view</a:t>
                      </a:r>
                    </a:p>
                    <a:p>
                      <a:pPr marL="0" marR="0">
                        <a:spcBef>
                          <a:spcPts val="0"/>
                        </a:spcBef>
                        <a:spcAft>
                          <a:spcPts val="0"/>
                        </a:spcAft>
                      </a:pPr>
                      <a:r>
                        <a:rPr lang="en-US" sz="1300">
                          <a:latin typeface="Calibri"/>
                          <a:ea typeface="Times New Roman"/>
                          <a:cs typeface="Times New Roman"/>
                        </a:rPr>
                        <a:t>Static process view (active classes)</a:t>
                      </a:r>
                    </a:p>
                  </a:txBody>
                  <a:tcPr marL="81616" marR="81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7220">
                <a:tc>
                  <a:txBody>
                    <a:bodyPr/>
                    <a:lstStyle/>
                    <a:p>
                      <a:pPr marL="0" marR="0" algn="just">
                        <a:spcBef>
                          <a:spcPts val="0"/>
                        </a:spcBef>
                        <a:spcAft>
                          <a:spcPts val="0"/>
                        </a:spcAft>
                      </a:pPr>
                      <a:r>
                        <a:rPr lang="en-US" sz="1300">
                          <a:latin typeface="Calibri"/>
                          <a:ea typeface="Times New Roman"/>
                          <a:cs typeface="Times New Roman"/>
                        </a:rPr>
                        <a:t>Object Diagram</a:t>
                      </a:r>
                    </a:p>
                  </a:txBody>
                  <a:tcPr marL="81616" marR="81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latin typeface="Calibri"/>
                          <a:ea typeface="Times New Roman"/>
                          <a:cs typeface="Times New Roman"/>
                        </a:rPr>
                        <a:t>Objects and Relationships</a:t>
                      </a:r>
                    </a:p>
                  </a:txBody>
                  <a:tcPr marL="81616" marR="81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latin typeface="Calibri"/>
                          <a:ea typeface="Times New Roman"/>
                          <a:cs typeface="Times New Roman"/>
                        </a:rPr>
                        <a:t>To model the structure of the software system</a:t>
                      </a:r>
                    </a:p>
                  </a:txBody>
                  <a:tcPr marL="81616" marR="81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latin typeface="Calibri"/>
                          <a:ea typeface="Times New Roman"/>
                          <a:cs typeface="Times New Roman"/>
                        </a:rPr>
                        <a:t>Static design view</a:t>
                      </a:r>
                    </a:p>
                    <a:p>
                      <a:pPr marL="0" marR="0">
                        <a:spcBef>
                          <a:spcPts val="0"/>
                        </a:spcBef>
                        <a:spcAft>
                          <a:spcPts val="0"/>
                        </a:spcAft>
                      </a:pPr>
                      <a:r>
                        <a:rPr lang="en-US" sz="1300">
                          <a:latin typeface="Calibri"/>
                          <a:ea typeface="Times New Roman"/>
                          <a:cs typeface="Times New Roman"/>
                        </a:rPr>
                        <a:t>Static process view (active classes)</a:t>
                      </a:r>
                    </a:p>
                  </a:txBody>
                  <a:tcPr marL="81616" marR="81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480">
                <a:tc>
                  <a:txBody>
                    <a:bodyPr/>
                    <a:lstStyle/>
                    <a:p>
                      <a:pPr marL="0" marR="0" algn="just">
                        <a:spcBef>
                          <a:spcPts val="0"/>
                        </a:spcBef>
                        <a:spcAft>
                          <a:spcPts val="0"/>
                        </a:spcAft>
                      </a:pPr>
                      <a:r>
                        <a:rPr lang="en-US" sz="1300">
                          <a:latin typeface="Calibri"/>
                          <a:ea typeface="Times New Roman"/>
                          <a:cs typeface="Times New Roman"/>
                        </a:rPr>
                        <a:t>Component Diagram</a:t>
                      </a:r>
                    </a:p>
                  </a:txBody>
                  <a:tcPr marL="81616" marR="81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latin typeface="Calibri"/>
                          <a:ea typeface="Times New Roman"/>
                          <a:cs typeface="Times New Roman"/>
                        </a:rPr>
                        <a:t>Components and Relationships</a:t>
                      </a:r>
                    </a:p>
                  </a:txBody>
                  <a:tcPr marL="81616" marR="81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latin typeface="Calibri"/>
                          <a:ea typeface="Times New Roman"/>
                          <a:cs typeface="Times New Roman"/>
                        </a:rPr>
                        <a:t>To model the components in the software system</a:t>
                      </a:r>
                    </a:p>
                  </a:txBody>
                  <a:tcPr marL="81616" marR="81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dirty="0" smtClean="0">
                          <a:latin typeface="Calibri"/>
                          <a:ea typeface="Times New Roman"/>
                          <a:cs typeface="Times New Roman"/>
                        </a:rPr>
                        <a:t>Static Implementation </a:t>
                      </a:r>
                      <a:r>
                        <a:rPr lang="en-US" sz="1300" dirty="0">
                          <a:latin typeface="Calibri"/>
                          <a:ea typeface="Times New Roman"/>
                          <a:cs typeface="Times New Roman"/>
                        </a:rPr>
                        <a:t>view</a:t>
                      </a:r>
                    </a:p>
                  </a:txBody>
                  <a:tcPr marL="81616" marR="81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7220">
                <a:tc>
                  <a:txBody>
                    <a:bodyPr/>
                    <a:lstStyle/>
                    <a:p>
                      <a:pPr marL="0" marR="0" algn="just">
                        <a:spcBef>
                          <a:spcPts val="0"/>
                        </a:spcBef>
                        <a:spcAft>
                          <a:spcPts val="0"/>
                        </a:spcAft>
                      </a:pPr>
                      <a:r>
                        <a:rPr lang="en-US" sz="1300">
                          <a:latin typeface="Calibri"/>
                          <a:ea typeface="Times New Roman"/>
                          <a:cs typeface="Times New Roman"/>
                        </a:rPr>
                        <a:t>Deployment Diagram</a:t>
                      </a:r>
                    </a:p>
                  </a:txBody>
                  <a:tcPr marL="81616" marR="81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latin typeface="Calibri"/>
                          <a:ea typeface="Times New Roman"/>
                          <a:cs typeface="Times New Roman"/>
                        </a:rPr>
                        <a:t>Nodes and Relationships</a:t>
                      </a:r>
                    </a:p>
                  </a:txBody>
                  <a:tcPr marL="81616" marR="81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latin typeface="Calibri"/>
                          <a:ea typeface="Times New Roman"/>
                          <a:cs typeface="Times New Roman"/>
                        </a:rPr>
                        <a:t>To model the runtime structure of the software system</a:t>
                      </a:r>
                    </a:p>
                  </a:txBody>
                  <a:tcPr marL="81616" marR="81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dirty="0" smtClean="0">
                          <a:latin typeface="Calibri"/>
                          <a:ea typeface="Times New Roman"/>
                          <a:cs typeface="Times New Roman"/>
                        </a:rPr>
                        <a:t>Static</a:t>
                      </a:r>
                      <a:r>
                        <a:rPr lang="en-US" sz="1300" baseline="0" dirty="0" smtClean="0">
                          <a:latin typeface="Calibri"/>
                          <a:ea typeface="Times New Roman"/>
                          <a:cs typeface="Times New Roman"/>
                        </a:rPr>
                        <a:t> </a:t>
                      </a:r>
                      <a:r>
                        <a:rPr lang="en-US" sz="1300" dirty="0" smtClean="0">
                          <a:latin typeface="Calibri"/>
                          <a:ea typeface="Times New Roman"/>
                          <a:cs typeface="Times New Roman"/>
                        </a:rPr>
                        <a:t>Deployment </a:t>
                      </a:r>
                      <a:r>
                        <a:rPr lang="en-US" sz="1300" dirty="0">
                          <a:latin typeface="Calibri"/>
                          <a:ea typeface="Times New Roman"/>
                          <a:cs typeface="Times New Roman"/>
                        </a:rPr>
                        <a:t>view</a:t>
                      </a:r>
                    </a:p>
                  </a:txBody>
                  <a:tcPr marL="81616" marR="81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480">
                <a:tc>
                  <a:txBody>
                    <a:bodyPr/>
                    <a:lstStyle/>
                    <a:p>
                      <a:pPr marL="0" marR="0" algn="just">
                        <a:spcBef>
                          <a:spcPts val="0"/>
                        </a:spcBef>
                        <a:spcAft>
                          <a:spcPts val="0"/>
                        </a:spcAft>
                      </a:pPr>
                      <a:r>
                        <a:rPr lang="en-US" sz="1300">
                          <a:latin typeface="Calibri"/>
                          <a:ea typeface="Times New Roman"/>
                          <a:cs typeface="Times New Roman"/>
                        </a:rPr>
                        <a:t>Use Case Diagram</a:t>
                      </a:r>
                    </a:p>
                  </a:txBody>
                  <a:tcPr marL="81616" marR="81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latin typeface="Calibri"/>
                          <a:ea typeface="Times New Roman"/>
                          <a:cs typeface="Times New Roman"/>
                        </a:rPr>
                        <a:t>Use cases, actors and relationships</a:t>
                      </a:r>
                    </a:p>
                  </a:txBody>
                  <a:tcPr marL="81616" marR="81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latin typeface="Calibri"/>
                          <a:ea typeface="Times New Roman"/>
                          <a:cs typeface="Times New Roman"/>
                        </a:rPr>
                        <a:t>To model the behavior of the system</a:t>
                      </a:r>
                    </a:p>
                  </a:txBody>
                  <a:tcPr marL="81616" marR="81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latin typeface="Calibri"/>
                          <a:ea typeface="Times New Roman"/>
                          <a:cs typeface="Times New Roman"/>
                        </a:rPr>
                        <a:t>Static use case view</a:t>
                      </a:r>
                    </a:p>
                  </a:txBody>
                  <a:tcPr marL="81616" marR="81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480">
                <a:tc>
                  <a:txBody>
                    <a:bodyPr/>
                    <a:lstStyle/>
                    <a:p>
                      <a:pPr marL="0" marR="0" algn="just">
                        <a:spcBef>
                          <a:spcPts val="0"/>
                        </a:spcBef>
                        <a:spcAft>
                          <a:spcPts val="0"/>
                        </a:spcAft>
                      </a:pPr>
                      <a:r>
                        <a:rPr lang="en-US" sz="1300">
                          <a:latin typeface="Calibri"/>
                          <a:ea typeface="Times New Roman"/>
                          <a:cs typeface="Times New Roman"/>
                        </a:rPr>
                        <a:t>Sequence Diagram</a:t>
                      </a:r>
                    </a:p>
                  </a:txBody>
                  <a:tcPr marL="81616" marR="81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latin typeface="Calibri"/>
                          <a:ea typeface="Times New Roman"/>
                          <a:cs typeface="Times New Roman"/>
                        </a:rPr>
                        <a:t>Objects and messages</a:t>
                      </a:r>
                    </a:p>
                  </a:txBody>
                  <a:tcPr marL="81616" marR="81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latin typeface="Calibri"/>
                          <a:ea typeface="Times New Roman"/>
                          <a:cs typeface="Times New Roman"/>
                        </a:rPr>
                        <a:t>To model the time ordering of messages</a:t>
                      </a:r>
                    </a:p>
                  </a:txBody>
                  <a:tcPr marL="81616" marR="81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latin typeface="Calibri"/>
                          <a:ea typeface="Times New Roman"/>
                          <a:cs typeface="Times New Roman"/>
                        </a:rPr>
                        <a:t>Dynamic view</a:t>
                      </a:r>
                    </a:p>
                  </a:txBody>
                  <a:tcPr marL="81616" marR="81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480">
                <a:tc>
                  <a:txBody>
                    <a:bodyPr/>
                    <a:lstStyle/>
                    <a:p>
                      <a:pPr marL="0" marR="0" algn="just">
                        <a:spcBef>
                          <a:spcPts val="0"/>
                        </a:spcBef>
                        <a:spcAft>
                          <a:spcPts val="0"/>
                        </a:spcAft>
                      </a:pPr>
                      <a:r>
                        <a:rPr lang="en-US" sz="1300">
                          <a:latin typeface="Calibri"/>
                          <a:ea typeface="Times New Roman"/>
                          <a:cs typeface="Times New Roman"/>
                        </a:rPr>
                        <a:t>Collaboration Diagram</a:t>
                      </a:r>
                    </a:p>
                  </a:txBody>
                  <a:tcPr marL="81616" marR="81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latin typeface="Calibri"/>
                          <a:ea typeface="Times New Roman"/>
                          <a:cs typeface="Times New Roman"/>
                        </a:rPr>
                        <a:t>Objects and messages</a:t>
                      </a:r>
                    </a:p>
                  </a:txBody>
                  <a:tcPr marL="81616" marR="81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latin typeface="Calibri"/>
                          <a:ea typeface="Times New Roman"/>
                          <a:cs typeface="Times New Roman"/>
                        </a:rPr>
                        <a:t>To model the structural organization of the objects</a:t>
                      </a:r>
                    </a:p>
                  </a:txBody>
                  <a:tcPr marL="81616" marR="81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latin typeface="Calibri"/>
                          <a:ea typeface="Times New Roman"/>
                          <a:cs typeface="Times New Roman"/>
                        </a:rPr>
                        <a:t>Dynamic view</a:t>
                      </a:r>
                    </a:p>
                  </a:txBody>
                  <a:tcPr marL="81616" marR="81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7220">
                <a:tc>
                  <a:txBody>
                    <a:bodyPr/>
                    <a:lstStyle/>
                    <a:p>
                      <a:pPr marL="0" marR="0" algn="just">
                        <a:spcBef>
                          <a:spcPts val="0"/>
                        </a:spcBef>
                        <a:spcAft>
                          <a:spcPts val="0"/>
                        </a:spcAft>
                      </a:pPr>
                      <a:r>
                        <a:rPr lang="en-US" sz="1300">
                          <a:latin typeface="Calibri"/>
                          <a:ea typeface="Times New Roman"/>
                          <a:cs typeface="Times New Roman"/>
                        </a:rPr>
                        <a:t>Statechart Diagram</a:t>
                      </a:r>
                    </a:p>
                  </a:txBody>
                  <a:tcPr marL="81616" marR="81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latin typeface="Calibri"/>
                          <a:ea typeface="Times New Roman"/>
                          <a:cs typeface="Times New Roman"/>
                        </a:rPr>
                        <a:t>States, transitions, events and activities</a:t>
                      </a:r>
                    </a:p>
                  </a:txBody>
                  <a:tcPr marL="81616" marR="81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latin typeface="Calibri"/>
                          <a:ea typeface="Times New Roman"/>
                          <a:cs typeface="Times New Roman"/>
                        </a:rPr>
                        <a:t>To model the behavior as a sequence of state changes</a:t>
                      </a:r>
                    </a:p>
                  </a:txBody>
                  <a:tcPr marL="81616" marR="81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latin typeface="Calibri"/>
                          <a:ea typeface="Times New Roman"/>
                          <a:cs typeface="Times New Roman"/>
                        </a:rPr>
                        <a:t>Dynamic view</a:t>
                      </a:r>
                    </a:p>
                  </a:txBody>
                  <a:tcPr marL="81616" marR="81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2960">
                <a:tc>
                  <a:txBody>
                    <a:bodyPr/>
                    <a:lstStyle/>
                    <a:p>
                      <a:pPr marL="0" marR="0" algn="just">
                        <a:spcBef>
                          <a:spcPts val="0"/>
                        </a:spcBef>
                        <a:spcAft>
                          <a:spcPts val="0"/>
                        </a:spcAft>
                      </a:pPr>
                      <a:r>
                        <a:rPr lang="en-US" sz="1300">
                          <a:latin typeface="Calibri"/>
                          <a:ea typeface="Times New Roman"/>
                          <a:cs typeface="Times New Roman"/>
                        </a:rPr>
                        <a:t>Activity Diagram</a:t>
                      </a:r>
                    </a:p>
                  </a:txBody>
                  <a:tcPr marL="81616" marR="81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latin typeface="Calibri"/>
                          <a:ea typeface="Times New Roman"/>
                          <a:cs typeface="Times New Roman"/>
                        </a:rPr>
                        <a:t>Activities, transitions and other control flow symbols</a:t>
                      </a:r>
                    </a:p>
                  </a:txBody>
                  <a:tcPr marL="81616" marR="81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latin typeface="Calibri"/>
                          <a:ea typeface="Times New Roman"/>
                          <a:cs typeface="Times New Roman"/>
                        </a:rPr>
                        <a:t>To model the behavior as a set of activities</a:t>
                      </a:r>
                    </a:p>
                  </a:txBody>
                  <a:tcPr marL="81616" marR="81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dirty="0">
                          <a:latin typeface="Calibri"/>
                          <a:ea typeface="Times New Roman"/>
                          <a:cs typeface="Times New Roman"/>
                        </a:rPr>
                        <a:t>Dynamic view</a:t>
                      </a:r>
                    </a:p>
                  </a:txBody>
                  <a:tcPr marL="81616" marR="81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2743200"/>
            <a:ext cx="8077200" cy="1143000"/>
          </a:xfrm>
        </p:spPr>
        <p:txBody>
          <a:bodyPr/>
          <a:lstStyle/>
          <a:p>
            <a:pPr algn="ctr"/>
            <a:r>
              <a:rPr lang="en-US" dirty="0" smtClean="0"/>
              <a:t>Advanced Classes</a:t>
            </a:r>
            <a:endParaRPr lang="en-US"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Classifiers</a:t>
            </a:r>
            <a:endParaRPr lang="en-US" dirty="0"/>
          </a:p>
        </p:txBody>
      </p:sp>
      <p:sp>
        <p:nvSpPr>
          <p:cNvPr id="3" name="Content Placeholder 2"/>
          <p:cNvSpPr>
            <a:spLocks noGrp="1"/>
          </p:cNvSpPr>
          <p:nvPr>
            <p:ph idx="1"/>
          </p:nvPr>
        </p:nvSpPr>
        <p:spPr/>
        <p:txBody>
          <a:bodyPr/>
          <a:lstStyle/>
          <a:p>
            <a:r>
              <a:rPr lang="en-US" dirty="0" smtClean="0"/>
              <a:t>An modeling element that can have an instance is a classifier.</a:t>
            </a:r>
          </a:p>
          <a:p>
            <a:endParaRPr lang="en-US" dirty="0" smtClean="0"/>
          </a:p>
          <a:p>
            <a:r>
              <a:rPr lang="en-US" dirty="0" smtClean="0"/>
              <a:t>Examples: classes, </a:t>
            </a:r>
            <a:r>
              <a:rPr lang="en-US" dirty="0" err="1" smtClean="0"/>
              <a:t>usecases</a:t>
            </a:r>
            <a:r>
              <a:rPr lang="en-US" dirty="0" smtClean="0"/>
              <a:t>, nodes, components etc..</a:t>
            </a:r>
          </a:p>
          <a:p>
            <a:pPr>
              <a:buNone/>
            </a:pPr>
            <a:endParaRPr lang="en-US"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Classifiers (cont…)</a:t>
            </a:r>
            <a:endParaRPr lang="en-US" dirty="0"/>
          </a:p>
        </p:txBody>
      </p:sp>
      <p:pic>
        <p:nvPicPr>
          <p:cNvPr id="1026" name="Picture 2" descr="C:\Users\User\Desktop\uml-classifiers.png"/>
          <p:cNvPicPr>
            <a:picLocks noChangeAspect="1" noChangeArrowheads="1"/>
          </p:cNvPicPr>
          <p:nvPr/>
        </p:nvPicPr>
        <p:blipFill>
          <a:blip r:embed="rId2"/>
          <a:srcRect/>
          <a:stretch>
            <a:fillRect/>
          </a:stretch>
        </p:blipFill>
        <p:spPr bwMode="auto">
          <a:xfrm>
            <a:off x="1143000" y="1295400"/>
            <a:ext cx="6400799" cy="5146591"/>
          </a:xfrm>
          <a:prstGeom prst="rect">
            <a:avLst/>
          </a:prstGeom>
          <a:noFill/>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Classifiers - Examples</a:t>
            </a:r>
            <a:endParaRPr lang="en-US" dirty="0"/>
          </a:p>
        </p:txBody>
      </p:sp>
      <p:pic>
        <p:nvPicPr>
          <p:cNvPr id="4" name="Picture 3" descr="http://2.bp.blogspot.com/-7pwSdMF6L0M/Uaq-00aKfmI/AAAAAAAAAMI/TnArSSkRfaI/s400/65-classifiers-symbols.png"/>
          <p:cNvPicPr/>
          <p:nvPr/>
        </p:nvPicPr>
        <p:blipFill>
          <a:blip r:embed="rId2">
            <a:grayscl/>
          </a:blip>
          <a:srcRect/>
          <a:stretch>
            <a:fillRect/>
          </a:stretch>
        </p:blipFill>
        <p:spPr bwMode="auto">
          <a:xfrm>
            <a:off x="1676400" y="1600200"/>
            <a:ext cx="5741643" cy="410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Classifiers – Examples (cont…)</a:t>
            </a:r>
            <a:endParaRPr lang="en-US" dirty="0"/>
          </a:p>
        </p:txBody>
      </p:sp>
      <p:graphicFrame>
        <p:nvGraphicFramePr>
          <p:cNvPr id="4" name="Table 3"/>
          <p:cNvGraphicFramePr>
            <a:graphicFrameLocks noGrp="1"/>
          </p:cNvGraphicFramePr>
          <p:nvPr/>
        </p:nvGraphicFramePr>
        <p:xfrm>
          <a:off x="914400" y="2362200"/>
          <a:ext cx="7564582" cy="2133600"/>
        </p:xfrm>
        <a:graphic>
          <a:graphicData uri="http://schemas.openxmlformats.org/drawingml/2006/table">
            <a:tbl>
              <a:tblPr/>
              <a:tblGrid>
                <a:gridCol w="1381991"/>
                <a:gridCol w="6182591"/>
              </a:tblGrid>
              <a:tr h="213360">
                <a:tc>
                  <a:txBody>
                    <a:bodyPr/>
                    <a:lstStyle/>
                    <a:p>
                      <a:pPr marL="0" marR="0" algn="just">
                        <a:spcBef>
                          <a:spcPts val="0"/>
                        </a:spcBef>
                        <a:spcAft>
                          <a:spcPts val="0"/>
                        </a:spcAft>
                      </a:pPr>
                      <a:r>
                        <a:rPr lang="en-US" sz="1400" b="1">
                          <a:latin typeface="Calibri"/>
                          <a:ea typeface="Times New Roman"/>
                          <a:cs typeface="Times New Roman"/>
                        </a:rPr>
                        <a:t>Classifier</a:t>
                      </a:r>
                    </a:p>
                  </a:txBody>
                  <a:tcPr marL="87284" marR="872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00" b="1" dirty="0">
                          <a:latin typeface="Calibri"/>
                          <a:ea typeface="Times New Roman"/>
                          <a:cs typeface="Times New Roman"/>
                        </a:rPr>
                        <a:t>Description</a:t>
                      </a:r>
                    </a:p>
                  </a:txBody>
                  <a:tcPr marL="87284" marR="872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60">
                <a:tc>
                  <a:txBody>
                    <a:bodyPr/>
                    <a:lstStyle/>
                    <a:p>
                      <a:pPr marL="0" marR="0" algn="just">
                        <a:spcBef>
                          <a:spcPts val="0"/>
                        </a:spcBef>
                        <a:spcAft>
                          <a:spcPts val="0"/>
                        </a:spcAft>
                      </a:pPr>
                      <a:r>
                        <a:rPr lang="en-US" sz="1400">
                          <a:latin typeface="Calibri"/>
                          <a:ea typeface="Times New Roman"/>
                          <a:cs typeface="Times New Roman"/>
                        </a:rPr>
                        <a:t>Class</a:t>
                      </a:r>
                    </a:p>
                  </a:txBody>
                  <a:tcPr marL="87284" marR="872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00">
                          <a:latin typeface="Calibri"/>
                          <a:ea typeface="Times New Roman"/>
                          <a:cs typeface="Times New Roman"/>
                        </a:rPr>
                        <a:t>A class is a blueprint or a template for its objects</a:t>
                      </a:r>
                    </a:p>
                  </a:txBody>
                  <a:tcPr marL="87284" marR="872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60">
                <a:tc>
                  <a:txBody>
                    <a:bodyPr/>
                    <a:lstStyle/>
                    <a:p>
                      <a:pPr marL="0" marR="0" algn="just">
                        <a:spcBef>
                          <a:spcPts val="0"/>
                        </a:spcBef>
                        <a:spcAft>
                          <a:spcPts val="0"/>
                        </a:spcAft>
                      </a:pPr>
                      <a:r>
                        <a:rPr lang="en-US" sz="1400">
                          <a:latin typeface="Calibri"/>
                          <a:ea typeface="Times New Roman"/>
                          <a:cs typeface="Times New Roman"/>
                        </a:rPr>
                        <a:t>Interface</a:t>
                      </a:r>
                    </a:p>
                  </a:txBody>
                  <a:tcPr marL="87284" marR="872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00">
                          <a:latin typeface="Calibri"/>
                          <a:ea typeface="Times New Roman"/>
                          <a:cs typeface="Times New Roman"/>
                        </a:rPr>
                        <a:t>An interface is a collection of operations that must be realized by another element</a:t>
                      </a:r>
                    </a:p>
                  </a:txBody>
                  <a:tcPr marL="87284" marR="872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60">
                <a:tc>
                  <a:txBody>
                    <a:bodyPr/>
                    <a:lstStyle/>
                    <a:p>
                      <a:pPr marL="0" marR="0" algn="just">
                        <a:spcBef>
                          <a:spcPts val="0"/>
                        </a:spcBef>
                        <a:spcAft>
                          <a:spcPts val="0"/>
                        </a:spcAft>
                      </a:pPr>
                      <a:r>
                        <a:rPr lang="en-US" sz="1400">
                          <a:latin typeface="Calibri"/>
                          <a:ea typeface="Times New Roman"/>
                          <a:cs typeface="Times New Roman"/>
                        </a:rPr>
                        <a:t>Datatype</a:t>
                      </a:r>
                    </a:p>
                  </a:txBody>
                  <a:tcPr marL="87284" marR="872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00">
                          <a:latin typeface="Calibri"/>
                          <a:ea typeface="Times New Roman"/>
                          <a:cs typeface="Times New Roman"/>
                        </a:rPr>
                        <a:t>A type whose values have no identity</a:t>
                      </a:r>
                    </a:p>
                  </a:txBody>
                  <a:tcPr marL="87284" marR="872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60">
                <a:tc>
                  <a:txBody>
                    <a:bodyPr/>
                    <a:lstStyle/>
                    <a:p>
                      <a:pPr marL="0" marR="0" algn="just">
                        <a:spcBef>
                          <a:spcPts val="0"/>
                        </a:spcBef>
                        <a:spcAft>
                          <a:spcPts val="0"/>
                        </a:spcAft>
                      </a:pPr>
                      <a:r>
                        <a:rPr lang="en-US" sz="1400">
                          <a:latin typeface="Calibri"/>
                          <a:ea typeface="Times New Roman"/>
                          <a:cs typeface="Times New Roman"/>
                        </a:rPr>
                        <a:t>Signal</a:t>
                      </a:r>
                    </a:p>
                  </a:txBody>
                  <a:tcPr marL="87284" marR="872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00">
                          <a:latin typeface="Calibri"/>
                          <a:ea typeface="Times New Roman"/>
                          <a:cs typeface="Times New Roman"/>
                        </a:rPr>
                        <a:t>An asynchronous event communicated between objects</a:t>
                      </a:r>
                    </a:p>
                  </a:txBody>
                  <a:tcPr marL="87284" marR="872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60">
                <a:tc>
                  <a:txBody>
                    <a:bodyPr/>
                    <a:lstStyle/>
                    <a:p>
                      <a:pPr marL="0" marR="0" algn="just">
                        <a:spcBef>
                          <a:spcPts val="0"/>
                        </a:spcBef>
                        <a:spcAft>
                          <a:spcPts val="0"/>
                        </a:spcAft>
                      </a:pPr>
                      <a:r>
                        <a:rPr lang="en-US" sz="1400">
                          <a:latin typeface="Calibri"/>
                          <a:ea typeface="Times New Roman"/>
                          <a:cs typeface="Times New Roman"/>
                        </a:rPr>
                        <a:t>Component </a:t>
                      </a:r>
                    </a:p>
                  </a:txBody>
                  <a:tcPr marL="87284" marR="872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00">
                          <a:latin typeface="Calibri"/>
                          <a:ea typeface="Times New Roman"/>
                          <a:cs typeface="Times New Roman"/>
                        </a:rPr>
                        <a:t>Physical replaceable part of the system</a:t>
                      </a:r>
                    </a:p>
                  </a:txBody>
                  <a:tcPr marL="87284" marR="872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60">
                <a:tc>
                  <a:txBody>
                    <a:bodyPr/>
                    <a:lstStyle/>
                    <a:p>
                      <a:pPr marL="0" marR="0" algn="just">
                        <a:spcBef>
                          <a:spcPts val="0"/>
                        </a:spcBef>
                        <a:spcAft>
                          <a:spcPts val="0"/>
                        </a:spcAft>
                      </a:pPr>
                      <a:r>
                        <a:rPr lang="en-US" sz="1400">
                          <a:latin typeface="Calibri"/>
                          <a:ea typeface="Times New Roman"/>
                          <a:cs typeface="Times New Roman"/>
                        </a:rPr>
                        <a:t>Node</a:t>
                      </a:r>
                    </a:p>
                  </a:txBody>
                  <a:tcPr marL="87284" marR="872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00">
                          <a:latin typeface="Calibri"/>
                          <a:ea typeface="Times New Roman"/>
                          <a:cs typeface="Times New Roman"/>
                        </a:rPr>
                        <a:t>A physical existing at runtime which represents a computational resource</a:t>
                      </a:r>
                    </a:p>
                  </a:txBody>
                  <a:tcPr marL="87284" marR="872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720">
                <a:tc>
                  <a:txBody>
                    <a:bodyPr/>
                    <a:lstStyle/>
                    <a:p>
                      <a:pPr marL="0" marR="0" algn="just">
                        <a:spcBef>
                          <a:spcPts val="0"/>
                        </a:spcBef>
                        <a:spcAft>
                          <a:spcPts val="0"/>
                        </a:spcAft>
                      </a:pPr>
                      <a:r>
                        <a:rPr lang="en-US" sz="1400">
                          <a:latin typeface="Calibri"/>
                          <a:ea typeface="Times New Roman"/>
                          <a:cs typeface="Times New Roman"/>
                        </a:rPr>
                        <a:t>Use case</a:t>
                      </a:r>
                    </a:p>
                  </a:txBody>
                  <a:tcPr marL="87284" marR="872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00">
                          <a:latin typeface="Calibri"/>
                          <a:ea typeface="Times New Roman"/>
                          <a:cs typeface="Times New Roman"/>
                        </a:rPr>
                        <a:t>Collection of actions that a role performs on the system or the system does for a user.</a:t>
                      </a:r>
                    </a:p>
                  </a:txBody>
                  <a:tcPr marL="87284" marR="872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60">
                <a:tc>
                  <a:txBody>
                    <a:bodyPr/>
                    <a:lstStyle/>
                    <a:p>
                      <a:pPr marL="0" marR="0" algn="just">
                        <a:spcBef>
                          <a:spcPts val="0"/>
                        </a:spcBef>
                        <a:spcAft>
                          <a:spcPts val="0"/>
                        </a:spcAft>
                      </a:pPr>
                      <a:r>
                        <a:rPr lang="en-US" sz="1400">
                          <a:latin typeface="Calibri"/>
                          <a:ea typeface="Times New Roman"/>
                          <a:cs typeface="Times New Roman"/>
                        </a:rPr>
                        <a:t>Sub system</a:t>
                      </a:r>
                    </a:p>
                  </a:txBody>
                  <a:tcPr marL="87284" marR="872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00" dirty="0">
                          <a:latin typeface="Calibri"/>
                          <a:ea typeface="Times New Roman"/>
                          <a:cs typeface="Times New Roman"/>
                        </a:rPr>
                        <a:t>A grouping of elements which specify the behavior of a part of the system</a:t>
                      </a:r>
                    </a:p>
                  </a:txBody>
                  <a:tcPr marL="87284" marR="872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Classes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We know that the basic notation of a class in UML is a rectangle with three compartments.</a:t>
            </a:r>
          </a:p>
          <a:p>
            <a:endParaRPr lang="en-US" dirty="0" smtClean="0"/>
          </a:p>
          <a:p>
            <a:r>
              <a:rPr lang="en-US" dirty="0" smtClean="0"/>
              <a:t>UML also allows to specify more information over this basic notation such as:</a:t>
            </a:r>
          </a:p>
          <a:p>
            <a:pPr lvl="1"/>
            <a:r>
              <a:rPr lang="en-US" dirty="0" smtClean="0"/>
              <a:t>Visibility</a:t>
            </a:r>
          </a:p>
          <a:p>
            <a:pPr lvl="1"/>
            <a:r>
              <a:rPr lang="en-US" dirty="0" smtClean="0"/>
              <a:t>Scope</a:t>
            </a:r>
          </a:p>
          <a:p>
            <a:pPr lvl="1"/>
            <a:r>
              <a:rPr lang="en-US" dirty="0" smtClean="0"/>
              <a:t>Abstract, root, leaf and polymorphic elements</a:t>
            </a:r>
          </a:p>
          <a:p>
            <a:pPr lvl="1"/>
            <a:r>
              <a:rPr lang="en-US" dirty="0" smtClean="0"/>
              <a:t>Multiplicity</a:t>
            </a:r>
          </a:p>
          <a:p>
            <a:pPr lvl="1"/>
            <a:r>
              <a:rPr lang="en-US" dirty="0" smtClean="0"/>
              <a:t>Advanced attributes</a:t>
            </a:r>
          </a:p>
          <a:p>
            <a:pPr lvl="1"/>
            <a:r>
              <a:rPr lang="en-US" dirty="0" smtClean="0"/>
              <a:t>Advanced operations</a:t>
            </a:r>
            <a:endParaRPr lang="en-US"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Visibility</a:t>
            </a:r>
            <a:endParaRPr lang="en-US" dirty="0"/>
          </a:p>
        </p:txBody>
      </p:sp>
      <p:sp>
        <p:nvSpPr>
          <p:cNvPr id="3" name="Content Placeholder 2"/>
          <p:cNvSpPr>
            <a:spLocks noGrp="1"/>
          </p:cNvSpPr>
          <p:nvPr>
            <p:ph idx="1"/>
          </p:nvPr>
        </p:nvSpPr>
        <p:spPr>
          <a:xfrm>
            <a:off x="609600" y="1600201"/>
            <a:ext cx="8077200" cy="2285999"/>
          </a:xfrm>
        </p:spPr>
        <p:txBody>
          <a:bodyPr>
            <a:normAutofit fontScale="92500" lnSpcReduction="20000"/>
          </a:bodyPr>
          <a:lstStyle/>
          <a:p>
            <a:r>
              <a:rPr lang="en-US" dirty="0" smtClean="0"/>
              <a:t>The visibility feature of a classifier allows us to specify the accessibility of a certain classifier feature.</a:t>
            </a:r>
          </a:p>
          <a:p>
            <a:endParaRPr lang="en-US" dirty="0" smtClean="0"/>
          </a:p>
          <a:p>
            <a:r>
              <a:rPr lang="en-US" dirty="0" smtClean="0"/>
              <a:t>Four access specifiers in UML:</a:t>
            </a:r>
          </a:p>
        </p:txBody>
      </p:sp>
      <p:graphicFrame>
        <p:nvGraphicFramePr>
          <p:cNvPr id="4" name="Table 3"/>
          <p:cNvGraphicFramePr>
            <a:graphicFrameLocks noGrp="1"/>
          </p:cNvGraphicFramePr>
          <p:nvPr/>
        </p:nvGraphicFramePr>
        <p:xfrm>
          <a:off x="658091" y="4267200"/>
          <a:ext cx="8104909" cy="1143000"/>
        </p:xfrm>
        <a:graphic>
          <a:graphicData uri="http://schemas.openxmlformats.org/drawingml/2006/table">
            <a:tbl>
              <a:tblPr/>
              <a:tblGrid>
                <a:gridCol w="857250"/>
                <a:gridCol w="1402773"/>
                <a:gridCol w="5844886"/>
              </a:tblGrid>
              <a:tr h="228600">
                <a:tc>
                  <a:txBody>
                    <a:bodyPr/>
                    <a:lstStyle/>
                    <a:p>
                      <a:pPr marL="0" marR="0" algn="ctr">
                        <a:spcBef>
                          <a:spcPts val="0"/>
                        </a:spcBef>
                        <a:spcAft>
                          <a:spcPts val="0"/>
                        </a:spcAft>
                      </a:pPr>
                      <a:r>
                        <a:rPr lang="en-US" sz="1500" b="1" dirty="0">
                          <a:latin typeface="Calibri"/>
                          <a:ea typeface="Times New Roman"/>
                          <a:cs typeface="Times New Roman"/>
                        </a:rPr>
                        <a:t>Symbol</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a:latin typeface="Calibri"/>
                          <a:ea typeface="Times New Roman"/>
                          <a:cs typeface="Times New Roman"/>
                        </a:rPr>
                        <a:t>Name</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dirty="0">
                          <a:latin typeface="Calibri"/>
                          <a:ea typeface="Times New Roman"/>
                          <a:cs typeface="Times New Roman"/>
                        </a:rPr>
                        <a:t>Description</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gn="ctr">
                        <a:spcBef>
                          <a:spcPts val="0"/>
                        </a:spcBef>
                        <a:spcAft>
                          <a:spcPts val="0"/>
                        </a:spcAft>
                      </a:pPr>
                      <a:r>
                        <a:rPr lang="en-US" sz="1500">
                          <a:latin typeface="Calibri"/>
                          <a:ea typeface="Times New Roman"/>
                          <a:cs typeface="Times New Roman"/>
                        </a:rPr>
                        <a:t>+</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latin typeface="Calibri"/>
                          <a:ea typeface="Times New Roman"/>
                          <a:cs typeface="Times New Roman"/>
                        </a:rPr>
                        <a:t>Public</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latin typeface="Calibri"/>
                          <a:ea typeface="Times New Roman"/>
                          <a:cs typeface="Times New Roman"/>
                        </a:rPr>
                        <a:t>Accessible by all other classifiers</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gn="ctr">
                        <a:spcBef>
                          <a:spcPts val="0"/>
                        </a:spcBef>
                        <a:spcAft>
                          <a:spcPts val="0"/>
                        </a:spcAft>
                      </a:pPr>
                      <a:r>
                        <a:rPr lang="en-US" sz="1500">
                          <a:latin typeface="Calibri"/>
                          <a:ea typeface="Times New Roman"/>
                          <a:cs typeface="Times New Roman"/>
                        </a:rPr>
                        <a:t>#</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dirty="0">
                          <a:latin typeface="Calibri"/>
                          <a:ea typeface="Times New Roman"/>
                          <a:cs typeface="Times New Roman"/>
                        </a:rPr>
                        <a:t>Protected</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latin typeface="Calibri"/>
                          <a:ea typeface="Times New Roman"/>
                          <a:cs typeface="Times New Roman"/>
                        </a:rPr>
                        <a:t>Accessible only by the descendents and the classifier itself</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gn="ctr">
                        <a:spcBef>
                          <a:spcPts val="0"/>
                        </a:spcBef>
                        <a:spcAft>
                          <a:spcPts val="0"/>
                        </a:spcAft>
                      </a:pPr>
                      <a:r>
                        <a:rPr lang="en-US" sz="1500">
                          <a:latin typeface="Calibri"/>
                          <a:ea typeface="Times New Roman"/>
                          <a:cs typeface="Times New Roman"/>
                        </a:rPr>
                        <a:t>~</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latin typeface="Calibri"/>
                          <a:ea typeface="Times New Roman"/>
                          <a:cs typeface="Times New Roman"/>
                        </a:rPr>
                        <a:t>Package</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latin typeface="Calibri"/>
                          <a:ea typeface="Times New Roman"/>
                          <a:cs typeface="Times New Roman"/>
                        </a:rPr>
                        <a:t>Accessible by all the classifiers with the same package</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gn="ctr">
                        <a:spcBef>
                          <a:spcPts val="0"/>
                        </a:spcBef>
                        <a:spcAft>
                          <a:spcPts val="0"/>
                        </a:spcAft>
                      </a:pPr>
                      <a:r>
                        <a:rPr lang="en-US" sz="1500">
                          <a:latin typeface="Calibri"/>
                          <a:ea typeface="Times New Roman"/>
                          <a:cs typeface="Times New Roman"/>
                        </a:rPr>
                        <a:t>-</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latin typeface="Calibri"/>
                          <a:ea typeface="Times New Roman"/>
                          <a:cs typeface="Times New Roman"/>
                        </a:rPr>
                        <a:t>Private</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dirty="0">
                          <a:latin typeface="Calibri"/>
                          <a:ea typeface="Times New Roman"/>
                          <a:cs typeface="Times New Roman"/>
                        </a:rPr>
                        <a:t>Accessible only by the classifier in which they are available</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(cont…)</a:t>
            </a:r>
            <a:endParaRPr lang="en-US" dirty="0"/>
          </a:p>
        </p:txBody>
      </p:sp>
      <p:pic>
        <p:nvPicPr>
          <p:cNvPr id="54276" name="Picture 4" descr="http://2.bp.blogspot.com/-t40LLtJ85z4/T5Yqv-XbxlI/AAAAAAAAATk/cfvOmqCyuRw/s1600/class+diagram+ATM.JPG"/>
          <p:cNvPicPr>
            <a:picLocks noChangeAspect="1" noChangeArrowheads="1"/>
          </p:cNvPicPr>
          <p:nvPr/>
        </p:nvPicPr>
        <p:blipFill>
          <a:blip r:embed="rId2"/>
          <a:srcRect/>
          <a:stretch>
            <a:fillRect/>
          </a:stretch>
        </p:blipFill>
        <p:spPr bwMode="auto">
          <a:xfrm>
            <a:off x="457200" y="2819400"/>
            <a:ext cx="6543675" cy="3743325"/>
          </a:xfrm>
          <a:prstGeom prst="rect">
            <a:avLst/>
          </a:prstGeom>
          <a:noFill/>
        </p:spPr>
      </p:pic>
      <p:pic>
        <p:nvPicPr>
          <p:cNvPr id="54274" name="Picture 2" descr="http://docs.oracle.com/cd/E19636-01/819-5575/images/SoftwareDesign.gif"/>
          <p:cNvPicPr>
            <a:picLocks noChangeAspect="1" noChangeArrowheads="1"/>
          </p:cNvPicPr>
          <p:nvPr/>
        </p:nvPicPr>
        <p:blipFill>
          <a:blip r:embed="rId3"/>
          <a:srcRect/>
          <a:stretch>
            <a:fillRect/>
          </a:stretch>
        </p:blipFill>
        <p:spPr bwMode="auto">
          <a:xfrm>
            <a:off x="4495800" y="1219200"/>
            <a:ext cx="4410075" cy="2492327"/>
          </a:xfrm>
          <a:prstGeom prst="rect">
            <a:avLst/>
          </a:prstGeom>
          <a:noFill/>
        </p:spPr>
      </p:pic>
      <p:sp>
        <p:nvSpPr>
          <p:cNvPr id="6" name="TextBox 5"/>
          <p:cNvSpPr txBox="1"/>
          <p:nvPr/>
        </p:nvSpPr>
        <p:spPr>
          <a:xfrm>
            <a:off x="1600200" y="1905000"/>
            <a:ext cx="1789914" cy="369332"/>
          </a:xfrm>
          <a:prstGeom prst="rect">
            <a:avLst/>
          </a:prstGeom>
          <a:noFill/>
        </p:spPr>
        <p:txBody>
          <a:bodyPr wrap="none" rtlCol="0">
            <a:spAutoFit/>
          </a:bodyPr>
          <a:lstStyle/>
          <a:p>
            <a:r>
              <a:rPr lang="en-US" b="1" dirty="0" smtClean="0"/>
              <a:t>Software Design</a:t>
            </a:r>
            <a:endParaRPr lang="en-US" b="1"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Visibility - Example</a:t>
            </a:r>
            <a:endParaRPr lang="en-US" dirty="0"/>
          </a:p>
        </p:txBody>
      </p:sp>
      <p:grpSp>
        <p:nvGrpSpPr>
          <p:cNvPr id="4" name="Group 3"/>
          <p:cNvGrpSpPr/>
          <p:nvPr/>
        </p:nvGrpSpPr>
        <p:grpSpPr>
          <a:xfrm>
            <a:off x="3581400" y="1866900"/>
            <a:ext cx="1981200" cy="3124200"/>
            <a:chOff x="3581400" y="228600"/>
            <a:chExt cx="1981200" cy="3124200"/>
          </a:xfrm>
        </p:grpSpPr>
        <p:sp>
          <p:nvSpPr>
            <p:cNvPr id="7" name="Rectangle 6"/>
            <p:cNvSpPr/>
            <p:nvPr/>
          </p:nvSpPr>
          <p:spPr>
            <a:xfrm>
              <a:off x="3581400" y="228600"/>
              <a:ext cx="1981200" cy="3124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8" name="Straight Connector 7"/>
            <p:cNvCxnSpPr/>
            <p:nvPr/>
          </p:nvCxnSpPr>
          <p:spPr>
            <a:xfrm>
              <a:off x="3581400" y="836612"/>
              <a:ext cx="1981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581400" y="2286000"/>
              <a:ext cx="1981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12"/>
            <p:cNvSpPr txBox="1"/>
            <p:nvPr/>
          </p:nvSpPr>
          <p:spPr>
            <a:xfrm>
              <a:off x="3962400" y="381000"/>
              <a:ext cx="12954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Student</a:t>
              </a:r>
              <a:endParaRPr lang="en-US" dirty="0"/>
            </a:p>
          </p:txBody>
        </p:sp>
      </p:grpSp>
      <p:sp>
        <p:nvSpPr>
          <p:cNvPr id="5" name="TextBox 13"/>
          <p:cNvSpPr txBox="1"/>
          <p:nvPr/>
        </p:nvSpPr>
        <p:spPr>
          <a:xfrm>
            <a:off x="3657600" y="2476500"/>
            <a:ext cx="998991" cy="147732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 </a:t>
            </a:r>
            <a:r>
              <a:rPr lang="en-US" dirty="0" err="1" smtClean="0"/>
              <a:t>sid</a:t>
            </a:r>
            <a:endParaRPr lang="en-US" dirty="0" smtClean="0"/>
          </a:p>
          <a:p>
            <a:r>
              <a:rPr lang="en-US" dirty="0" smtClean="0"/>
              <a:t>- </a:t>
            </a:r>
            <a:r>
              <a:rPr lang="en-US" dirty="0" err="1" smtClean="0"/>
              <a:t>sname</a:t>
            </a:r>
            <a:endParaRPr lang="en-US" dirty="0" smtClean="0"/>
          </a:p>
          <a:p>
            <a:r>
              <a:rPr lang="en-US" dirty="0" smtClean="0"/>
              <a:t>- </a:t>
            </a:r>
            <a:r>
              <a:rPr lang="en-US" dirty="0" err="1" smtClean="0"/>
              <a:t>rollno</a:t>
            </a:r>
            <a:endParaRPr lang="en-US" dirty="0" smtClean="0"/>
          </a:p>
          <a:p>
            <a:r>
              <a:rPr lang="en-US" dirty="0" smtClean="0"/>
              <a:t># email</a:t>
            </a:r>
          </a:p>
          <a:p>
            <a:r>
              <a:rPr lang="en-US" dirty="0" smtClean="0"/>
              <a:t># </a:t>
            </a:r>
            <a:r>
              <a:rPr lang="en-US" dirty="0" err="1" smtClean="0"/>
              <a:t>mobno</a:t>
            </a:r>
            <a:endParaRPr lang="en-US" dirty="0"/>
          </a:p>
        </p:txBody>
      </p:sp>
      <p:sp>
        <p:nvSpPr>
          <p:cNvPr id="6" name="TextBox 14"/>
          <p:cNvSpPr txBox="1"/>
          <p:nvPr/>
        </p:nvSpPr>
        <p:spPr>
          <a:xfrm>
            <a:off x="3657600" y="4000500"/>
            <a:ext cx="1276311" cy="9233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 register( )</a:t>
            </a:r>
          </a:p>
          <a:p>
            <a:r>
              <a:rPr lang="en-US" dirty="0" smtClean="0"/>
              <a:t>+ login( )</a:t>
            </a:r>
          </a:p>
          <a:p>
            <a:r>
              <a:rPr lang="en-US" dirty="0" smtClean="0"/>
              <a:t>+ logout( )</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a:t>
            </a:r>
            <a:endParaRPr lang="en-US" dirty="0"/>
          </a:p>
        </p:txBody>
      </p:sp>
      <p:sp>
        <p:nvSpPr>
          <p:cNvPr id="3" name="Content Placeholder 2"/>
          <p:cNvSpPr>
            <a:spLocks noGrp="1"/>
          </p:cNvSpPr>
          <p:nvPr>
            <p:ph idx="1"/>
          </p:nvPr>
        </p:nvSpPr>
        <p:spPr>
          <a:xfrm>
            <a:off x="609600" y="1600201"/>
            <a:ext cx="8077200" cy="2133599"/>
          </a:xfrm>
        </p:spPr>
        <p:txBody>
          <a:bodyPr/>
          <a:lstStyle/>
          <a:p>
            <a:r>
              <a:rPr lang="en-US" dirty="0" smtClean="0"/>
              <a:t>A feature that can be applied to a classifier’s attributes and operations that specifies their existence in all of its instances or existence of only one copy.</a:t>
            </a:r>
            <a:endParaRPr lang="en-US" dirty="0"/>
          </a:p>
        </p:txBody>
      </p:sp>
      <p:graphicFrame>
        <p:nvGraphicFramePr>
          <p:cNvPr id="4" name="Table 3"/>
          <p:cNvGraphicFramePr>
            <a:graphicFrameLocks noGrp="1"/>
          </p:cNvGraphicFramePr>
          <p:nvPr/>
        </p:nvGraphicFramePr>
        <p:xfrm>
          <a:off x="658091" y="4267200"/>
          <a:ext cx="8104909" cy="685800"/>
        </p:xfrm>
        <a:graphic>
          <a:graphicData uri="http://schemas.openxmlformats.org/drawingml/2006/table">
            <a:tbl>
              <a:tblPr/>
              <a:tblGrid>
                <a:gridCol w="1870364"/>
                <a:gridCol w="6234545"/>
              </a:tblGrid>
              <a:tr h="228600">
                <a:tc>
                  <a:txBody>
                    <a:bodyPr/>
                    <a:lstStyle/>
                    <a:p>
                      <a:pPr marL="0" marR="0" algn="ctr">
                        <a:spcBef>
                          <a:spcPts val="0"/>
                        </a:spcBef>
                        <a:spcAft>
                          <a:spcPts val="0"/>
                        </a:spcAft>
                      </a:pPr>
                      <a:r>
                        <a:rPr lang="en-US" sz="1500" b="1">
                          <a:latin typeface="Calibri"/>
                          <a:ea typeface="Times New Roman"/>
                          <a:cs typeface="Times New Roman"/>
                        </a:rPr>
                        <a:t>Scope</a:t>
                      </a:r>
                      <a:endParaRPr lang="en-US" sz="1500">
                        <a:latin typeface="Calibri"/>
                        <a:ea typeface="Times New Roman"/>
                        <a:cs typeface="Times New Roman"/>
                      </a:endParaRP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a:latin typeface="Calibri"/>
                          <a:ea typeface="Times New Roman"/>
                          <a:cs typeface="Times New Roman"/>
                        </a:rPr>
                        <a:t>Description</a:t>
                      </a:r>
                      <a:endParaRPr lang="en-US" sz="1500">
                        <a:latin typeface="Calibri"/>
                        <a:ea typeface="Times New Roman"/>
                        <a:cs typeface="Times New Roman"/>
                      </a:endParaRP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gn="ctr">
                        <a:spcBef>
                          <a:spcPts val="0"/>
                        </a:spcBef>
                        <a:spcAft>
                          <a:spcPts val="0"/>
                        </a:spcAft>
                      </a:pPr>
                      <a:r>
                        <a:rPr lang="en-US" sz="1500">
                          <a:latin typeface="Calibri"/>
                          <a:ea typeface="Times New Roman"/>
                          <a:cs typeface="Times New Roman"/>
                        </a:rPr>
                        <a:t>instance</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latin typeface="Calibri"/>
                          <a:ea typeface="Times New Roman"/>
                          <a:cs typeface="Times New Roman"/>
                        </a:rPr>
                        <a:t>Each instance of the classifier contains a value of the feature</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gn="ctr">
                        <a:spcBef>
                          <a:spcPts val="0"/>
                        </a:spcBef>
                        <a:spcAft>
                          <a:spcPts val="0"/>
                        </a:spcAft>
                      </a:pPr>
                      <a:r>
                        <a:rPr lang="en-US" sz="1500">
                          <a:latin typeface="Calibri"/>
                          <a:ea typeface="Times New Roman"/>
                          <a:cs typeface="Times New Roman"/>
                        </a:rPr>
                        <a:t>classifier</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dirty="0">
                          <a:latin typeface="Calibri"/>
                          <a:ea typeface="Times New Roman"/>
                          <a:cs typeface="Times New Roman"/>
                        </a:rPr>
                        <a:t>One copy of the feature’s value is shared by all the instances of a classifier</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 Example</a:t>
            </a:r>
            <a:endParaRPr lang="en-US" dirty="0"/>
          </a:p>
        </p:txBody>
      </p:sp>
      <p:grpSp>
        <p:nvGrpSpPr>
          <p:cNvPr id="4" name="Group 3"/>
          <p:cNvGrpSpPr/>
          <p:nvPr/>
        </p:nvGrpSpPr>
        <p:grpSpPr>
          <a:xfrm>
            <a:off x="1916692" y="1638300"/>
            <a:ext cx="2667000" cy="3581400"/>
            <a:chOff x="3581400" y="228600"/>
            <a:chExt cx="2667000" cy="3581400"/>
          </a:xfrm>
        </p:grpSpPr>
        <p:sp>
          <p:nvSpPr>
            <p:cNvPr id="9" name="Rectangle 8"/>
            <p:cNvSpPr/>
            <p:nvPr/>
          </p:nvSpPr>
          <p:spPr>
            <a:xfrm>
              <a:off x="3581400" y="228600"/>
              <a:ext cx="2667000" cy="3581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10" name="Straight Connector 9"/>
            <p:cNvCxnSpPr/>
            <p:nvPr/>
          </p:nvCxnSpPr>
          <p:spPr>
            <a:xfrm>
              <a:off x="3581400" y="836612"/>
              <a:ext cx="2667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581400" y="2665412"/>
              <a:ext cx="2667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7"/>
            <p:cNvSpPr txBox="1"/>
            <p:nvPr/>
          </p:nvSpPr>
          <p:spPr>
            <a:xfrm>
              <a:off x="3581400" y="381000"/>
              <a:ext cx="26670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err="1" smtClean="0"/>
                <a:t>Cse</a:t>
              </a:r>
              <a:r>
                <a:rPr lang="en-US" dirty="0" smtClean="0"/>
                <a:t> Student</a:t>
              </a:r>
              <a:endParaRPr lang="en-US" dirty="0"/>
            </a:p>
          </p:txBody>
        </p:sp>
      </p:grpSp>
      <p:sp>
        <p:nvSpPr>
          <p:cNvPr id="5" name="TextBox 8"/>
          <p:cNvSpPr txBox="1"/>
          <p:nvPr/>
        </p:nvSpPr>
        <p:spPr>
          <a:xfrm>
            <a:off x="1992892" y="2322374"/>
            <a:ext cx="266700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 </a:t>
            </a:r>
            <a:r>
              <a:rPr lang="en-US" dirty="0" err="1" smtClean="0"/>
              <a:t>sid</a:t>
            </a:r>
            <a:endParaRPr lang="en-US" dirty="0" smtClean="0"/>
          </a:p>
          <a:p>
            <a:r>
              <a:rPr lang="en-US" dirty="0" smtClean="0"/>
              <a:t>- </a:t>
            </a:r>
            <a:r>
              <a:rPr lang="en-US" dirty="0" err="1" smtClean="0"/>
              <a:t>sname</a:t>
            </a:r>
            <a:endParaRPr lang="en-US" dirty="0" smtClean="0"/>
          </a:p>
          <a:p>
            <a:r>
              <a:rPr lang="en-US" dirty="0" smtClean="0"/>
              <a:t>- </a:t>
            </a:r>
            <a:r>
              <a:rPr lang="en-US" dirty="0" err="1" smtClean="0"/>
              <a:t>rollno</a:t>
            </a:r>
            <a:endParaRPr lang="en-US" dirty="0" smtClean="0"/>
          </a:p>
          <a:p>
            <a:r>
              <a:rPr lang="en-US" dirty="0" smtClean="0"/>
              <a:t># email</a:t>
            </a:r>
          </a:p>
          <a:p>
            <a:r>
              <a:rPr lang="en-US" dirty="0" smtClean="0"/>
              <a:t># </a:t>
            </a:r>
            <a:r>
              <a:rPr lang="en-US" dirty="0" err="1" smtClean="0"/>
              <a:t>mobno</a:t>
            </a:r>
            <a:endParaRPr lang="en-US" dirty="0" smtClean="0"/>
          </a:p>
          <a:p>
            <a:r>
              <a:rPr lang="en-US" dirty="0" smtClean="0"/>
              <a:t>+ </a:t>
            </a:r>
            <a:r>
              <a:rPr lang="en-US" u="sng" dirty="0" smtClean="0"/>
              <a:t>branch : String =  CSE</a:t>
            </a:r>
            <a:endParaRPr lang="en-US" u="sng" dirty="0"/>
          </a:p>
        </p:txBody>
      </p:sp>
      <p:sp>
        <p:nvSpPr>
          <p:cNvPr id="6" name="TextBox 9"/>
          <p:cNvSpPr txBox="1"/>
          <p:nvPr/>
        </p:nvSpPr>
        <p:spPr>
          <a:xfrm>
            <a:off x="1992892" y="4143970"/>
            <a:ext cx="1276311" cy="9233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 register( )</a:t>
            </a:r>
          </a:p>
          <a:p>
            <a:r>
              <a:rPr lang="en-US" dirty="0" smtClean="0"/>
              <a:t>+ login( )</a:t>
            </a:r>
          </a:p>
          <a:p>
            <a:r>
              <a:rPr lang="en-US" dirty="0" smtClean="0"/>
              <a:t>+ logout( )</a:t>
            </a:r>
          </a:p>
        </p:txBody>
      </p:sp>
      <p:sp>
        <p:nvSpPr>
          <p:cNvPr id="7" name="TextBox 13"/>
          <p:cNvSpPr txBox="1"/>
          <p:nvPr/>
        </p:nvSpPr>
        <p:spPr>
          <a:xfrm>
            <a:off x="5574292" y="3467100"/>
            <a:ext cx="165301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Classifier scope</a:t>
            </a:r>
            <a:endParaRPr lang="en-US" dirty="0"/>
          </a:p>
        </p:txBody>
      </p:sp>
      <p:cxnSp>
        <p:nvCxnSpPr>
          <p:cNvPr id="8" name="Straight Arrow Connector 7"/>
          <p:cNvCxnSpPr>
            <a:stCxn id="7" idx="1"/>
          </p:cNvCxnSpPr>
          <p:nvPr/>
        </p:nvCxnSpPr>
        <p:spPr>
          <a:xfrm rot="10800000" flipV="1">
            <a:off x="4355092" y="3651766"/>
            <a:ext cx="1219200" cy="1963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Abstract, Root, Leaf and Polymorphic elements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An abstract class can be represented in UML with the class name represented in italics.</a:t>
            </a:r>
          </a:p>
          <a:p>
            <a:endParaRPr lang="en-US" dirty="0" smtClean="0"/>
          </a:p>
          <a:p>
            <a:r>
              <a:rPr lang="en-US" dirty="0" smtClean="0"/>
              <a:t>A class without any parents is a root class. A root class can be represented as a class tagged with {root} property.</a:t>
            </a:r>
          </a:p>
          <a:p>
            <a:endParaRPr lang="en-US" dirty="0" smtClean="0"/>
          </a:p>
          <a:p>
            <a:r>
              <a:rPr lang="en-US" dirty="0" smtClean="0"/>
              <a:t>A class without child class(s) is a leaf class. A leaf class can be represented as a class tagged with {leaf} property.</a:t>
            </a:r>
          </a:p>
          <a:p>
            <a:endParaRPr lang="en-US" dirty="0" smtClean="0"/>
          </a:p>
          <a:p>
            <a:r>
              <a:rPr lang="en-US" dirty="0" smtClean="0"/>
              <a:t>Abstract methods or polymorphic methods are also represented in italics similar to abstract classes.</a:t>
            </a:r>
            <a:endParaRPr lang="en-US"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Abstract, Root, Leaf and Polymorphic elements - Example</a:t>
            </a:r>
            <a:endParaRPr lang="en-US" dirty="0"/>
          </a:p>
        </p:txBody>
      </p:sp>
      <p:pic>
        <p:nvPicPr>
          <p:cNvPr id="133122" name="Picture 2" descr="C:\Users\User\Desktop\Untitled-1.gif"/>
          <p:cNvPicPr>
            <a:picLocks noChangeAspect="1" noChangeArrowheads="1"/>
          </p:cNvPicPr>
          <p:nvPr/>
        </p:nvPicPr>
        <p:blipFill>
          <a:blip r:embed="rId2"/>
          <a:srcRect/>
          <a:stretch>
            <a:fillRect/>
          </a:stretch>
        </p:blipFill>
        <p:spPr bwMode="auto">
          <a:xfrm>
            <a:off x="1524000" y="1600200"/>
            <a:ext cx="6160134" cy="4672012"/>
          </a:xfrm>
          <a:prstGeom prst="rect">
            <a:avLst/>
          </a:prstGeom>
          <a:noFill/>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Multiplicity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multiplicity feature of a class allows us to specify the number of instances a class can have.</a:t>
            </a:r>
          </a:p>
          <a:p>
            <a:endParaRPr lang="en-US" dirty="0" smtClean="0"/>
          </a:p>
          <a:p>
            <a:r>
              <a:rPr lang="en-US" dirty="0" smtClean="0"/>
              <a:t>The multiplicity can be applied to the class itself and to attributes also.</a:t>
            </a:r>
          </a:p>
          <a:p>
            <a:endParaRPr lang="en-US" dirty="0" smtClean="0"/>
          </a:p>
          <a:p>
            <a:r>
              <a:rPr lang="en-US" dirty="0" smtClean="0"/>
              <a:t>The multiplicity of a class is specified at the top right corner of the class symbol.</a:t>
            </a:r>
          </a:p>
          <a:p>
            <a:endParaRPr lang="en-US" dirty="0" smtClean="0"/>
          </a:p>
          <a:p>
            <a:r>
              <a:rPr lang="en-US" dirty="0" smtClean="0"/>
              <a:t>The multiplicity of an attribute is specified after the attribute name within square brackets.</a:t>
            </a:r>
            <a:endParaRPr lang="en-US"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Multiplicity - Example</a:t>
            </a:r>
            <a:endParaRPr lang="en-US" dirty="0"/>
          </a:p>
        </p:txBody>
      </p:sp>
      <p:grpSp>
        <p:nvGrpSpPr>
          <p:cNvPr id="4" name="Group 3"/>
          <p:cNvGrpSpPr/>
          <p:nvPr/>
        </p:nvGrpSpPr>
        <p:grpSpPr>
          <a:xfrm>
            <a:off x="3581400" y="2247900"/>
            <a:ext cx="1981200" cy="2362200"/>
            <a:chOff x="1447800" y="2514600"/>
            <a:chExt cx="1981200" cy="2362200"/>
          </a:xfrm>
        </p:grpSpPr>
        <p:grpSp>
          <p:nvGrpSpPr>
            <p:cNvPr id="5" name="Group 4"/>
            <p:cNvGrpSpPr/>
            <p:nvPr/>
          </p:nvGrpSpPr>
          <p:grpSpPr>
            <a:xfrm>
              <a:off x="1447800" y="2514600"/>
              <a:ext cx="1981200" cy="2362200"/>
              <a:chOff x="3581400" y="228600"/>
              <a:chExt cx="1981200" cy="2362200"/>
            </a:xfrm>
          </p:grpSpPr>
          <p:sp>
            <p:nvSpPr>
              <p:cNvPr id="7" name="Rectangle 6"/>
              <p:cNvSpPr/>
              <p:nvPr/>
            </p:nvSpPr>
            <p:spPr>
              <a:xfrm>
                <a:off x="3581400" y="228600"/>
                <a:ext cx="1981200"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8" name="Straight Connector 7"/>
              <p:cNvCxnSpPr/>
              <p:nvPr/>
            </p:nvCxnSpPr>
            <p:spPr>
              <a:xfrm>
                <a:off x="3581400" y="836612"/>
                <a:ext cx="1981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581400" y="2133600"/>
                <a:ext cx="1981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6"/>
              <p:cNvSpPr txBox="1"/>
              <p:nvPr/>
            </p:nvSpPr>
            <p:spPr>
              <a:xfrm>
                <a:off x="4343400" y="381000"/>
                <a:ext cx="50206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Car</a:t>
                </a:r>
                <a:endParaRPr lang="en-US" dirty="0"/>
              </a:p>
            </p:txBody>
          </p:sp>
          <p:sp>
            <p:nvSpPr>
              <p:cNvPr id="11" name="TextBox 7"/>
              <p:cNvSpPr txBox="1"/>
              <p:nvPr/>
            </p:nvSpPr>
            <p:spPr>
              <a:xfrm>
                <a:off x="3581400" y="914400"/>
                <a:ext cx="175260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engine [1]</a:t>
                </a:r>
              </a:p>
              <a:p>
                <a:r>
                  <a:rPr lang="en-US" dirty="0" smtClean="0"/>
                  <a:t>wheel [4]</a:t>
                </a:r>
              </a:p>
              <a:p>
                <a:r>
                  <a:rPr lang="en-US" dirty="0" smtClean="0"/>
                  <a:t>door [4]</a:t>
                </a:r>
              </a:p>
              <a:p>
                <a:r>
                  <a:rPr lang="en-US" dirty="0" smtClean="0"/>
                  <a:t>horn</a:t>
                </a:r>
                <a:endParaRPr lang="en-US" dirty="0"/>
              </a:p>
            </p:txBody>
          </p:sp>
          <p:sp>
            <p:nvSpPr>
              <p:cNvPr id="12" name="TextBox 9"/>
              <p:cNvSpPr txBox="1"/>
              <p:nvPr/>
            </p:nvSpPr>
            <p:spPr>
              <a:xfrm>
                <a:off x="3657600" y="2145268"/>
                <a:ext cx="185878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move()</a:t>
                </a:r>
                <a:endParaRPr lang="en-US" dirty="0"/>
              </a:p>
            </p:txBody>
          </p:sp>
        </p:grpSp>
        <p:sp>
          <p:nvSpPr>
            <p:cNvPr id="6" name="TextBox 10"/>
            <p:cNvSpPr txBox="1"/>
            <p:nvPr/>
          </p:nvSpPr>
          <p:spPr>
            <a:xfrm>
              <a:off x="3124200" y="2514600"/>
              <a:ext cx="30168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a:t>
              </a:r>
              <a:endParaRPr lang="en-US" dirty="0"/>
            </a:p>
          </p:txBody>
        </p:sp>
      </p:gr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Attributes</a:t>
            </a:r>
            <a:endParaRPr lang="en-US" dirty="0"/>
          </a:p>
        </p:txBody>
      </p:sp>
      <p:sp>
        <p:nvSpPr>
          <p:cNvPr id="3" name="Content Placeholder 2"/>
          <p:cNvSpPr>
            <a:spLocks noGrp="1"/>
          </p:cNvSpPr>
          <p:nvPr>
            <p:ph idx="1"/>
          </p:nvPr>
        </p:nvSpPr>
        <p:spPr>
          <a:xfrm>
            <a:off x="609600" y="1600201"/>
            <a:ext cx="8077200" cy="457199"/>
          </a:xfrm>
        </p:spPr>
        <p:txBody>
          <a:bodyPr>
            <a:normAutofit fontScale="85000" lnSpcReduction="20000"/>
          </a:bodyPr>
          <a:lstStyle/>
          <a:p>
            <a:r>
              <a:rPr lang="en-US" dirty="0" smtClean="0"/>
              <a:t>The syntax of an attribute is as follows:</a:t>
            </a:r>
            <a:endParaRPr lang="en-US" dirty="0"/>
          </a:p>
        </p:txBody>
      </p:sp>
      <p:sp>
        <p:nvSpPr>
          <p:cNvPr id="4" name="TextBox 3"/>
          <p:cNvSpPr txBox="1"/>
          <p:nvPr/>
        </p:nvSpPr>
        <p:spPr>
          <a:xfrm>
            <a:off x="1295400" y="2286000"/>
            <a:ext cx="6973384" cy="369332"/>
          </a:xfrm>
          <a:prstGeom prst="rect">
            <a:avLst/>
          </a:prstGeom>
          <a:noFill/>
        </p:spPr>
        <p:txBody>
          <a:bodyPr wrap="none" rtlCol="0">
            <a:spAutoFit/>
          </a:bodyPr>
          <a:lstStyle/>
          <a:p>
            <a:r>
              <a:rPr lang="en-US" dirty="0" smtClean="0"/>
              <a:t>[visibility] name [multiplicity] [: type] [=initial value] [{property string}]</a:t>
            </a:r>
            <a:endParaRPr lang="en-US" dirty="0"/>
          </a:p>
        </p:txBody>
      </p:sp>
      <p:sp>
        <p:nvSpPr>
          <p:cNvPr id="5" name="TextBox 4"/>
          <p:cNvSpPr txBox="1"/>
          <p:nvPr/>
        </p:nvSpPr>
        <p:spPr>
          <a:xfrm>
            <a:off x="609600" y="3352800"/>
            <a:ext cx="1704313" cy="369332"/>
          </a:xfrm>
          <a:prstGeom prst="rect">
            <a:avLst/>
          </a:prstGeom>
          <a:noFill/>
        </p:spPr>
        <p:txBody>
          <a:bodyPr wrap="none" rtlCol="0">
            <a:spAutoFit/>
          </a:bodyPr>
          <a:lstStyle/>
          <a:p>
            <a:r>
              <a:rPr lang="en-US" dirty="0" smtClean="0"/>
              <a:t>Some examples:</a:t>
            </a:r>
          </a:p>
        </p:txBody>
      </p:sp>
      <p:graphicFrame>
        <p:nvGraphicFramePr>
          <p:cNvPr id="6" name="Table 5"/>
          <p:cNvGraphicFramePr>
            <a:graphicFrameLocks noGrp="1"/>
          </p:cNvGraphicFramePr>
          <p:nvPr/>
        </p:nvGraphicFramePr>
        <p:xfrm>
          <a:off x="609600" y="3886200"/>
          <a:ext cx="8026977" cy="1600200"/>
        </p:xfrm>
        <a:graphic>
          <a:graphicData uri="http://schemas.openxmlformats.org/drawingml/2006/table">
            <a:tbl>
              <a:tblPr/>
              <a:tblGrid>
                <a:gridCol w="3273136"/>
                <a:gridCol w="4753841"/>
              </a:tblGrid>
              <a:tr h="228600">
                <a:tc>
                  <a:txBody>
                    <a:bodyPr/>
                    <a:lstStyle/>
                    <a:p>
                      <a:pPr marL="0" marR="0">
                        <a:spcBef>
                          <a:spcPts val="0"/>
                        </a:spcBef>
                        <a:spcAft>
                          <a:spcPts val="0"/>
                        </a:spcAft>
                      </a:pPr>
                      <a:r>
                        <a:rPr lang="en-US" sz="1500">
                          <a:latin typeface="Calibri"/>
                          <a:ea typeface="Times New Roman"/>
                          <a:cs typeface="Times New Roman"/>
                        </a:rPr>
                        <a:t>origin</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a:latin typeface="Calibri"/>
                          <a:ea typeface="Times New Roman"/>
                          <a:cs typeface="Times New Roman"/>
                        </a:rPr>
                        <a:t>Name only</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spcBef>
                          <a:spcPts val="0"/>
                        </a:spcBef>
                        <a:spcAft>
                          <a:spcPts val="0"/>
                        </a:spcAft>
                      </a:pPr>
                      <a:r>
                        <a:rPr lang="en-US" sz="1500">
                          <a:latin typeface="Calibri"/>
                          <a:ea typeface="Times New Roman"/>
                          <a:cs typeface="Times New Roman"/>
                        </a:rPr>
                        <a:t>+ origin</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a:latin typeface="Calibri"/>
                          <a:ea typeface="Times New Roman"/>
                          <a:cs typeface="Times New Roman"/>
                        </a:rPr>
                        <a:t>Name and visibility</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spcBef>
                          <a:spcPts val="0"/>
                        </a:spcBef>
                        <a:spcAft>
                          <a:spcPts val="0"/>
                        </a:spcAft>
                      </a:pPr>
                      <a:r>
                        <a:rPr lang="en-US" sz="1500">
                          <a:latin typeface="Calibri"/>
                          <a:ea typeface="Times New Roman"/>
                          <a:cs typeface="Times New Roman"/>
                        </a:rPr>
                        <a:t>origin : Point</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a:latin typeface="Calibri"/>
                          <a:ea typeface="Times New Roman"/>
                          <a:cs typeface="Times New Roman"/>
                        </a:rPr>
                        <a:t>Name and type</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spcBef>
                          <a:spcPts val="0"/>
                        </a:spcBef>
                        <a:spcAft>
                          <a:spcPts val="0"/>
                        </a:spcAft>
                      </a:pPr>
                      <a:r>
                        <a:rPr lang="en-US" sz="1500">
                          <a:latin typeface="Calibri"/>
                          <a:ea typeface="Times New Roman"/>
                          <a:cs typeface="Times New Roman"/>
                        </a:rPr>
                        <a:t>head : *Item</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a:latin typeface="Calibri"/>
                          <a:ea typeface="Times New Roman"/>
                          <a:cs typeface="Times New Roman"/>
                        </a:rPr>
                        <a:t>Name and complex type</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spcBef>
                          <a:spcPts val="0"/>
                        </a:spcBef>
                        <a:spcAft>
                          <a:spcPts val="0"/>
                        </a:spcAft>
                      </a:pPr>
                      <a:r>
                        <a:rPr lang="en-US" sz="1500">
                          <a:latin typeface="Calibri"/>
                          <a:ea typeface="Times New Roman"/>
                          <a:cs typeface="Times New Roman"/>
                        </a:rPr>
                        <a:t>name [0..1] : String</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a:latin typeface="Calibri"/>
                          <a:ea typeface="Times New Roman"/>
                          <a:cs typeface="Times New Roman"/>
                        </a:rPr>
                        <a:t>Name, multiplicity and type</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spcBef>
                          <a:spcPts val="0"/>
                        </a:spcBef>
                        <a:spcAft>
                          <a:spcPts val="0"/>
                        </a:spcAft>
                      </a:pPr>
                      <a:r>
                        <a:rPr lang="en-US" sz="1500">
                          <a:latin typeface="Calibri"/>
                          <a:ea typeface="Times New Roman"/>
                          <a:cs typeface="Times New Roman"/>
                        </a:rPr>
                        <a:t>origin : Point = {0,0}</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a:latin typeface="Calibri"/>
                          <a:ea typeface="Times New Roman"/>
                          <a:cs typeface="Times New Roman"/>
                        </a:rPr>
                        <a:t>Name, type and initial value</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spcBef>
                          <a:spcPts val="0"/>
                        </a:spcBef>
                        <a:spcAft>
                          <a:spcPts val="0"/>
                        </a:spcAft>
                      </a:pPr>
                      <a:r>
                        <a:rPr lang="en-US" sz="1500">
                          <a:latin typeface="Calibri"/>
                          <a:ea typeface="Times New Roman"/>
                          <a:cs typeface="Times New Roman"/>
                        </a:rPr>
                        <a:t>id : Integer {frozen}</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dirty="0">
                          <a:latin typeface="Calibri"/>
                          <a:ea typeface="Times New Roman"/>
                          <a:cs typeface="Times New Roman"/>
                        </a:rPr>
                        <a:t>Name and property</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Attributes (cont…)</a:t>
            </a:r>
            <a:endParaRPr lang="en-US" dirty="0"/>
          </a:p>
        </p:txBody>
      </p:sp>
      <p:sp>
        <p:nvSpPr>
          <p:cNvPr id="3" name="Content Placeholder 2"/>
          <p:cNvSpPr>
            <a:spLocks noGrp="1"/>
          </p:cNvSpPr>
          <p:nvPr>
            <p:ph idx="1"/>
          </p:nvPr>
        </p:nvSpPr>
        <p:spPr>
          <a:xfrm>
            <a:off x="609600" y="1600201"/>
            <a:ext cx="8077200" cy="914399"/>
          </a:xfrm>
        </p:spPr>
        <p:txBody>
          <a:bodyPr>
            <a:normAutofit fontScale="92500" lnSpcReduction="20000"/>
          </a:bodyPr>
          <a:lstStyle/>
          <a:p>
            <a:r>
              <a:rPr lang="en-US" dirty="0" smtClean="0"/>
              <a:t>The three predefined properties that can be used with attributes in UML are:</a:t>
            </a:r>
            <a:endParaRPr lang="en-US" dirty="0"/>
          </a:p>
        </p:txBody>
      </p:sp>
      <p:graphicFrame>
        <p:nvGraphicFramePr>
          <p:cNvPr id="4" name="Table 3"/>
          <p:cNvGraphicFramePr>
            <a:graphicFrameLocks noGrp="1"/>
          </p:cNvGraphicFramePr>
          <p:nvPr/>
        </p:nvGraphicFramePr>
        <p:xfrm>
          <a:off x="838200" y="3124200"/>
          <a:ext cx="7625628" cy="868680"/>
        </p:xfrm>
        <a:graphic>
          <a:graphicData uri="http://schemas.openxmlformats.org/drawingml/2006/table">
            <a:tbl>
              <a:tblPr/>
              <a:tblGrid>
                <a:gridCol w="1702810"/>
                <a:gridCol w="5922818"/>
              </a:tblGrid>
              <a:tr h="217170">
                <a:tc>
                  <a:txBody>
                    <a:bodyPr/>
                    <a:lstStyle/>
                    <a:p>
                      <a:pPr marL="0" marR="0">
                        <a:spcBef>
                          <a:spcPts val="0"/>
                        </a:spcBef>
                        <a:spcAft>
                          <a:spcPts val="0"/>
                        </a:spcAft>
                      </a:pPr>
                      <a:r>
                        <a:rPr lang="en-US" sz="1400">
                          <a:latin typeface="Calibri"/>
                          <a:ea typeface="Times New Roman"/>
                          <a:cs typeface="Times New Roman"/>
                        </a:rPr>
                        <a:t>changeable</a:t>
                      </a:r>
                    </a:p>
                  </a:txBody>
                  <a:tcPr marL="88842" marR="88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Calibri"/>
                          <a:ea typeface="Times New Roman"/>
                          <a:cs typeface="Times New Roman"/>
                        </a:rPr>
                        <a:t>No restrictions on modifying the attributes value</a:t>
                      </a:r>
                    </a:p>
                  </a:txBody>
                  <a:tcPr marL="88842" marR="88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340">
                <a:tc>
                  <a:txBody>
                    <a:bodyPr/>
                    <a:lstStyle/>
                    <a:p>
                      <a:pPr marL="0" marR="0">
                        <a:spcBef>
                          <a:spcPts val="0"/>
                        </a:spcBef>
                        <a:spcAft>
                          <a:spcPts val="0"/>
                        </a:spcAft>
                      </a:pPr>
                      <a:r>
                        <a:rPr lang="en-US" sz="1400">
                          <a:latin typeface="Calibri"/>
                          <a:ea typeface="Times New Roman"/>
                          <a:cs typeface="Times New Roman"/>
                        </a:rPr>
                        <a:t>addOnly</a:t>
                      </a:r>
                    </a:p>
                  </a:txBody>
                  <a:tcPr marL="88842" marR="88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Calibri"/>
                          <a:ea typeface="Times New Roman"/>
                          <a:cs typeface="Times New Roman"/>
                        </a:rPr>
                        <a:t>For attributes with multiplicity greater than one, values may be added but not removed or altered once it is created</a:t>
                      </a:r>
                    </a:p>
                  </a:txBody>
                  <a:tcPr marL="88842" marR="88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170">
                <a:tc>
                  <a:txBody>
                    <a:bodyPr/>
                    <a:lstStyle/>
                    <a:p>
                      <a:pPr marL="0" marR="0">
                        <a:spcBef>
                          <a:spcPts val="0"/>
                        </a:spcBef>
                        <a:spcAft>
                          <a:spcPts val="0"/>
                        </a:spcAft>
                      </a:pPr>
                      <a:r>
                        <a:rPr lang="en-US" sz="1400">
                          <a:latin typeface="Calibri"/>
                          <a:ea typeface="Times New Roman"/>
                          <a:cs typeface="Times New Roman"/>
                        </a:rPr>
                        <a:t>frozen</a:t>
                      </a:r>
                    </a:p>
                  </a:txBody>
                  <a:tcPr marL="88842" marR="88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Calibri"/>
                          <a:ea typeface="Times New Roman"/>
                          <a:cs typeface="Times New Roman"/>
                        </a:rPr>
                        <a:t>Once created the value of an attribute cannot be changed</a:t>
                      </a:r>
                    </a:p>
                  </a:txBody>
                  <a:tcPr marL="88842" marR="88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Attributes - Example</a:t>
            </a:r>
            <a:endParaRPr lang="en-US" dirty="0"/>
          </a:p>
        </p:txBody>
      </p:sp>
      <p:grpSp>
        <p:nvGrpSpPr>
          <p:cNvPr id="4" name="Group 3"/>
          <p:cNvGrpSpPr/>
          <p:nvPr/>
        </p:nvGrpSpPr>
        <p:grpSpPr>
          <a:xfrm>
            <a:off x="3389651" y="1866900"/>
            <a:ext cx="2364698" cy="3124200"/>
            <a:chOff x="3429000" y="2133600"/>
            <a:chExt cx="2561756" cy="3384549"/>
          </a:xfrm>
        </p:grpSpPr>
        <p:grpSp>
          <p:nvGrpSpPr>
            <p:cNvPr id="5" name="Group 4"/>
            <p:cNvGrpSpPr/>
            <p:nvPr/>
          </p:nvGrpSpPr>
          <p:grpSpPr>
            <a:xfrm>
              <a:off x="3429000" y="2133600"/>
              <a:ext cx="2561756" cy="3384549"/>
              <a:chOff x="3581400" y="228600"/>
              <a:chExt cx="2561756" cy="3384549"/>
            </a:xfrm>
          </p:grpSpPr>
          <p:sp>
            <p:nvSpPr>
              <p:cNvPr id="8" name="Rectangle 7"/>
              <p:cNvSpPr/>
              <p:nvPr/>
            </p:nvSpPr>
            <p:spPr>
              <a:xfrm>
                <a:off x="3581400" y="228600"/>
                <a:ext cx="2559050" cy="33845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9" name="Straight Connector 8"/>
              <p:cNvCxnSpPr/>
              <p:nvPr/>
            </p:nvCxnSpPr>
            <p:spPr>
              <a:xfrm>
                <a:off x="3581400" y="836612"/>
                <a:ext cx="2561756" cy="7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581400" y="2539999"/>
                <a:ext cx="2559050" cy="1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2"/>
              <p:cNvSpPr txBox="1"/>
              <p:nvPr/>
            </p:nvSpPr>
            <p:spPr>
              <a:xfrm>
                <a:off x="3962400" y="381000"/>
                <a:ext cx="12954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Student</a:t>
                </a:r>
                <a:endParaRPr lang="en-US" dirty="0"/>
              </a:p>
            </p:txBody>
          </p:sp>
        </p:grpSp>
        <p:sp>
          <p:nvSpPr>
            <p:cNvPr id="6" name="TextBox 7"/>
            <p:cNvSpPr txBox="1"/>
            <p:nvPr/>
          </p:nvSpPr>
          <p:spPr>
            <a:xfrm>
              <a:off x="3511550" y="2794000"/>
              <a:ext cx="2317750" cy="160043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 </a:t>
              </a:r>
              <a:r>
                <a:rPr lang="en-US" dirty="0" err="1" smtClean="0"/>
                <a:t>sid</a:t>
              </a:r>
              <a:r>
                <a:rPr lang="en-US" dirty="0" smtClean="0"/>
                <a:t> {frozen}</a:t>
              </a:r>
            </a:p>
            <a:p>
              <a:r>
                <a:rPr lang="en-US" dirty="0" smtClean="0"/>
                <a:t>- </a:t>
              </a:r>
              <a:r>
                <a:rPr lang="en-US" dirty="0" err="1" smtClean="0"/>
                <a:t>sname</a:t>
              </a:r>
              <a:endParaRPr lang="en-US" dirty="0" smtClean="0"/>
            </a:p>
            <a:p>
              <a:r>
                <a:rPr lang="en-US" dirty="0" smtClean="0"/>
                <a:t>- </a:t>
              </a:r>
              <a:r>
                <a:rPr lang="en-US" dirty="0" err="1" smtClean="0"/>
                <a:t>rollno</a:t>
              </a:r>
              <a:r>
                <a:rPr lang="en-US" dirty="0" smtClean="0"/>
                <a:t> {frozen}</a:t>
              </a:r>
            </a:p>
            <a:p>
              <a:r>
                <a:rPr lang="en-US" dirty="0" smtClean="0"/>
                <a:t># email</a:t>
              </a:r>
            </a:p>
            <a:p>
              <a:r>
                <a:rPr lang="en-US" dirty="0" smtClean="0"/>
                <a:t>+ marks {</a:t>
              </a:r>
              <a:r>
                <a:rPr lang="en-US" dirty="0" err="1" smtClean="0"/>
                <a:t>addOnly</a:t>
              </a:r>
              <a:r>
                <a:rPr lang="en-US" dirty="0" smtClean="0"/>
                <a:t>}</a:t>
              </a:r>
            </a:p>
          </p:txBody>
        </p:sp>
        <p:sp>
          <p:nvSpPr>
            <p:cNvPr id="7" name="TextBox 8"/>
            <p:cNvSpPr txBox="1"/>
            <p:nvPr/>
          </p:nvSpPr>
          <p:spPr>
            <a:xfrm>
              <a:off x="3505199" y="4429719"/>
              <a:ext cx="1276311" cy="9233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 register( )</a:t>
              </a:r>
            </a:p>
            <a:p>
              <a:r>
                <a:rPr lang="en-US" dirty="0" smtClean="0"/>
                <a:t>+ login( )</a:t>
              </a:r>
            </a:p>
            <a:p>
              <a:r>
                <a:rPr lang="en-US" dirty="0" smtClean="0"/>
                <a:t>+ logout( )</a:t>
              </a: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(cont…)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What?</a:t>
            </a:r>
          </a:p>
          <a:p>
            <a:pPr lvl="1"/>
            <a:r>
              <a:rPr lang="en-US" dirty="0" smtClean="0"/>
              <a:t>The art and science of developing models.</a:t>
            </a:r>
          </a:p>
          <a:p>
            <a:endParaRPr lang="en-US" dirty="0" smtClean="0"/>
          </a:p>
          <a:p>
            <a:r>
              <a:rPr lang="en-US" dirty="0" smtClean="0"/>
              <a:t>Why?</a:t>
            </a:r>
          </a:p>
          <a:p>
            <a:pPr lvl="1"/>
            <a:r>
              <a:rPr lang="en-US" dirty="0" smtClean="0"/>
              <a:t>To understand the system in a better/easier way.</a:t>
            </a:r>
          </a:p>
          <a:p>
            <a:endParaRPr lang="en-US" dirty="0" smtClean="0"/>
          </a:p>
          <a:p>
            <a:r>
              <a:rPr lang="en-US" dirty="0" smtClean="0"/>
              <a:t>Where?</a:t>
            </a:r>
          </a:p>
          <a:p>
            <a:pPr lvl="1"/>
            <a:r>
              <a:rPr lang="en-US" dirty="0" smtClean="0"/>
              <a:t>Design phase (most of the time).</a:t>
            </a:r>
          </a:p>
          <a:p>
            <a:endParaRPr lang="en-US" dirty="0" smtClean="0"/>
          </a:p>
          <a:p>
            <a:r>
              <a:rPr lang="en-US" dirty="0" smtClean="0"/>
              <a:t>How?</a:t>
            </a:r>
          </a:p>
          <a:p>
            <a:pPr lvl="1"/>
            <a:r>
              <a:rPr lang="en-US" dirty="0" smtClean="0"/>
              <a:t>That is what UML is for.</a:t>
            </a:r>
            <a:endParaRPr lang="en-US"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Operations</a:t>
            </a:r>
            <a:endParaRPr lang="en-US" dirty="0"/>
          </a:p>
        </p:txBody>
      </p:sp>
      <p:sp>
        <p:nvSpPr>
          <p:cNvPr id="3" name="Content Placeholder 2"/>
          <p:cNvSpPr>
            <a:spLocks noGrp="1"/>
          </p:cNvSpPr>
          <p:nvPr>
            <p:ph idx="1"/>
          </p:nvPr>
        </p:nvSpPr>
        <p:spPr>
          <a:xfrm>
            <a:off x="609600" y="1600201"/>
            <a:ext cx="8077200" cy="761999"/>
          </a:xfrm>
        </p:spPr>
        <p:txBody>
          <a:bodyPr>
            <a:normAutofit fontScale="92500"/>
          </a:bodyPr>
          <a:lstStyle/>
          <a:p>
            <a:r>
              <a:rPr lang="en-US" dirty="0" smtClean="0"/>
              <a:t>The syntax of an operation in UML is as follows:</a:t>
            </a:r>
          </a:p>
        </p:txBody>
      </p:sp>
      <p:pic>
        <p:nvPicPr>
          <p:cNvPr id="4" name="~PP2889.WAV">
            <a:hlinkClick r:id="" action="ppaction://media"/>
          </p:cNvPr>
          <p:cNvPicPr>
            <a:picLocks noRot="1" noChangeAspect="1"/>
          </p:cNvPicPr>
          <p:nvPr>
            <a:wavAudioFile r:embed="rId1" name="~PP2889.WAV"/>
          </p:nvPr>
        </p:nvPicPr>
        <p:blipFill>
          <a:blip r:embed="rId3"/>
          <a:stretch>
            <a:fillRect/>
          </a:stretch>
        </p:blipFill>
        <p:spPr>
          <a:xfrm>
            <a:off x="8696325" y="6410325"/>
            <a:ext cx="304800" cy="304800"/>
          </a:xfrm>
          <a:prstGeom prst="rect">
            <a:avLst/>
          </a:prstGeom>
        </p:spPr>
      </p:pic>
      <p:sp>
        <p:nvSpPr>
          <p:cNvPr id="5" name="TextBox 4"/>
          <p:cNvSpPr txBox="1"/>
          <p:nvPr/>
        </p:nvSpPr>
        <p:spPr>
          <a:xfrm>
            <a:off x="1295400" y="2438400"/>
            <a:ext cx="6631944" cy="369332"/>
          </a:xfrm>
          <a:prstGeom prst="rect">
            <a:avLst/>
          </a:prstGeom>
          <a:noFill/>
        </p:spPr>
        <p:txBody>
          <a:bodyPr wrap="none" rtlCol="0">
            <a:spAutoFit/>
          </a:bodyPr>
          <a:lstStyle/>
          <a:p>
            <a:r>
              <a:rPr lang="en-US" dirty="0" smtClean="0"/>
              <a:t>[visibility] name [(parameters-list)] [: return-type] [{property-string}]</a:t>
            </a:r>
          </a:p>
        </p:txBody>
      </p:sp>
      <p:sp>
        <p:nvSpPr>
          <p:cNvPr id="6" name="TextBox 5"/>
          <p:cNvSpPr txBox="1"/>
          <p:nvPr/>
        </p:nvSpPr>
        <p:spPr>
          <a:xfrm>
            <a:off x="762000" y="2971800"/>
            <a:ext cx="1704313" cy="369332"/>
          </a:xfrm>
          <a:prstGeom prst="rect">
            <a:avLst/>
          </a:prstGeom>
          <a:noFill/>
        </p:spPr>
        <p:txBody>
          <a:bodyPr wrap="none" rtlCol="0">
            <a:spAutoFit/>
          </a:bodyPr>
          <a:lstStyle/>
          <a:p>
            <a:r>
              <a:rPr lang="en-US" dirty="0" smtClean="0"/>
              <a:t>Some examples:</a:t>
            </a:r>
            <a:endParaRPr lang="en-US" dirty="0"/>
          </a:p>
        </p:txBody>
      </p:sp>
      <p:graphicFrame>
        <p:nvGraphicFramePr>
          <p:cNvPr id="7" name="Table 6"/>
          <p:cNvGraphicFramePr>
            <a:graphicFrameLocks noGrp="1"/>
          </p:cNvGraphicFramePr>
          <p:nvPr/>
        </p:nvGraphicFramePr>
        <p:xfrm>
          <a:off x="838199" y="3505200"/>
          <a:ext cx="8026977" cy="1600200"/>
        </p:xfrm>
        <a:graphic>
          <a:graphicData uri="http://schemas.openxmlformats.org/drawingml/2006/table">
            <a:tbl>
              <a:tblPr/>
              <a:tblGrid>
                <a:gridCol w="3273136"/>
                <a:gridCol w="4753841"/>
              </a:tblGrid>
              <a:tr h="228600">
                <a:tc>
                  <a:txBody>
                    <a:bodyPr/>
                    <a:lstStyle/>
                    <a:p>
                      <a:pPr marL="0" marR="0">
                        <a:spcBef>
                          <a:spcPts val="0"/>
                        </a:spcBef>
                        <a:spcAft>
                          <a:spcPts val="0"/>
                        </a:spcAft>
                      </a:pPr>
                      <a:r>
                        <a:rPr lang="en-US" sz="1500">
                          <a:latin typeface="Calibri"/>
                          <a:ea typeface="Times New Roman"/>
                          <a:cs typeface="Times New Roman"/>
                        </a:rPr>
                        <a:t>origin</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a:latin typeface="Calibri"/>
                          <a:ea typeface="Times New Roman"/>
                          <a:cs typeface="Times New Roman"/>
                        </a:rPr>
                        <a:t>Name only</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spcBef>
                          <a:spcPts val="0"/>
                        </a:spcBef>
                        <a:spcAft>
                          <a:spcPts val="0"/>
                        </a:spcAft>
                      </a:pPr>
                      <a:r>
                        <a:rPr lang="en-US" sz="1500">
                          <a:latin typeface="Calibri"/>
                          <a:ea typeface="Times New Roman"/>
                          <a:cs typeface="Times New Roman"/>
                        </a:rPr>
                        <a:t>+ origin</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a:latin typeface="Calibri"/>
                          <a:ea typeface="Times New Roman"/>
                          <a:cs typeface="Times New Roman"/>
                        </a:rPr>
                        <a:t>Name and visibility</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spcBef>
                          <a:spcPts val="0"/>
                        </a:spcBef>
                        <a:spcAft>
                          <a:spcPts val="0"/>
                        </a:spcAft>
                      </a:pPr>
                      <a:r>
                        <a:rPr lang="en-US" sz="1500">
                          <a:latin typeface="Calibri"/>
                          <a:ea typeface="Times New Roman"/>
                          <a:cs typeface="Times New Roman"/>
                        </a:rPr>
                        <a:t>origin : Point</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a:latin typeface="Calibri"/>
                          <a:ea typeface="Times New Roman"/>
                          <a:cs typeface="Times New Roman"/>
                        </a:rPr>
                        <a:t>Name and type</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spcBef>
                          <a:spcPts val="0"/>
                        </a:spcBef>
                        <a:spcAft>
                          <a:spcPts val="0"/>
                        </a:spcAft>
                      </a:pPr>
                      <a:r>
                        <a:rPr lang="en-US" sz="1500">
                          <a:latin typeface="Calibri"/>
                          <a:ea typeface="Times New Roman"/>
                          <a:cs typeface="Times New Roman"/>
                        </a:rPr>
                        <a:t>head : *Item</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a:latin typeface="Calibri"/>
                          <a:ea typeface="Times New Roman"/>
                          <a:cs typeface="Times New Roman"/>
                        </a:rPr>
                        <a:t>Name and complex type</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spcBef>
                          <a:spcPts val="0"/>
                        </a:spcBef>
                        <a:spcAft>
                          <a:spcPts val="0"/>
                        </a:spcAft>
                      </a:pPr>
                      <a:r>
                        <a:rPr lang="en-US" sz="1500">
                          <a:latin typeface="Calibri"/>
                          <a:ea typeface="Times New Roman"/>
                          <a:cs typeface="Times New Roman"/>
                        </a:rPr>
                        <a:t>name [0..1] : String</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a:latin typeface="Calibri"/>
                          <a:ea typeface="Times New Roman"/>
                          <a:cs typeface="Times New Roman"/>
                        </a:rPr>
                        <a:t>Name, multiplicity and type</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spcBef>
                          <a:spcPts val="0"/>
                        </a:spcBef>
                        <a:spcAft>
                          <a:spcPts val="0"/>
                        </a:spcAft>
                      </a:pPr>
                      <a:r>
                        <a:rPr lang="en-US" sz="1500">
                          <a:latin typeface="Calibri"/>
                          <a:ea typeface="Times New Roman"/>
                          <a:cs typeface="Times New Roman"/>
                        </a:rPr>
                        <a:t>origin : Point = {0,0}</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a:latin typeface="Calibri"/>
                          <a:ea typeface="Times New Roman"/>
                          <a:cs typeface="Times New Roman"/>
                        </a:rPr>
                        <a:t>Name, type and initial value</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spcBef>
                          <a:spcPts val="0"/>
                        </a:spcBef>
                        <a:spcAft>
                          <a:spcPts val="0"/>
                        </a:spcAft>
                      </a:pPr>
                      <a:r>
                        <a:rPr lang="en-US" sz="1500">
                          <a:latin typeface="Calibri"/>
                          <a:ea typeface="Times New Roman"/>
                          <a:cs typeface="Times New Roman"/>
                        </a:rPr>
                        <a:t>id : Integer {frozen}</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dirty="0">
                          <a:latin typeface="Calibri"/>
                          <a:ea typeface="Times New Roman"/>
                          <a:cs typeface="Times New Roman"/>
                        </a:rPr>
                        <a:t>Name and property</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Operations (cont…)</a:t>
            </a:r>
            <a:endParaRPr lang="en-US" dirty="0"/>
          </a:p>
        </p:txBody>
      </p:sp>
      <p:sp>
        <p:nvSpPr>
          <p:cNvPr id="3" name="Content Placeholder 2"/>
          <p:cNvSpPr>
            <a:spLocks noGrp="1"/>
          </p:cNvSpPr>
          <p:nvPr>
            <p:ph idx="1"/>
          </p:nvPr>
        </p:nvSpPr>
        <p:spPr>
          <a:xfrm>
            <a:off x="609600" y="1600201"/>
            <a:ext cx="8077200" cy="761999"/>
          </a:xfrm>
        </p:spPr>
        <p:txBody>
          <a:bodyPr>
            <a:normAutofit fontScale="85000" lnSpcReduction="20000"/>
          </a:bodyPr>
          <a:lstStyle/>
          <a:p>
            <a:r>
              <a:rPr lang="en-US" dirty="0" smtClean="0"/>
              <a:t>The syntax of a parameter in the parameters list as follows:</a:t>
            </a:r>
          </a:p>
        </p:txBody>
      </p:sp>
      <p:sp>
        <p:nvSpPr>
          <p:cNvPr id="4" name="TextBox 3"/>
          <p:cNvSpPr txBox="1"/>
          <p:nvPr/>
        </p:nvSpPr>
        <p:spPr>
          <a:xfrm>
            <a:off x="2590800" y="2438400"/>
            <a:ext cx="3674404" cy="369332"/>
          </a:xfrm>
          <a:prstGeom prst="rect">
            <a:avLst/>
          </a:prstGeom>
          <a:noFill/>
        </p:spPr>
        <p:txBody>
          <a:bodyPr wrap="none" rtlCol="0">
            <a:spAutoFit/>
          </a:bodyPr>
          <a:lstStyle/>
          <a:p>
            <a:r>
              <a:rPr lang="en-US" dirty="0" smtClean="0"/>
              <a:t>[direction] name :type [=initial value]</a:t>
            </a:r>
          </a:p>
        </p:txBody>
      </p:sp>
      <p:sp>
        <p:nvSpPr>
          <p:cNvPr id="5" name="TextBox 4"/>
          <p:cNvSpPr txBox="1"/>
          <p:nvPr/>
        </p:nvSpPr>
        <p:spPr>
          <a:xfrm>
            <a:off x="914400" y="3200400"/>
            <a:ext cx="4179349" cy="369332"/>
          </a:xfrm>
          <a:prstGeom prst="rect">
            <a:avLst/>
          </a:prstGeom>
          <a:noFill/>
        </p:spPr>
        <p:txBody>
          <a:bodyPr wrap="none" rtlCol="0">
            <a:spAutoFit/>
          </a:bodyPr>
          <a:lstStyle/>
          <a:p>
            <a:r>
              <a:rPr lang="en-US" dirty="0" smtClean="0"/>
              <a:t>Direction may be any one of the following:</a:t>
            </a:r>
            <a:endParaRPr lang="en-US" dirty="0"/>
          </a:p>
        </p:txBody>
      </p:sp>
      <p:graphicFrame>
        <p:nvGraphicFramePr>
          <p:cNvPr id="6" name="Table 5"/>
          <p:cNvGraphicFramePr>
            <a:graphicFrameLocks noGrp="1"/>
          </p:cNvGraphicFramePr>
          <p:nvPr/>
        </p:nvGraphicFramePr>
        <p:xfrm>
          <a:off x="685800" y="3886200"/>
          <a:ext cx="8026977" cy="685800"/>
        </p:xfrm>
        <a:graphic>
          <a:graphicData uri="http://schemas.openxmlformats.org/drawingml/2006/table">
            <a:tbl>
              <a:tblPr/>
              <a:tblGrid>
                <a:gridCol w="1246909"/>
                <a:gridCol w="6780068"/>
              </a:tblGrid>
              <a:tr h="228600">
                <a:tc>
                  <a:txBody>
                    <a:bodyPr/>
                    <a:lstStyle/>
                    <a:p>
                      <a:pPr marL="0" marR="0">
                        <a:spcBef>
                          <a:spcPts val="0"/>
                        </a:spcBef>
                        <a:spcAft>
                          <a:spcPts val="0"/>
                        </a:spcAft>
                      </a:pPr>
                      <a:r>
                        <a:rPr lang="en-US" sz="1500">
                          <a:latin typeface="Calibri"/>
                          <a:ea typeface="Times New Roman"/>
                          <a:cs typeface="Times New Roman"/>
                        </a:rPr>
                        <a:t>in</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a:latin typeface="Calibri"/>
                          <a:ea typeface="Times New Roman"/>
                          <a:cs typeface="Times New Roman"/>
                        </a:rPr>
                        <a:t>An input parameter, may not be modified</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spcBef>
                          <a:spcPts val="0"/>
                        </a:spcBef>
                        <a:spcAft>
                          <a:spcPts val="0"/>
                        </a:spcAft>
                      </a:pPr>
                      <a:r>
                        <a:rPr lang="en-US" sz="1500">
                          <a:latin typeface="Calibri"/>
                          <a:ea typeface="Times New Roman"/>
                          <a:cs typeface="Times New Roman"/>
                        </a:rPr>
                        <a:t>out</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a:latin typeface="Calibri"/>
                          <a:ea typeface="Times New Roman"/>
                          <a:cs typeface="Times New Roman"/>
                        </a:rPr>
                        <a:t>An output parameter, may be modified</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spcBef>
                          <a:spcPts val="0"/>
                        </a:spcBef>
                        <a:spcAft>
                          <a:spcPts val="0"/>
                        </a:spcAft>
                      </a:pPr>
                      <a:r>
                        <a:rPr lang="en-US" sz="1500">
                          <a:latin typeface="Calibri"/>
                          <a:ea typeface="Times New Roman"/>
                          <a:cs typeface="Times New Roman"/>
                        </a:rPr>
                        <a:t>inout</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dirty="0">
                          <a:latin typeface="Calibri"/>
                          <a:ea typeface="Times New Roman"/>
                          <a:cs typeface="Times New Roman"/>
                        </a:rPr>
                        <a:t>An input parameter, may be modified</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Operations (cont…)</a:t>
            </a:r>
            <a:endParaRPr lang="en-US" dirty="0"/>
          </a:p>
        </p:txBody>
      </p:sp>
      <p:sp>
        <p:nvSpPr>
          <p:cNvPr id="3" name="Content Placeholder 2"/>
          <p:cNvSpPr>
            <a:spLocks noGrp="1"/>
          </p:cNvSpPr>
          <p:nvPr>
            <p:ph idx="1"/>
          </p:nvPr>
        </p:nvSpPr>
        <p:spPr>
          <a:xfrm>
            <a:off x="609600" y="1600201"/>
            <a:ext cx="8077200" cy="914399"/>
          </a:xfrm>
        </p:spPr>
        <p:txBody>
          <a:bodyPr>
            <a:normAutofit fontScale="92500" lnSpcReduction="20000"/>
          </a:bodyPr>
          <a:lstStyle/>
          <a:p>
            <a:r>
              <a:rPr lang="en-US" dirty="0" smtClean="0"/>
              <a:t>There are four predefined properties that can be applied to the operations in UML:</a:t>
            </a:r>
            <a:endParaRPr lang="en-US" dirty="0"/>
          </a:p>
        </p:txBody>
      </p:sp>
      <p:graphicFrame>
        <p:nvGraphicFramePr>
          <p:cNvPr id="4" name="Table 3"/>
          <p:cNvGraphicFramePr>
            <a:graphicFrameLocks noGrp="1"/>
          </p:cNvGraphicFramePr>
          <p:nvPr/>
        </p:nvGraphicFramePr>
        <p:xfrm>
          <a:off x="990600" y="2895600"/>
          <a:ext cx="7402657" cy="1280160"/>
        </p:xfrm>
        <a:graphic>
          <a:graphicData uri="http://schemas.openxmlformats.org/drawingml/2006/table">
            <a:tbl>
              <a:tblPr/>
              <a:tblGrid>
                <a:gridCol w="1221798"/>
                <a:gridCol w="6180859"/>
              </a:tblGrid>
              <a:tr h="210820">
                <a:tc>
                  <a:txBody>
                    <a:bodyPr/>
                    <a:lstStyle/>
                    <a:p>
                      <a:pPr marL="0" marR="0" algn="just">
                        <a:spcBef>
                          <a:spcPts val="0"/>
                        </a:spcBef>
                        <a:spcAft>
                          <a:spcPts val="0"/>
                        </a:spcAft>
                      </a:pPr>
                      <a:r>
                        <a:rPr lang="en-US" sz="1400">
                          <a:latin typeface="Calibri"/>
                          <a:ea typeface="Times New Roman"/>
                          <a:cs typeface="Times New Roman"/>
                        </a:rPr>
                        <a:t>isQuery</a:t>
                      </a:r>
                    </a:p>
                  </a:txBody>
                  <a:tcPr marL="86245" marR="86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00">
                          <a:latin typeface="Calibri"/>
                          <a:ea typeface="Times New Roman"/>
                          <a:cs typeface="Times New Roman"/>
                        </a:rPr>
                        <a:t>Execution of the operation does not change the state of the system.</a:t>
                      </a:r>
                    </a:p>
                  </a:txBody>
                  <a:tcPr marL="86245" marR="86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820">
                <a:tc>
                  <a:txBody>
                    <a:bodyPr/>
                    <a:lstStyle/>
                    <a:p>
                      <a:pPr marL="0" marR="0" algn="just">
                        <a:spcBef>
                          <a:spcPts val="0"/>
                        </a:spcBef>
                        <a:spcAft>
                          <a:spcPts val="0"/>
                        </a:spcAft>
                      </a:pPr>
                      <a:r>
                        <a:rPr lang="en-US" sz="1400">
                          <a:latin typeface="Calibri"/>
                          <a:ea typeface="Times New Roman"/>
                          <a:cs typeface="Times New Roman"/>
                        </a:rPr>
                        <a:t>sequential</a:t>
                      </a:r>
                    </a:p>
                  </a:txBody>
                  <a:tcPr marL="86245" marR="86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00">
                          <a:latin typeface="Calibri"/>
                          <a:ea typeface="Times New Roman"/>
                          <a:cs typeface="Times New Roman"/>
                        </a:rPr>
                        <a:t>Denotes that the operation is suitable for sequential access only.</a:t>
                      </a:r>
                    </a:p>
                  </a:txBody>
                  <a:tcPr marL="86245" marR="86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640">
                <a:tc>
                  <a:txBody>
                    <a:bodyPr/>
                    <a:lstStyle/>
                    <a:p>
                      <a:pPr marL="0" marR="0" algn="just">
                        <a:spcBef>
                          <a:spcPts val="0"/>
                        </a:spcBef>
                        <a:spcAft>
                          <a:spcPts val="0"/>
                        </a:spcAft>
                      </a:pPr>
                      <a:r>
                        <a:rPr lang="en-US" sz="1400">
                          <a:latin typeface="Calibri"/>
                          <a:ea typeface="Times New Roman"/>
                          <a:cs typeface="Times New Roman"/>
                        </a:rPr>
                        <a:t>guarded</a:t>
                      </a:r>
                    </a:p>
                  </a:txBody>
                  <a:tcPr marL="86245" marR="86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00">
                          <a:latin typeface="Calibri"/>
                          <a:ea typeface="Times New Roman"/>
                          <a:cs typeface="Times New Roman"/>
                        </a:rPr>
                        <a:t>Indicates that the operation guarantees integrity in case of concurrent access. Concurrent calls will be performed in a sequential manner.</a:t>
                      </a:r>
                    </a:p>
                  </a:txBody>
                  <a:tcPr marL="86245" marR="86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640">
                <a:tc>
                  <a:txBody>
                    <a:bodyPr/>
                    <a:lstStyle/>
                    <a:p>
                      <a:pPr marL="0" marR="0" algn="just">
                        <a:spcBef>
                          <a:spcPts val="0"/>
                        </a:spcBef>
                        <a:spcAft>
                          <a:spcPts val="0"/>
                        </a:spcAft>
                      </a:pPr>
                      <a:r>
                        <a:rPr lang="en-US" sz="1400">
                          <a:latin typeface="Calibri"/>
                          <a:ea typeface="Times New Roman"/>
                          <a:cs typeface="Times New Roman"/>
                        </a:rPr>
                        <a:t>concurrent</a:t>
                      </a:r>
                    </a:p>
                  </a:txBody>
                  <a:tcPr marL="86245" marR="86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00" dirty="0">
                          <a:latin typeface="Calibri"/>
                          <a:ea typeface="Times New Roman"/>
                          <a:cs typeface="Times New Roman"/>
                        </a:rPr>
                        <a:t>Denotes that the operation can be called concurrently and the integrity of the object will be preserved. Operation executes on the object concurrently.</a:t>
                      </a:r>
                    </a:p>
                  </a:txBody>
                  <a:tcPr marL="86245" marR="86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2743200"/>
            <a:ext cx="8077200" cy="1143000"/>
          </a:xfrm>
        </p:spPr>
        <p:txBody>
          <a:bodyPr/>
          <a:lstStyle/>
          <a:p>
            <a:pPr algn="ctr"/>
            <a:r>
              <a:rPr lang="en-US" dirty="0" smtClean="0"/>
              <a:t>Advanced Relationships</a:t>
            </a:r>
            <a:endParaRPr lang="en-US"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Relationships</a:t>
            </a:r>
            <a:endParaRPr lang="en-US" dirty="0"/>
          </a:p>
        </p:txBody>
      </p:sp>
      <p:sp>
        <p:nvSpPr>
          <p:cNvPr id="3" name="Content Placeholder 2"/>
          <p:cNvSpPr>
            <a:spLocks noGrp="1"/>
          </p:cNvSpPr>
          <p:nvPr>
            <p:ph idx="1"/>
          </p:nvPr>
        </p:nvSpPr>
        <p:spPr/>
        <p:txBody>
          <a:bodyPr/>
          <a:lstStyle/>
          <a:p>
            <a:r>
              <a:rPr lang="en-US" dirty="0" smtClean="0"/>
              <a:t>We can represent additional information over the basic representation of the relationships:</a:t>
            </a:r>
          </a:p>
          <a:p>
            <a:pPr lvl="1"/>
            <a:r>
              <a:rPr lang="en-US" dirty="0" smtClean="0"/>
              <a:t>Dependency</a:t>
            </a:r>
          </a:p>
          <a:p>
            <a:pPr lvl="1"/>
            <a:r>
              <a:rPr lang="en-US" dirty="0" smtClean="0"/>
              <a:t>Generalization</a:t>
            </a:r>
          </a:p>
          <a:p>
            <a:pPr lvl="1"/>
            <a:r>
              <a:rPr lang="en-US" dirty="0" smtClean="0"/>
              <a:t>Association</a:t>
            </a:r>
            <a:endParaRPr lang="en-US"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Dependency</a:t>
            </a:r>
            <a:endParaRPr lang="en-US" dirty="0"/>
          </a:p>
        </p:txBody>
      </p:sp>
      <p:sp>
        <p:nvSpPr>
          <p:cNvPr id="3" name="Content Placeholder 2"/>
          <p:cNvSpPr>
            <a:spLocks noGrp="1"/>
          </p:cNvSpPr>
          <p:nvPr>
            <p:ph idx="1"/>
          </p:nvPr>
        </p:nvSpPr>
        <p:spPr>
          <a:xfrm>
            <a:off x="609600" y="1600201"/>
            <a:ext cx="8077200" cy="2285999"/>
          </a:xfrm>
        </p:spPr>
        <p:txBody>
          <a:bodyPr>
            <a:normAutofit fontScale="70000" lnSpcReduction="20000"/>
          </a:bodyPr>
          <a:lstStyle/>
          <a:p>
            <a:r>
              <a:rPr lang="en-US" dirty="0" smtClean="0"/>
              <a:t>Dependency relationship is also known as the using relationship.</a:t>
            </a:r>
          </a:p>
          <a:p>
            <a:endParaRPr lang="en-US" dirty="0" smtClean="0"/>
          </a:p>
          <a:p>
            <a:r>
              <a:rPr lang="en-US" dirty="0" smtClean="0"/>
              <a:t>When one thing uses another thing, such relationship is represented using a dependency.</a:t>
            </a:r>
          </a:p>
          <a:p>
            <a:endParaRPr lang="en-US" dirty="0" smtClean="0"/>
          </a:p>
          <a:p>
            <a:r>
              <a:rPr lang="en-US" dirty="0" smtClean="0"/>
              <a:t>Basic representation of a dependency is as shown below:</a:t>
            </a:r>
            <a:endParaRPr lang="en-US" dirty="0"/>
          </a:p>
        </p:txBody>
      </p:sp>
      <p:grpSp>
        <p:nvGrpSpPr>
          <p:cNvPr id="4" name="Group 3"/>
          <p:cNvGrpSpPr/>
          <p:nvPr/>
        </p:nvGrpSpPr>
        <p:grpSpPr>
          <a:xfrm>
            <a:off x="1295400" y="4191000"/>
            <a:ext cx="1981200" cy="1219200"/>
            <a:chOff x="3581400" y="228600"/>
            <a:chExt cx="1981200" cy="1219200"/>
          </a:xfrm>
        </p:grpSpPr>
        <p:sp>
          <p:nvSpPr>
            <p:cNvPr id="11" name="Rectangle 10"/>
            <p:cNvSpPr/>
            <p:nvPr/>
          </p:nvSpPr>
          <p:spPr>
            <a:xfrm>
              <a:off x="3581400" y="228600"/>
              <a:ext cx="1981200"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2" name="Straight Connector 11"/>
            <p:cNvCxnSpPr/>
            <p:nvPr/>
          </p:nvCxnSpPr>
          <p:spPr>
            <a:xfrm>
              <a:off x="3581400" y="836612"/>
              <a:ext cx="1981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581400" y="1143000"/>
              <a:ext cx="1981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6"/>
            <p:cNvSpPr txBox="1"/>
            <p:nvPr/>
          </p:nvSpPr>
          <p:spPr>
            <a:xfrm>
              <a:off x="3962400" y="381000"/>
              <a:ext cx="12954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Source</a:t>
              </a:r>
              <a:endParaRPr lang="en-US" dirty="0"/>
            </a:p>
          </p:txBody>
        </p:sp>
      </p:grpSp>
      <p:grpSp>
        <p:nvGrpSpPr>
          <p:cNvPr id="5" name="Group 4"/>
          <p:cNvGrpSpPr/>
          <p:nvPr/>
        </p:nvGrpSpPr>
        <p:grpSpPr>
          <a:xfrm>
            <a:off x="5715000" y="4191000"/>
            <a:ext cx="1981200" cy="1219200"/>
            <a:chOff x="3581400" y="228600"/>
            <a:chExt cx="1981200" cy="1219200"/>
          </a:xfrm>
        </p:grpSpPr>
        <p:sp>
          <p:nvSpPr>
            <p:cNvPr id="7" name="Rectangle 6"/>
            <p:cNvSpPr/>
            <p:nvPr/>
          </p:nvSpPr>
          <p:spPr>
            <a:xfrm>
              <a:off x="3581400" y="228600"/>
              <a:ext cx="1981200"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8" name="Straight Connector 7"/>
            <p:cNvCxnSpPr/>
            <p:nvPr/>
          </p:nvCxnSpPr>
          <p:spPr>
            <a:xfrm>
              <a:off x="3581400" y="836612"/>
              <a:ext cx="1981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581400" y="1143000"/>
              <a:ext cx="1981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16"/>
            <p:cNvSpPr txBox="1"/>
            <p:nvPr/>
          </p:nvSpPr>
          <p:spPr>
            <a:xfrm>
              <a:off x="3962400" y="381000"/>
              <a:ext cx="12954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Target</a:t>
              </a:r>
              <a:endParaRPr lang="en-US" dirty="0"/>
            </a:p>
          </p:txBody>
        </p:sp>
      </p:grpSp>
      <p:cxnSp>
        <p:nvCxnSpPr>
          <p:cNvPr id="6" name="Straight Arrow Connector 5"/>
          <p:cNvCxnSpPr/>
          <p:nvPr/>
        </p:nvCxnSpPr>
        <p:spPr>
          <a:xfrm>
            <a:off x="3276600" y="4800600"/>
            <a:ext cx="2438400" cy="1588"/>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Dependency (cont…)</a:t>
            </a:r>
            <a:endParaRPr lang="en-US" dirty="0"/>
          </a:p>
        </p:txBody>
      </p:sp>
      <p:sp>
        <p:nvSpPr>
          <p:cNvPr id="3" name="Content Placeholder 2"/>
          <p:cNvSpPr>
            <a:spLocks noGrp="1"/>
          </p:cNvSpPr>
          <p:nvPr>
            <p:ph idx="1"/>
          </p:nvPr>
        </p:nvSpPr>
        <p:spPr>
          <a:xfrm>
            <a:off x="609600" y="1600201"/>
            <a:ext cx="8077200" cy="914399"/>
          </a:xfrm>
        </p:spPr>
        <p:txBody>
          <a:bodyPr>
            <a:normAutofit fontScale="92500" lnSpcReduction="20000"/>
          </a:bodyPr>
          <a:lstStyle/>
          <a:p>
            <a:r>
              <a:rPr lang="en-US" dirty="0" smtClean="0"/>
              <a:t>Eight stereotypes that can be applied to dependency between classes are:</a:t>
            </a:r>
            <a:endParaRPr lang="en-US" dirty="0"/>
          </a:p>
        </p:txBody>
      </p:sp>
      <p:graphicFrame>
        <p:nvGraphicFramePr>
          <p:cNvPr id="4" name="Table 3"/>
          <p:cNvGraphicFramePr>
            <a:graphicFrameLocks noGrp="1"/>
          </p:cNvGraphicFramePr>
          <p:nvPr/>
        </p:nvGraphicFramePr>
        <p:xfrm>
          <a:off x="685799" y="2667000"/>
          <a:ext cx="8104909" cy="2514600"/>
        </p:xfrm>
        <a:graphic>
          <a:graphicData uri="http://schemas.openxmlformats.org/drawingml/2006/table">
            <a:tbl>
              <a:tblPr/>
              <a:tblGrid>
                <a:gridCol w="1402773"/>
                <a:gridCol w="6702136"/>
              </a:tblGrid>
              <a:tr h="457200">
                <a:tc>
                  <a:txBody>
                    <a:bodyPr/>
                    <a:lstStyle/>
                    <a:p>
                      <a:pPr marL="0" marR="0" algn="just">
                        <a:spcBef>
                          <a:spcPts val="0"/>
                        </a:spcBef>
                        <a:spcAft>
                          <a:spcPts val="0"/>
                        </a:spcAft>
                      </a:pPr>
                      <a:r>
                        <a:rPr lang="en-US" sz="1500">
                          <a:latin typeface="Calibri"/>
                          <a:ea typeface="Times New Roman"/>
                          <a:cs typeface="Times New Roman"/>
                        </a:rPr>
                        <a:t>bind</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latin typeface="Calibri"/>
                          <a:ea typeface="Times New Roman"/>
                          <a:cs typeface="Times New Roman"/>
                        </a:rPr>
                        <a:t>Specifies that the source instantiates (creates object) the target template using the given actual parameters</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gn="just">
                        <a:spcBef>
                          <a:spcPts val="0"/>
                        </a:spcBef>
                        <a:spcAft>
                          <a:spcPts val="0"/>
                        </a:spcAft>
                      </a:pPr>
                      <a:r>
                        <a:rPr lang="en-US" sz="1500">
                          <a:latin typeface="Calibri"/>
                          <a:ea typeface="Times New Roman"/>
                          <a:cs typeface="Times New Roman"/>
                        </a:rPr>
                        <a:t>derive</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latin typeface="Calibri"/>
                          <a:ea typeface="Times New Roman"/>
                          <a:cs typeface="Times New Roman"/>
                        </a:rPr>
                        <a:t>Specifies that the source may be computed from the target</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lgn="just">
                        <a:spcBef>
                          <a:spcPts val="0"/>
                        </a:spcBef>
                        <a:spcAft>
                          <a:spcPts val="0"/>
                        </a:spcAft>
                      </a:pPr>
                      <a:r>
                        <a:rPr lang="en-US" sz="1500">
                          <a:latin typeface="Calibri"/>
                          <a:ea typeface="Times New Roman"/>
                          <a:cs typeface="Times New Roman"/>
                        </a:rPr>
                        <a:t>friend</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latin typeface="Calibri"/>
                          <a:ea typeface="Times New Roman"/>
                          <a:cs typeface="Times New Roman"/>
                        </a:rPr>
                        <a:t>Specifies that the source is accessible by the target regardless of the visibility of the source element</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gn="just">
                        <a:spcBef>
                          <a:spcPts val="0"/>
                        </a:spcBef>
                        <a:spcAft>
                          <a:spcPts val="0"/>
                        </a:spcAft>
                      </a:pPr>
                      <a:r>
                        <a:rPr lang="en-US" sz="1500">
                          <a:latin typeface="Calibri"/>
                          <a:ea typeface="Times New Roman"/>
                          <a:cs typeface="Times New Roman"/>
                        </a:rPr>
                        <a:t>instanceOf</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latin typeface="Calibri"/>
                          <a:ea typeface="Times New Roman"/>
                          <a:cs typeface="Times New Roman"/>
                        </a:rPr>
                        <a:t>Specifies that the source object is an instance of the target classifier</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gn="just">
                        <a:spcBef>
                          <a:spcPts val="0"/>
                        </a:spcBef>
                        <a:spcAft>
                          <a:spcPts val="0"/>
                        </a:spcAft>
                      </a:pPr>
                      <a:r>
                        <a:rPr lang="en-US" sz="1500">
                          <a:latin typeface="Calibri"/>
                          <a:ea typeface="Times New Roman"/>
                          <a:cs typeface="Times New Roman"/>
                        </a:rPr>
                        <a:t>instantiate</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latin typeface="Calibri"/>
                          <a:ea typeface="Times New Roman"/>
                          <a:cs typeface="Times New Roman"/>
                        </a:rPr>
                        <a:t>Specifies that the source creates instances of the target</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lgn="just">
                        <a:spcBef>
                          <a:spcPts val="0"/>
                        </a:spcBef>
                        <a:spcAft>
                          <a:spcPts val="0"/>
                        </a:spcAft>
                      </a:pPr>
                      <a:r>
                        <a:rPr lang="en-US" sz="1500">
                          <a:latin typeface="Calibri"/>
                          <a:ea typeface="Times New Roman"/>
                          <a:cs typeface="Times New Roman"/>
                        </a:rPr>
                        <a:t>powertype</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latin typeface="Calibri"/>
                          <a:ea typeface="Times New Roman"/>
                          <a:cs typeface="Times New Roman"/>
                        </a:rPr>
                        <a:t>Specifies that the target is a powertype of the source. A powertype is a classifier whose objects are the children of a given parent.</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gn="just">
                        <a:spcBef>
                          <a:spcPts val="0"/>
                        </a:spcBef>
                        <a:spcAft>
                          <a:spcPts val="0"/>
                        </a:spcAft>
                      </a:pPr>
                      <a:r>
                        <a:rPr lang="en-US" sz="1500">
                          <a:latin typeface="Calibri"/>
                          <a:ea typeface="Times New Roman"/>
                          <a:cs typeface="Times New Roman"/>
                        </a:rPr>
                        <a:t>refine</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latin typeface="Calibri"/>
                          <a:ea typeface="Times New Roman"/>
                          <a:cs typeface="Times New Roman"/>
                        </a:rPr>
                        <a:t>Specifies that the target is at a lower level of abstraction than the source</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gn="just">
                        <a:spcBef>
                          <a:spcPts val="0"/>
                        </a:spcBef>
                        <a:spcAft>
                          <a:spcPts val="0"/>
                        </a:spcAft>
                      </a:pPr>
                      <a:r>
                        <a:rPr lang="en-US" sz="1500">
                          <a:latin typeface="Calibri"/>
                          <a:ea typeface="Times New Roman"/>
                          <a:cs typeface="Times New Roman"/>
                        </a:rPr>
                        <a:t>use</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dirty="0">
                          <a:latin typeface="Calibri"/>
                          <a:ea typeface="Times New Roman"/>
                          <a:cs typeface="Times New Roman"/>
                        </a:rPr>
                        <a:t>Specifies that the source element depends on the target for its functionality.</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Dependency (cont…)</a:t>
            </a:r>
            <a:endParaRPr lang="en-US" dirty="0"/>
          </a:p>
        </p:txBody>
      </p:sp>
      <p:sp>
        <p:nvSpPr>
          <p:cNvPr id="4" name="TextBox 3"/>
          <p:cNvSpPr txBox="1"/>
          <p:nvPr/>
        </p:nvSpPr>
        <p:spPr>
          <a:xfrm>
            <a:off x="762000" y="1295400"/>
            <a:ext cx="1159292" cy="923330"/>
          </a:xfrm>
          <a:prstGeom prst="rect">
            <a:avLst/>
          </a:prstGeom>
          <a:noFill/>
        </p:spPr>
        <p:txBody>
          <a:bodyPr wrap="none" rtlCol="0">
            <a:spAutoFit/>
          </a:bodyPr>
          <a:lstStyle/>
          <a:p>
            <a:r>
              <a:rPr lang="en-US" dirty="0" smtClean="0"/>
              <a:t>Examples:</a:t>
            </a:r>
          </a:p>
          <a:p>
            <a:endParaRPr lang="en-US" b="1" dirty="0" smtClean="0"/>
          </a:p>
          <a:p>
            <a:r>
              <a:rPr lang="en-US" b="1" dirty="0" smtClean="0"/>
              <a:t>&lt;&lt;bind&gt;&gt;</a:t>
            </a:r>
            <a:endParaRPr lang="en-US" b="1" dirty="0"/>
          </a:p>
        </p:txBody>
      </p:sp>
      <p:grpSp>
        <p:nvGrpSpPr>
          <p:cNvPr id="13" name="Group 12"/>
          <p:cNvGrpSpPr/>
          <p:nvPr/>
        </p:nvGrpSpPr>
        <p:grpSpPr>
          <a:xfrm>
            <a:off x="1752600" y="2362200"/>
            <a:ext cx="5181600" cy="1849889"/>
            <a:chOff x="1600200" y="2368034"/>
            <a:chExt cx="5943600" cy="2121932"/>
          </a:xfrm>
        </p:grpSpPr>
        <p:sp>
          <p:nvSpPr>
            <p:cNvPr id="5" name="Rectangle 4"/>
            <p:cNvSpPr/>
            <p:nvPr/>
          </p:nvSpPr>
          <p:spPr>
            <a:xfrm>
              <a:off x="5791200" y="3053834"/>
              <a:ext cx="17526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err="1" smtClean="0">
                  <a:solidFill>
                    <a:sysClr val="windowText" lastClr="000000"/>
                  </a:solidFill>
                </a:rPr>
                <a:t>TList</a:t>
              </a:r>
              <a:endParaRPr lang="en-US" dirty="0">
                <a:solidFill>
                  <a:sysClr val="windowText" lastClr="000000"/>
                </a:solidFill>
              </a:endParaRPr>
            </a:p>
          </p:txBody>
        </p:sp>
        <p:sp>
          <p:nvSpPr>
            <p:cNvPr id="6" name="Rectangle 5"/>
            <p:cNvSpPr/>
            <p:nvPr/>
          </p:nvSpPr>
          <p:spPr>
            <a:xfrm>
              <a:off x="6553200" y="2596634"/>
              <a:ext cx="838200" cy="609600"/>
            </a:xfrm>
            <a:prstGeom prst="rect">
              <a:avLst/>
            </a:prstGeom>
            <a:solidFill>
              <a:schemeClr val="bg1"/>
            </a:solid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ysClr val="windowText" lastClr="000000"/>
                  </a:solidFill>
                </a:rPr>
                <a:t>T</a:t>
              </a:r>
              <a:endParaRPr lang="en-US" dirty="0">
                <a:solidFill>
                  <a:sysClr val="windowText" lastClr="000000"/>
                </a:solidFill>
              </a:endParaRPr>
            </a:p>
          </p:txBody>
        </p:sp>
        <p:sp>
          <p:nvSpPr>
            <p:cNvPr id="7" name="Rectangle 6"/>
            <p:cNvSpPr/>
            <p:nvPr/>
          </p:nvSpPr>
          <p:spPr>
            <a:xfrm>
              <a:off x="1600200" y="2444234"/>
              <a:ext cx="2133600"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err="1" smtClean="0">
                  <a:solidFill>
                    <a:sysClr val="windowText" lastClr="000000"/>
                  </a:solidFill>
                </a:rPr>
                <a:t>DoubleList</a:t>
              </a:r>
              <a:endParaRPr lang="en-US" dirty="0">
                <a:solidFill>
                  <a:sysClr val="windowText" lastClr="000000"/>
                </a:solidFill>
              </a:endParaRPr>
            </a:p>
          </p:txBody>
        </p:sp>
        <p:sp>
          <p:nvSpPr>
            <p:cNvPr id="8" name="Rectangle 7"/>
            <p:cNvSpPr/>
            <p:nvPr/>
          </p:nvSpPr>
          <p:spPr>
            <a:xfrm>
              <a:off x="1600200" y="3815834"/>
              <a:ext cx="2133600"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err="1" smtClean="0">
                  <a:solidFill>
                    <a:sysClr val="windowText" lastClr="000000"/>
                  </a:solidFill>
                </a:rPr>
                <a:t>IntegerList</a:t>
              </a:r>
              <a:endParaRPr lang="en-US" dirty="0">
                <a:solidFill>
                  <a:sysClr val="windowText" lastClr="000000"/>
                </a:solidFill>
              </a:endParaRPr>
            </a:p>
          </p:txBody>
        </p:sp>
        <p:cxnSp>
          <p:nvCxnSpPr>
            <p:cNvPr id="9" name="Straight Arrow Connector 8"/>
            <p:cNvCxnSpPr>
              <a:stCxn id="7" idx="3"/>
            </p:cNvCxnSpPr>
            <p:nvPr/>
          </p:nvCxnSpPr>
          <p:spPr>
            <a:xfrm>
              <a:off x="3733800" y="2749034"/>
              <a:ext cx="1981200" cy="457200"/>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8" idx="3"/>
            </p:cNvCxnSpPr>
            <p:nvPr/>
          </p:nvCxnSpPr>
          <p:spPr>
            <a:xfrm flipV="1">
              <a:off x="3733800" y="3587234"/>
              <a:ext cx="1981200" cy="533400"/>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11" name="TextBox 26"/>
            <p:cNvSpPr txBox="1"/>
            <p:nvPr/>
          </p:nvSpPr>
          <p:spPr>
            <a:xfrm>
              <a:off x="4267200" y="2368034"/>
              <a:ext cx="106471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&lt;&lt;bind&gt;&gt;</a:t>
              </a:r>
              <a:endParaRPr lang="en-US" dirty="0"/>
            </a:p>
          </p:txBody>
        </p:sp>
        <p:sp>
          <p:nvSpPr>
            <p:cNvPr id="12" name="TextBox 27"/>
            <p:cNvSpPr txBox="1"/>
            <p:nvPr/>
          </p:nvSpPr>
          <p:spPr>
            <a:xfrm>
              <a:off x="4343400" y="4120634"/>
              <a:ext cx="106471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&lt;&lt;bind&gt;&gt;</a:t>
              </a:r>
              <a:endParaRPr lang="en-US" dirty="0"/>
            </a:p>
          </p:txBody>
        </p:sp>
      </p:grpSp>
      <p:sp>
        <p:nvSpPr>
          <p:cNvPr id="14" name="TextBox 13"/>
          <p:cNvSpPr txBox="1"/>
          <p:nvPr/>
        </p:nvSpPr>
        <p:spPr>
          <a:xfrm>
            <a:off x="762000" y="4724400"/>
            <a:ext cx="1326004" cy="369332"/>
          </a:xfrm>
          <a:prstGeom prst="rect">
            <a:avLst/>
          </a:prstGeom>
          <a:noFill/>
        </p:spPr>
        <p:txBody>
          <a:bodyPr wrap="none" rtlCol="0">
            <a:spAutoFit/>
          </a:bodyPr>
          <a:lstStyle/>
          <a:p>
            <a:r>
              <a:rPr lang="en-US" b="1" dirty="0" smtClean="0"/>
              <a:t>&lt;&lt;derive&gt;&gt;</a:t>
            </a:r>
            <a:endParaRPr lang="en-US" b="1" dirty="0"/>
          </a:p>
        </p:txBody>
      </p:sp>
      <p:grpSp>
        <p:nvGrpSpPr>
          <p:cNvPr id="25" name="Group 24"/>
          <p:cNvGrpSpPr/>
          <p:nvPr/>
        </p:nvGrpSpPr>
        <p:grpSpPr>
          <a:xfrm>
            <a:off x="914400" y="5105400"/>
            <a:ext cx="7086600" cy="1524000"/>
            <a:chOff x="1028700" y="2667000"/>
            <a:chExt cx="7086600" cy="1524000"/>
          </a:xfrm>
        </p:grpSpPr>
        <p:sp>
          <p:nvSpPr>
            <p:cNvPr id="15" name="Rectangle 14"/>
            <p:cNvSpPr/>
            <p:nvPr/>
          </p:nvSpPr>
          <p:spPr>
            <a:xfrm>
              <a:off x="1028700" y="2941820"/>
              <a:ext cx="2057400" cy="990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6" name="Straight Connector 15"/>
            <p:cNvCxnSpPr/>
            <p:nvPr/>
          </p:nvCxnSpPr>
          <p:spPr>
            <a:xfrm>
              <a:off x="1028700" y="3399020"/>
              <a:ext cx="2057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31"/>
            <p:cNvSpPr txBox="1"/>
            <p:nvPr/>
          </p:nvSpPr>
          <p:spPr>
            <a:xfrm>
              <a:off x="1638300" y="2999708"/>
              <a:ext cx="75379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Grade</a:t>
              </a:r>
              <a:endParaRPr lang="en-US" dirty="0"/>
            </a:p>
          </p:txBody>
        </p:sp>
        <p:sp>
          <p:nvSpPr>
            <p:cNvPr id="18" name="TextBox 32"/>
            <p:cNvSpPr txBox="1"/>
            <p:nvPr/>
          </p:nvSpPr>
          <p:spPr>
            <a:xfrm>
              <a:off x="1104900" y="3475220"/>
              <a:ext cx="62549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class</a:t>
              </a:r>
              <a:endParaRPr lang="en-US" dirty="0"/>
            </a:p>
          </p:txBody>
        </p:sp>
        <p:sp>
          <p:nvSpPr>
            <p:cNvPr id="19" name="Rectangle 18"/>
            <p:cNvSpPr/>
            <p:nvPr/>
          </p:nvSpPr>
          <p:spPr>
            <a:xfrm>
              <a:off x="5981700" y="2667000"/>
              <a:ext cx="2133600" cy="1524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20" name="Straight Connector 19"/>
            <p:cNvCxnSpPr/>
            <p:nvPr/>
          </p:nvCxnSpPr>
          <p:spPr>
            <a:xfrm>
              <a:off x="5981700" y="3124200"/>
              <a:ext cx="2133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36"/>
            <p:cNvSpPr txBox="1"/>
            <p:nvPr/>
          </p:nvSpPr>
          <p:spPr>
            <a:xfrm>
              <a:off x="6515100" y="2711970"/>
              <a:ext cx="97597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Evaluate</a:t>
              </a:r>
              <a:endParaRPr lang="en-US" dirty="0"/>
            </a:p>
          </p:txBody>
        </p:sp>
        <p:sp>
          <p:nvSpPr>
            <p:cNvPr id="22" name="TextBox 37"/>
            <p:cNvSpPr txBox="1"/>
            <p:nvPr/>
          </p:nvSpPr>
          <p:spPr>
            <a:xfrm>
              <a:off x="6057900" y="3200400"/>
              <a:ext cx="1891672" cy="9233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smtClean="0"/>
                <a:t>calSum</a:t>
              </a:r>
              <a:r>
                <a:rPr lang="en-US" dirty="0" smtClean="0"/>
                <a:t>()</a:t>
              </a:r>
            </a:p>
            <a:p>
              <a:r>
                <a:rPr lang="en-US" dirty="0" err="1" smtClean="0"/>
                <a:t>calAvg</a:t>
              </a:r>
              <a:r>
                <a:rPr lang="en-US" dirty="0" smtClean="0"/>
                <a:t>()</a:t>
              </a:r>
            </a:p>
            <a:p>
              <a:r>
                <a:rPr lang="en-US" dirty="0" err="1" smtClean="0"/>
                <a:t>calGrade</a:t>
              </a:r>
              <a:r>
                <a:rPr lang="en-US" dirty="0" smtClean="0"/>
                <a:t>() : Grade</a:t>
              </a:r>
            </a:p>
          </p:txBody>
        </p:sp>
        <p:cxnSp>
          <p:nvCxnSpPr>
            <p:cNvPr id="23" name="Straight Arrow Connector 22"/>
            <p:cNvCxnSpPr>
              <a:stCxn id="15" idx="3"/>
              <a:endCxn id="19" idx="1"/>
            </p:cNvCxnSpPr>
            <p:nvPr/>
          </p:nvCxnSpPr>
          <p:spPr>
            <a:xfrm flipV="1">
              <a:off x="3086100" y="3429000"/>
              <a:ext cx="2895600" cy="8120"/>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24" name="TextBox 40"/>
            <p:cNvSpPr txBox="1"/>
            <p:nvPr/>
          </p:nvSpPr>
          <p:spPr>
            <a:xfrm>
              <a:off x="3924300" y="3018020"/>
              <a:ext cx="123399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&lt;&lt;derive&gt;&gt;</a:t>
              </a:r>
              <a:endParaRPr lang="en-US" dirty="0"/>
            </a:p>
          </p:txBody>
        </p:sp>
      </p:gr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Dependency (cont…)</a:t>
            </a:r>
            <a:endParaRPr lang="en-US" dirty="0"/>
          </a:p>
        </p:txBody>
      </p:sp>
      <p:sp>
        <p:nvSpPr>
          <p:cNvPr id="4" name="TextBox 3"/>
          <p:cNvSpPr txBox="1"/>
          <p:nvPr/>
        </p:nvSpPr>
        <p:spPr>
          <a:xfrm>
            <a:off x="762000" y="1371600"/>
            <a:ext cx="1313180" cy="369332"/>
          </a:xfrm>
          <a:prstGeom prst="rect">
            <a:avLst/>
          </a:prstGeom>
          <a:noFill/>
        </p:spPr>
        <p:txBody>
          <a:bodyPr wrap="none" rtlCol="0">
            <a:spAutoFit/>
          </a:bodyPr>
          <a:lstStyle/>
          <a:p>
            <a:r>
              <a:rPr lang="en-US" b="1" dirty="0" smtClean="0"/>
              <a:t>&lt;&lt;friend&gt;&gt;</a:t>
            </a:r>
            <a:endParaRPr lang="en-US" b="1" dirty="0"/>
          </a:p>
        </p:txBody>
      </p:sp>
      <p:grpSp>
        <p:nvGrpSpPr>
          <p:cNvPr id="15" name="Group 14"/>
          <p:cNvGrpSpPr/>
          <p:nvPr/>
        </p:nvGrpSpPr>
        <p:grpSpPr>
          <a:xfrm>
            <a:off x="990600" y="1905000"/>
            <a:ext cx="7239000" cy="1143000"/>
            <a:chOff x="952500" y="2857500"/>
            <a:chExt cx="7239000" cy="1143000"/>
          </a:xfrm>
        </p:grpSpPr>
        <p:sp>
          <p:nvSpPr>
            <p:cNvPr id="5" name="Rectangle 4"/>
            <p:cNvSpPr/>
            <p:nvPr/>
          </p:nvSpPr>
          <p:spPr>
            <a:xfrm>
              <a:off x="952500" y="2857500"/>
              <a:ext cx="2133600"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6" name="Straight Connector 5"/>
            <p:cNvCxnSpPr/>
            <p:nvPr/>
          </p:nvCxnSpPr>
          <p:spPr>
            <a:xfrm>
              <a:off x="952500" y="3238500"/>
              <a:ext cx="2133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44"/>
            <p:cNvSpPr txBox="1"/>
            <p:nvPr/>
          </p:nvSpPr>
          <p:spPr>
            <a:xfrm>
              <a:off x="1485900" y="2857500"/>
              <a:ext cx="100065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Graphics</a:t>
              </a:r>
              <a:endParaRPr lang="en-US" dirty="0"/>
            </a:p>
          </p:txBody>
        </p:sp>
        <p:sp>
          <p:nvSpPr>
            <p:cNvPr id="8" name="TextBox 45"/>
            <p:cNvSpPr txBox="1"/>
            <p:nvPr/>
          </p:nvSpPr>
          <p:spPr>
            <a:xfrm>
              <a:off x="1028700" y="3314700"/>
              <a:ext cx="146713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 </a:t>
              </a:r>
              <a:r>
                <a:rPr lang="en-US" dirty="0" err="1" smtClean="0"/>
                <a:t>drawString</a:t>
              </a:r>
              <a:r>
                <a:rPr lang="en-US" dirty="0" smtClean="0"/>
                <a:t>()</a:t>
              </a:r>
            </a:p>
            <a:p>
              <a:r>
                <a:rPr lang="en-US" dirty="0" smtClean="0"/>
                <a:t>- </a:t>
              </a:r>
              <a:r>
                <a:rPr lang="en-US" dirty="0" err="1" smtClean="0"/>
                <a:t>drawOval</a:t>
              </a:r>
              <a:r>
                <a:rPr lang="en-US" dirty="0" smtClean="0"/>
                <a:t>()</a:t>
              </a:r>
              <a:endParaRPr lang="en-US" dirty="0"/>
            </a:p>
          </p:txBody>
        </p:sp>
        <p:sp>
          <p:nvSpPr>
            <p:cNvPr id="9" name="Rectangle 8"/>
            <p:cNvSpPr/>
            <p:nvPr/>
          </p:nvSpPr>
          <p:spPr>
            <a:xfrm>
              <a:off x="6057900" y="2857500"/>
              <a:ext cx="2133600"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0" name="Straight Connector 9"/>
            <p:cNvCxnSpPr/>
            <p:nvPr/>
          </p:nvCxnSpPr>
          <p:spPr>
            <a:xfrm>
              <a:off x="6057900" y="3238500"/>
              <a:ext cx="2133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48"/>
            <p:cNvSpPr txBox="1"/>
            <p:nvPr/>
          </p:nvSpPr>
          <p:spPr>
            <a:xfrm>
              <a:off x="6438900" y="2857500"/>
              <a:ext cx="129561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smtClean="0"/>
                <a:t>DrawObject</a:t>
              </a:r>
              <a:endParaRPr lang="en-US" dirty="0"/>
            </a:p>
          </p:txBody>
        </p:sp>
        <p:sp>
          <p:nvSpPr>
            <p:cNvPr id="12" name="TextBox 49"/>
            <p:cNvSpPr txBox="1"/>
            <p:nvPr/>
          </p:nvSpPr>
          <p:spPr>
            <a:xfrm>
              <a:off x="6134100" y="3314700"/>
              <a:ext cx="914417"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create()</a:t>
              </a:r>
            </a:p>
            <a:p>
              <a:r>
                <a:rPr lang="en-US" dirty="0" smtClean="0"/>
                <a:t>delete()</a:t>
              </a:r>
              <a:endParaRPr lang="en-US" dirty="0"/>
            </a:p>
          </p:txBody>
        </p:sp>
        <p:cxnSp>
          <p:nvCxnSpPr>
            <p:cNvPr id="13" name="Straight Arrow Connector 12"/>
            <p:cNvCxnSpPr>
              <a:stCxn id="5" idx="3"/>
              <a:endCxn id="9" idx="1"/>
            </p:cNvCxnSpPr>
            <p:nvPr/>
          </p:nvCxnSpPr>
          <p:spPr>
            <a:xfrm>
              <a:off x="3086100" y="3429000"/>
              <a:ext cx="2971800" cy="1588"/>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14" name="TextBox 52"/>
            <p:cNvSpPr txBox="1"/>
            <p:nvPr/>
          </p:nvSpPr>
          <p:spPr>
            <a:xfrm>
              <a:off x="4000500" y="3086100"/>
              <a:ext cx="120898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&lt;&lt;friend&gt;&gt;</a:t>
              </a:r>
              <a:endParaRPr lang="en-US" dirty="0"/>
            </a:p>
          </p:txBody>
        </p:sp>
      </p:grpSp>
      <p:sp>
        <p:nvSpPr>
          <p:cNvPr id="16" name="TextBox 15"/>
          <p:cNvSpPr txBox="1"/>
          <p:nvPr/>
        </p:nvSpPr>
        <p:spPr>
          <a:xfrm>
            <a:off x="762000" y="3429000"/>
            <a:ext cx="1774845" cy="369332"/>
          </a:xfrm>
          <a:prstGeom prst="rect">
            <a:avLst/>
          </a:prstGeom>
          <a:noFill/>
        </p:spPr>
        <p:txBody>
          <a:bodyPr wrap="none" rtlCol="0">
            <a:spAutoFit/>
          </a:bodyPr>
          <a:lstStyle/>
          <a:p>
            <a:r>
              <a:rPr lang="en-US" b="1" dirty="0" smtClean="0"/>
              <a:t>&lt;&lt;</a:t>
            </a:r>
            <a:r>
              <a:rPr lang="en-US" b="1" dirty="0" err="1" smtClean="0"/>
              <a:t>instanceOf</a:t>
            </a:r>
            <a:r>
              <a:rPr lang="en-US" b="1" dirty="0" smtClean="0"/>
              <a:t>&gt;&gt;</a:t>
            </a:r>
            <a:endParaRPr lang="en-US" b="1" dirty="0"/>
          </a:p>
        </p:txBody>
      </p:sp>
      <p:grpSp>
        <p:nvGrpSpPr>
          <p:cNvPr id="21" name="Group 20"/>
          <p:cNvGrpSpPr/>
          <p:nvPr/>
        </p:nvGrpSpPr>
        <p:grpSpPr>
          <a:xfrm>
            <a:off x="990600" y="3810000"/>
            <a:ext cx="6934200" cy="838200"/>
            <a:chOff x="990600" y="3810000"/>
            <a:chExt cx="6934200" cy="838200"/>
          </a:xfrm>
        </p:grpSpPr>
        <p:sp>
          <p:nvSpPr>
            <p:cNvPr id="17" name="Rectangle 16"/>
            <p:cNvSpPr/>
            <p:nvPr/>
          </p:nvSpPr>
          <p:spPr>
            <a:xfrm>
              <a:off x="990600" y="3962400"/>
              <a:ext cx="21336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u="sng" dirty="0" err="1" smtClean="0">
                  <a:solidFill>
                    <a:sysClr val="windowText" lastClr="000000"/>
                  </a:solidFill>
                </a:rPr>
                <a:t>manoj</a:t>
              </a:r>
              <a:r>
                <a:rPr lang="en-US" u="sng" dirty="0" smtClean="0">
                  <a:solidFill>
                    <a:sysClr val="windowText" lastClr="000000"/>
                  </a:solidFill>
                </a:rPr>
                <a:t> : Student</a:t>
              </a:r>
              <a:endParaRPr lang="en-US" u="sng" dirty="0">
                <a:solidFill>
                  <a:sysClr val="windowText" lastClr="000000"/>
                </a:solidFill>
              </a:endParaRPr>
            </a:p>
          </p:txBody>
        </p:sp>
        <p:sp>
          <p:nvSpPr>
            <p:cNvPr id="18" name="Rectangle 17"/>
            <p:cNvSpPr/>
            <p:nvPr/>
          </p:nvSpPr>
          <p:spPr>
            <a:xfrm>
              <a:off x="5791200" y="3962400"/>
              <a:ext cx="21336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ysClr val="windowText" lastClr="000000"/>
                  </a:solidFill>
                </a:rPr>
                <a:t>Student</a:t>
              </a:r>
              <a:endParaRPr lang="en-US" dirty="0">
                <a:solidFill>
                  <a:sysClr val="windowText" lastClr="000000"/>
                </a:solidFill>
              </a:endParaRPr>
            </a:p>
          </p:txBody>
        </p:sp>
        <p:cxnSp>
          <p:nvCxnSpPr>
            <p:cNvPr id="19" name="Straight Arrow Connector 18"/>
            <p:cNvCxnSpPr>
              <a:stCxn id="17" idx="3"/>
              <a:endCxn id="18" idx="1"/>
            </p:cNvCxnSpPr>
            <p:nvPr/>
          </p:nvCxnSpPr>
          <p:spPr>
            <a:xfrm>
              <a:off x="3124200" y="4305300"/>
              <a:ext cx="2667000" cy="1588"/>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20" name="TextBox 58"/>
            <p:cNvSpPr txBox="1"/>
            <p:nvPr/>
          </p:nvSpPr>
          <p:spPr>
            <a:xfrm>
              <a:off x="3657600" y="3810000"/>
              <a:ext cx="165083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&lt;&lt;</a:t>
              </a:r>
              <a:r>
                <a:rPr lang="en-US" dirty="0" err="1" smtClean="0"/>
                <a:t>instanceOf</a:t>
              </a:r>
              <a:r>
                <a:rPr lang="en-US" dirty="0" smtClean="0"/>
                <a:t>&gt;&gt;</a:t>
              </a:r>
              <a:endParaRPr lang="en-US" dirty="0"/>
            </a:p>
          </p:txBody>
        </p:sp>
      </p:grpSp>
      <p:sp>
        <p:nvSpPr>
          <p:cNvPr id="22" name="TextBox 21"/>
          <p:cNvSpPr txBox="1"/>
          <p:nvPr/>
        </p:nvSpPr>
        <p:spPr>
          <a:xfrm>
            <a:off x="838200" y="4876800"/>
            <a:ext cx="1749197" cy="369332"/>
          </a:xfrm>
          <a:prstGeom prst="rect">
            <a:avLst/>
          </a:prstGeom>
          <a:noFill/>
        </p:spPr>
        <p:txBody>
          <a:bodyPr wrap="none" rtlCol="0">
            <a:spAutoFit/>
          </a:bodyPr>
          <a:lstStyle/>
          <a:p>
            <a:r>
              <a:rPr lang="en-US" b="1" dirty="0" smtClean="0"/>
              <a:t>&lt;&lt;instantiate&gt;&gt;</a:t>
            </a:r>
            <a:endParaRPr lang="en-US" dirty="0" smtClean="0"/>
          </a:p>
        </p:txBody>
      </p:sp>
      <p:grpSp>
        <p:nvGrpSpPr>
          <p:cNvPr id="27" name="Group 26"/>
          <p:cNvGrpSpPr/>
          <p:nvPr/>
        </p:nvGrpSpPr>
        <p:grpSpPr>
          <a:xfrm>
            <a:off x="1219200" y="5334000"/>
            <a:ext cx="6629400" cy="838200"/>
            <a:chOff x="990600" y="5334000"/>
            <a:chExt cx="6629400" cy="838200"/>
          </a:xfrm>
        </p:grpSpPr>
        <p:sp>
          <p:nvSpPr>
            <p:cNvPr id="23" name="Rectangle 22"/>
            <p:cNvSpPr/>
            <p:nvPr/>
          </p:nvSpPr>
          <p:spPr>
            <a:xfrm>
              <a:off x="990600" y="5410200"/>
              <a:ext cx="19812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ysClr val="windowText" lastClr="000000"/>
                  </a:solidFill>
                </a:rPr>
                <a:t>HTML Editor</a:t>
              </a:r>
              <a:endParaRPr lang="en-US" dirty="0">
                <a:solidFill>
                  <a:sysClr val="windowText" lastClr="000000"/>
                </a:solidFill>
              </a:endParaRPr>
            </a:p>
          </p:txBody>
        </p:sp>
        <p:sp>
          <p:nvSpPr>
            <p:cNvPr id="24" name="Rectangle 23"/>
            <p:cNvSpPr/>
            <p:nvPr/>
          </p:nvSpPr>
          <p:spPr>
            <a:xfrm>
              <a:off x="5638800" y="5410200"/>
              <a:ext cx="19812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ysClr val="windowText" lastClr="000000"/>
                  </a:solidFill>
                </a:rPr>
                <a:t>HTML Page</a:t>
              </a:r>
              <a:endParaRPr lang="en-US" dirty="0">
                <a:solidFill>
                  <a:sysClr val="windowText" lastClr="000000"/>
                </a:solidFill>
              </a:endParaRPr>
            </a:p>
          </p:txBody>
        </p:sp>
        <p:cxnSp>
          <p:nvCxnSpPr>
            <p:cNvPr id="25" name="Straight Arrow Connector 24"/>
            <p:cNvCxnSpPr>
              <a:stCxn id="23" idx="3"/>
              <a:endCxn id="24" idx="1"/>
            </p:cNvCxnSpPr>
            <p:nvPr/>
          </p:nvCxnSpPr>
          <p:spPr>
            <a:xfrm>
              <a:off x="2971800" y="5791200"/>
              <a:ext cx="2667000" cy="1588"/>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26" name="TextBox 63"/>
            <p:cNvSpPr txBox="1"/>
            <p:nvPr/>
          </p:nvSpPr>
          <p:spPr>
            <a:xfrm>
              <a:off x="3352800" y="5334000"/>
              <a:ext cx="164089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&lt;&lt;instantiate&gt;&gt;</a:t>
              </a:r>
              <a:endParaRPr lang="en-US" dirty="0"/>
            </a:p>
          </p:txBody>
        </p:sp>
      </p:gr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Dependency (cont…)</a:t>
            </a:r>
            <a:endParaRPr lang="en-US" dirty="0"/>
          </a:p>
        </p:txBody>
      </p:sp>
      <p:sp>
        <p:nvSpPr>
          <p:cNvPr id="4" name="TextBox 3"/>
          <p:cNvSpPr txBox="1"/>
          <p:nvPr/>
        </p:nvSpPr>
        <p:spPr>
          <a:xfrm>
            <a:off x="685800" y="1143000"/>
            <a:ext cx="1749197" cy="369332"/>
          </a:xfrm>
          <a:prstGeom prst="rect">
            <a:avLst/>
          </a:prstGeom>
          <a:noFill/>
        </p:spPr>
        <p:txBody>
          <a:bodyPr wrap="none" rtlCol="0">
            <a:spAutoFit/>
          </a:bodyPr>
          <a:lstStyle/>
          <a:p>
            <a:r>
              <a:rPr lang="en-US" b="1" dirty="0" smtClean="0"/>
              <a:t>&lt;&lt;</a:t>
            </a:r>
            <a:r>
              <a:rPr lang="en-US" b="1" dirty="0" err="1" smtClean="0"/>
              <a:t>powertype</a:t>
            </a:r>
            <a:r>
              <a:rPr lang="en-US" b="1" dirty="0" smtClean="0"/>
              <a:t>&gt;&gt;</a:t>
            </a:r>
            <a:endParaRPr lang="en-US" b="1" dirty="0"/>
          </a:p>
        </p:txBody>
      </p:sp>
      <p:grpSp>
        <p:nvGrpSpPr>
          <p:cNvPr id="9" name="Group 8"/>
          <p:cNvGrpSpPr/>
          <p:nvPr/>
        </p:nvGrpSpPr>
        <p:grpSpPr>
          <a:xfrm>
            <a:off x="1371600" y="1600200"/>
            <a:ext cx="6400800" cy="685800"/>
            <a:chOff x="1371600" y="3086100"/>
            <a:chExt cx="6400800" cy="685800"/>
          </a:xfrm>
        </p:grpSpPr>
        <p:sp>
          <p:nvSpPr>
            <p:cNvPr id="5" name="Rectangle 4"/>
            <p:cNvSpPr/>
            <p:nvPr/>
          </p:nvSpPr>
          <p:spPr>
            <a:xfrm>
              <a:off x="1371600" y="3162300"/>
              <a:ext cx="1905000"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ysClr val="windowText" lastClr="000000"/>
                  </a:solidFill>
                </a:rPr>
                <a:t>Car</a:t>
              </a:r>
              <a:endParaRPr lang="en-US" dirty="0">
                <a:solidFill>
                  <a:sysClr val="windowText" lastClr="000000"/>
                </a:solidFill>
              </a:endParaRPr>
            </a:p>
          </p:txBody>
        </p:sp>
        <p:sp>
          <p:nvSpPr>
            <p:cNvPr id="6" name="Rectangle 5"/>
            <p:cNvSpPr/>
            <p:nvPr/>
          </p:nvSpPr>
          <p:spPr>
            <a:xfrm>
              <a:off x="5867400" y="3162300"/>
              <a:ext cx="1905000"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ysClr val="windowText" lastClr="000000"/>
                  </a:solidFill>
                </a:rPr>
                <a:t>Vehicle</a:t>
              </a:r>
              <a:endParaRPr lang="en-US" dirty="0">
                <a:solidFill>
                  <a:sysClr val="windowText" lastClr="000000"/>
                </a:solidFill>
              </a:endParaRPr>
            </a:p>
          </p:txBody>
        </p:sp>
        <p:cxnSp>
          <p:nvCxnSpPr>
            <p:cNvPr id="7" name="Straight Arrow Connector 6"/>
            <p:cNvCxnSpPr>
              <a:stCxn id="5" idx="3"/>
              <a:endCxn id="6" idx="1"/>
            </p:cNvCxnSpPr>
            <p:nvPr/>
          </p:nvCxnSpPr>
          <p:spPr>
            <a:xfrm>
              <a:off x="3276600" y="3467100"/>
              <a:ext cx="2590800" cy="1588"/>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8" name="TextBox 68"/>
            <p:cNvSpPr txBox="1"/>
            <p:nvPr/>
          </p:nvSpPr>
          <p:spPr>
            <a:xfrm>
              <a:off x="3667903" y="3086100"/>
              <a:ext cx="166609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&lt;&lt;</a:t>
              </a:r>
              <a:r>
                <a:rPr lang="en-US" dirty="0" err="1" smtClean="0"/>
                <a:t>powertype</a:t>
              </a:r>
              <a:r>
                <a:rPr lang="en-US" dirty="0" smtClean="0"/>
                <a:t>&gt;&gt;</a:t>
              </a:r>
              <a:endParaRPr lang="en-US" dirty="0"/>
            </a:p>
          </p:txBody>
        </p:sp>
      </p:grpSp>
      <p:sp>
        <p:nvSpPr>
          <p:cNvPr id="10" name="TextBox 9"/>
          <p:cNvSpPr txBox="1"/>
          <p:nvPr/>
        </p:nvSpPr>
        <p:spPr>
          <a:xfrm>
            <a:off x="762000" y="2743200"/>
            <a:ext cx="1283365" cy="369332"/>
          </a:xfrm>
          <a:prstGeom prst="rect">
            <a:avLst/>
          </a:prstGeom>
          <a:noFill/>
        </p:spPr>
        <p:txBody>
          <a:bodyPr wrap="none" rtlCol="0">
            <a:spAutoFit/>
          </a:bodyPr>
          <a:lstStyle/>
          <a:p>
            <a:r>
              <a:rPr lang="en-US" b="1" dirty="0" smtClean="0"/>
              <a:t>&lt;&lt;refine&gt;&gt;</a:t>
            </a:r>
            <a:endParaRPr lang="en-US" b="1" dirty="0"/>
          </a:p>
        </p:txBody>
      </p:sp>
      <p:grpSp>
        <p:nvGrpSpPr>
          <p:cNvPr id="20" name="Group 19"/>
          <p:cNvGrpSpPr/>
          <p:nvPr/>
        </p:nvGrpSpPr>
        <p:grpSpPr>
          <a:xfrm>
            <a:off x="1219200" y="2819400"/>
            <a:ext cx="6629400" cy="2057400"/>
            <a:chOff x="1257300" y="2400300"/>
            <a:chExt cx="6629400" cy="2057400"/>
          </a:xfrm>
        </p:grpSpPr>
        <p:sp>
          <p:nvSpPr>
            <p:cNvPr id="11" name="Rectangle 10"/>
            <p:cNvSpPr/>
            <p:nvPr/>
          </p:nvSpPr>
          <p:spPr>
            <a:xfrm>
              <a:off x="1257300" y="3117330"/>
              <a:ext cx="1905000"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ysClr val="windowText" lastClr="000000"/>
                  </a:solidFill>
                </a:rPr>
                <a:t>Order</a:t>
              </a:r>
              <a:endParaRPr lang="en-US" dirty="0">
                <a:solidFill>
                  <a:sysClr val="windowText" lastClr="000000"/>
                </a:solidFill>
              </a:endParaRPr>
            </a:p>
          </p:txBody>
        </p:sp>
        <p:sp>
          <p:nvSpPr>
            <p:cNvPr id="12" name="Rectangle 11"/>
            <p:cNvSpPr/>
            <p:nvPr/>
          </p:nvSpPr>
          <p:spPr>
            <a:xfrm>
              <a:off x="5829300" y="2400300"/>
              <a:ext cx="2057400" cy="2057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ysClr val="windowText" lastClr="000000"/>
                </a:solidFill>
              </a:endParaRPr>
            </a:p>
          </p:txBody>
        </p:sp>
        <p:cxnSp>
          <p:nvCxnSpPr>
            <p:cNvPr id="13" name="Straight Arrow Connector 12"/>
            <p:cNvCxnSpPr>
              <a:stCxn id="11" idx="3"/>
              <a:endCxn id="12" idx="1"/>
            </p:cNvCxnSpPr>
            <p:nvPr/>
          </p:nvCxnSpPr>
          <p:spPr>
            <a:xfrm>
              <a:off x="3162300" y="3422130"/>
              <a:ext cx="2667000" cy="6870"/>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14" name="TextBox 68"/>
            <p:cNvSpPr txBox="1"/>
            <p:nvPr/>
          </p:nvSpPr>
          <p:spPr>
            <a:xfrm>
              <a:off x="3695700" y="2933700"/>
              <a:ext cx="119750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&lt;&lt;refine&gt;&gt;</a:t>
              </a:r>
              <a:endParaRPr lang="en-US" dirty="0"/>
            </a:p>
          </p:txBody>
        </p:sp>
        <p:sp>
          <p:nvSpPr>
            <p:cNvPr id="15" name="TextBox 72"/>
            <p:cNvSpPr txBox="1"/>
            <p:nvPr/>
          </p:nvSpPr>
          <p:spPr>
            <a:xfrm>
              <a:off x="6362700" y="2400300"/>
              <a:ext cx="73135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Order</a:t>
              </a:r>
              <a:endParaRPr lang="en-US" dirty="0"/>
            </a:p>
          </p:txBody>
        </p:sp>
        <p:cxnSp>
          <p:nvCxnSpPr>
            <p:cNvPr id="16" name="Straight Connector 15"/>
            <p:cNvCxnSpPr/>
            <p:nvPr/>
          </p:nvCxnSpPr>
          <p:spPr>
            <a:xfrm>
              <a:off x="5829300" y="2781300"/>
              <a:ext cx="2057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75"/>
            <p:cNvSpPr txBox="1"/>
            <p:nvPr/>
          </p:nvSpPr>
          <p:spPr>
            <a:xfrm>
              <a:off x="5905500" y="2857500"/>
              <a:ext cx="1630254" cy="9233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smtClean="0"/>
                <a:t>dateOfOrder</a:t>
              </a:r>
              <a:endParaRPr lang="en-US" dirty="0" smtClean="0"/>
            </a:p>
            <a:p>
              <a:r>
                <a:rPr lang="en-US" dirty="0" smtClean="0"/>
                <a:t>amount</a:t>
              </a:r>
            </a:p>
            <a:p>
              <a:r>
                <a:rPr lang="en-US" dirty="0" err="1" smtClean="0"/>
                <a:t>shippmentDate</a:t>
              </a:r>
              <a:endParaRPr lang="en-US" dirty="0"/>
            </a:p>
          </p:txBody>
        </p:sp>
        <p:cxnSp>
          <p:nvCxnSpPr>
            <p:cNvPr id="18" name="Straight Connector 17"/>
            <p:cNvCxnSpPr/>
            <p:nvPr/>
          </p:nvCxnSpPr>
          <p:spPr>
            <a:xfrm>
              <a:off x="5829300" y="3848100"/>
              <a:ext cx="2057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77"/>
            <p:cNvSpPr txBox="1"/>
            <p:nvPr/>
          </p:nvSpPr>
          <p:spPr>
            <a:xfrm>
              <a:off x="5829300" y="3924300"/>
              <a:ext cx="1981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smtClean="0"/>
                <a:t>recordShippment</a:t>
              </a:r>
              <a:r>
                <a:rPr lang="en-US" dirty="0" smtClean="0"/>
                <a:t>()</a:t>
              </a:r>
              <a:endParaRPr lang="en-US" dirty="0"/>
            </a:p>
          </p:txBody>
        </p:sp>
      </p:grpSp>
      <p:sp>
        <p:nvSpPr>
          <p:cNvPr id="21" name="TextBox 20"/>
          <p:cNvSpPr txBox="1"/>
          <p:nvPr/>
        </p:nvSpPr>
        <p:spPr>
          <a:xfrm>
            <a:off x="914400" y="4921770"/>
            <a:ext cx="1031051" cy="369332"/>
          </a:xfrm>
          <a:prstGeom prst="rect">
            <a:avLst/>
          </a:prstGeom>
          <a:noFill/>
        </p:spPr>
        <p:txBody>
          <a:bodyPr wrap="none" rtlCol="0">
            <a:spAutoFit/>
          </a:bodyPr>
          <a:lstStyle/>
          <a:p>
            <a:r>
              <a:rPr lang="en-US" b="1" dirty="0" smtClean="0"/>
              <a:t>&lt;&lt;use&gt;&gt;</a:t>
            </a:r>
            <a:endParaRPr lang="en-US" b="1" dirty="0"/>
          </a:p>
        </p:txBody>
      </p:sp>
      <p:grpSp>
        <p:nvGrpSpPr>
          <p:cNvPr id="26" name="Group 25"/>
          <p:cNvGrpSpPr/>
          <p:nvPr/>
        </p:nvGrpSpPr>
        <p:grpSpPr>
          <a:xfrm>
            <a:off x="1295400" y="5378970"/>
            <a:ext cx="6477000" cy="793230"/>
            <a:chOff x="1333500" y="3032385"/>
            <a:chExt cx="6477000" cy="793230"/>
          </a:xfrm>
        </p:grpSpPr>
        <p:sp>
          <p:nvSpPr>
            <p:cNvPr id="22" name="Rectangle 21"/>
            <p:cNvSpPr/>
            <p:nvPr/>
          </p:nvSpPr>
          <p:spPr>
            <a:xfrm>
              <a:off x="1333500" y="3216015"/>
              <a:ext cx="1905000"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ysClr val="windowText" lastClr="000000"/>
                  </a:solidFill>
                </a:rPr>
                <a:t>Order</a:t>
              </a:r>
              <a:endParaRPr lang="en-US" dirty="0">
                <a:solidFill>
                  <a:sysClr val="windowText" lastClr="000000"/>
                </a:solidFill>
              </a:endParaRPr>
            </a:p>
          </p:txBody>
        </p:sp>
        <p:cxnSp>
          <p:nvCxnSpPr>
            <p:cNvPr id="23" name="Straight Arrow Connector 22"/>
            <p:cNvCxnSpPr>
              <a:stCxn id="22" idx="3"/>
            </p:cNvCxnSpPr>
            <p:nvPr/>
          </p:nvCxnSpPr>
          <p:spPr>
            <a:xfrm>
              <a:off x="3238500" y="3520815"/>
              <a:ext cx="2667000" cy="6870"/>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24" name="TextBox 68"/>
            <p:cNvSpPr txBox="1"/>
            <p:nvPr/>
          </p:nvSpPr>
          <p:spPr>
            <a:xfrm>
              <a:off x="4000500" y="3032385"/>
              <a:ext cx="97334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&lt;&lt;use&gt;&gt;</a:t>
              </a:r>
              <a:endParaRPr lang="en-US" dirty="0"/>
            </a:p>
          </p:txBody>
        </p:sp>
        <p:sp>
          <p:nvSpPr>
            <p:cNvPr id="25" name="Rectangle 24"/>
            <p:cNvSpPr/>
            <p:nvPr/>
          </p:nvSpPr>
          <p:spPr>
            <a:xfrm>
              <a:off x="5905500" y="3216015"/>
              <a:ext cx="1905000"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err="1" smtClean="0">
                  <a:solidFill>
                    <a:sysClr val="windowText" lastClr="000000"/>
                  </a:solidFill>
                </a:rPr>
                <a:t>OrderItem</a:t>
              </a:r>
              <a:endParaRPr lang="en-US" dirty="0">
                <a:solidFill>
                  <a:sysClr val="windowText" lastClr="000000"/>
                </a:solidFill>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Importance of Modeling</a:t>
            </a:r>
            <a:endParaRPr lang="en-US" dirty="0"/>
          </a:p>
        </p:txBody>
      </p:sp>
      <p:sp>
        <p:nvSpPr>
          <p:cNvPr id="3" name="Content Placeholder 2"/>
          <p:cNvSpPr>
            <a:spLocks noGrp="1"/>
          </p:cNvSpPr>
          <p:nvPr>
            <p:ph idx="1"/>
          </p:nvPr>
        </p:nvSpPr>
        <p:spPr/>
        <p:txBody>
          <a:bodyPr/>
          <a:lstStyle/>
          <a:p>
            <a:r>
              <a:rPr lang="en-US" dirty="0" smtClean="0"/>
              <a:t>We build models to:</a:t>
            </a:r>
          </a:p>
          <a:p>
            <a:pPr lvl="1"/>
            <a:r>
              <a:rPr lang="en-US" dirty="0" smtClean="0"/>
              <a:t>Communicate the structure and behavior of the system.</a:t>
            </a:r>
          </a:p>
          <a:p>
            <a:pPr lvl="1"/>
            <a:r>
              <a:rPr lang="en-US" dirty="0" smtClean="0"/>
              <a:t>Visualize and control the system's architecture.</a:t>
            </a:r>
          </a:p>
          <a:p>
            <a:pPr lvl="1"/>
            <a:r>
              <a:rPr lang="en-US" dirty="0" smtClean="0"/>
              <a:t>Understand the system we are building in a better manner.</a:t>
            </a:r>
          </a:p>
          <a:p>
            <a:pPr lvl="1"/>
            <a:r>
              <a:rPr lang="en-US" dirty="0" smtClean="0"/>
              <a:t>Manage risks.</a:t>
            </a: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Dependency (cont…)</a:t>
            </a:r>
            <a:endParaRPr lang="en-US" dirty="0"/>
          </a:p>
        </p:txBody>
      </p:sp>
      <p:sp>
        <p:nvSpPr>
          <p:cNvPr id="3" name="Content Placeholder 2"/>
          <p:cNvSpPr>
            <a:spLocks noGrp="1"/>
          </p:cNvSpPr>
          <p:nvPr>
            <p:ph idx="1"/>
          </p:nvPr>
        </p:nvSpPr>
        <p:spPr>
          <a:xfrm>
            <a:off x="609600" y="1600201"/>
            <a:ext cx="8077200" cy="761999"/>
          </a:xfrm>
        </p:spPr>
        <p:txBody>
          <a:bodyPr>
            <a:normAutofit fontScale="85000" lnSpcReduction="20000"/>
          </a:bodyPr>
          <a:lstStyle/>
          <a:p>
            <a:r>
              <a:rPr lang="en-US" dirty="0" smtClean="0"/>
              <a:t>Two stereotypes that can be applied to dependency   between packages:</a:t>
            </a:r>
            <a:endParaRPr lang="en-US" dirty="0"/>
          </a:p>
        </p:txBody>
      </p:sp>
      <p:sp>
        <p:nvSpPr>
          <p:cNvPr id="4" name="TextBox 3"/>
          <p:cNvSpPr txBox="1"/>
          <p:nvPr/>
        </p:nvSpPr>
        <p:spPr>
          <a:xfrm>
            <a:off x="762000" y="3657600"/>
            <a:ext cx="1159292" cy="369332"/>
          </a:xfrm>
          <a:prstGeom prst="rect">
            <a:avLst/>
          </a:prstGeom>
          <a:noFill/>
        </p:spPr>
        <p:txBody>
          <a:bodyPr wrap="none" rtlCol="0">
            <a:spAutoFit/>
          </a:bodyPr>
          <a:lstStyle/>
          <a:p>
            <a:r>
              <a:rPr lang="en-US" dirty="0" smtClean="0"/>
              <a:t>Examples:</a:t>
            </a:r>
            <a:endParaRPr lang="en-US" dirty="0"/>
          </a:p>
        </p:txBody>
      </p:sp>
      <p:graphicFrame>
        <p:nvGraphicFramePr>
          <p:cNvPr id="5" name="Table 4"/>
          <p:cNvGraphicFramePr>
            <a:graphicFrameLocks noGrp="1"/>
          </p:cNvGraphicFramePr>
          <p:nvPr/>
        </p:nvGraphicFramePr>
        <p:xfrm>
          <a:off x="914400" y="2514600"/>
          <a:ext cx="7699664" cy="868680"/>
        </p:xfrm>
        <a:graphic>
          <a:graphicData uri="http://schemas.openxmlformats.org/drawingml/2006/table">
            <a:tbl>
              <a:tblPr/>
              <a:tblGrid>
                <a:gridCol w="1332634"/>
                <a:gridCol w="6367030"/>
              </a:tblGrid>
              <a:tr h="434340">
                <a:tc>
                  <a:txBody>
                    <a:bodyPr/>
                    <a:lstStyle/>
                    <a:p>
                      <a:pPr marL="0" marR="0" algn="just">
                        <a:spcBef>
                          <a:spcPts val="0"/>
                        </a:spcBef>
                        <a:spcAft>
                          <a:spcPts val="0"/>
                        </a:spcAft>
                      </a:pPr>
                      <a:r>
                        <a:rPr lang="en-US" sz="1400">
                          <a:latin typeface="Calibri"/>
                          <a:ea typeface="Times New Roman"/>
                          <a:cs typeface="Times New Roman"/>
                        </a:rPr>
                        <a:t>access</a:t>
                      </a:r>
                    </a:p>
                  </a:txBody>
                  <a:tcPr marL="88842" marR="88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00">
                          <a:latin typeface="Calibri"/>
                          <a:ea typeface="Times New Roman"/>
                          <a:cs typeface="Times New Roman"/>
                        </a:rPr>
                        <a:t>Specifies that the source package has the right to access the elements of the target package</a:t>
                      </a:r>
                    </a:p>
                  </a:txBody>
                  <a:tcPr marL="88842" marR="88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340">
                <a:tc>
                  <a:txBody>
                    <a:bodyPr/>
                    <a:lstStyle/>
                    <a:p>
                      <a:pPr marL="0" marR="0" algn="just">
                        <a:spcBef>
                          <a:spcPts val="0"/>
                        </a:spcBef>
                        <a:spcAft>
                          <a:spcPts val="0"/>
                        </a:spcAft>
                      </a:pPr>
                      <a:r>
                        <a:rPr lang="en-US" sz="1400">
                          <a:latin typeface="Calibri"/>
                          <a:ea typeface="Times New Roman"/>
                          <a:cs typeface="Times New Roman"/>
                        </a:rPr>
                        <a:t>import</a:t>
                      </a:r>
                    </a:p>
                  </a:txBody>
                  <a:tcPr marL="88842" marR="88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00" dirty="0">
                          <a:latin typeface="Calibri"/>
                          <a:ea typeface="Times New Roman"/>
                          <a:cs typeface="Times New Roman"/>
                        </a:rPr>
                        <a:t>Specifies that the public elements of the target package enter the namespace of the source package as if they were declared in the source.</a:t>
                      </a:r>
                    </a:p>
                  </a:txBody>
                  <a:tcPr marL="88842" marR="88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14" name="Group 13"/>
          <p:cNvGrpSpPr/>
          <p:nvPr/>
        </p:nvGrpSpPr>
        <p:grpSpPr>
          <a:xfrm>
            <a:off x="2209800" y="4267200"/>
            <a:ext cx="5105400" cy="712381"/>
            <a:chOff x="1295400" y="2971800"/>
            <a:chExt cx="6553200" cy="914400"/>
          </a:xfrm>
        </p:grpSpPr>
        <p:grpSp>
          <p:nvGrpSpPr>
            <p:cNvPr id="6" name="Group 5"/>
            <p:cNvGrpSpPr/>
            <p:nvPr/>
          </p:nvGrpSpPr>
          <p:grpSpPr>
            <a:xfrm>
              <a:off x="1295400" y="2971800"/>
              <a:ext cx="1600200" cy="914400"/>
              <a:chOff x="1447800" y="2133600"/>
              <a:chExt cx="1600200" cy="914400"/>
            </a:xfrm>
          </p:grpSpPr>
          <p:sp>
            <p:nvSpPr>
              <p:cNvPr id="12" name="Rectangle 11"/>
              <p:cNvSpPr/>
              <p:nvPr/>
            </p:nvSpPr>
            <p:spPr>
              <a:xfrm>
                <a:off x="1447800" y="2286000"/>
                <a:ext cx="16002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ysClr val="windowText" lastClr="000000"/>
                    </a:solidFill>
                  </a:rPr>
                  <a:t>UI</a:t>
                </a:r>
                <a:endParaRPr lang="en-US" dirty="0">
                  <a:solidFill>
                    <a:sysClr val="windowText" lastClr="000000"/>
                  </a:solidFill>
                </a:endParaRPr>
              </a:p>
            </p:txBody>
          </p:sp>
          <p:sp>
            <p:nvSpPr>
              <p:cNvPr id="13" name="Rectangle 12"/>
              <p:cNvSpPr/>
              <p:nvPr/>
            </p:nvSpPr>
            <p:spPr>
              <a:xfrm>
                <a:off x="1447800" y="2133600"/>
                <a:ext cx="304800"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7" name="Group 6"/>
            <p:cNvGrpSpPr/>
            <p:nvPr/>
          </p:nvGrpSpPr>
          <p:grpSpPr>
            <a:xfrm>
              <a:off x="6248400" y="2971800"/>
              <a:ext cx="1600200" cy="914400"/>
              <a:chOff x="1447800" y="2133600"/>
              <a:chExt cx="1600200" cy="914400"/>
            </a:xfrm>
          </p:grpSpPr>
          <p:sp>
            <p:nvSpPr>
              <p:cNvPr id="10" name="Rectangle 9"/>
              <p:cNvSpPr/>
              <p:nvPr/>
            </p:nvSpPr>
            <p:spPr>
              <a:xfrm>
                <a:off x="1447800" y="2286000"/>
                <a:ext cx="16002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ysClr val="windowText" lastClr="000000"/>
                    </a:solidFill>
                  </a:rPr>
                  <a:t>Graphics</a:t>
                </a:r>
                <a:endParaRPr lang="en-US" dirty="0">
                  <a:solidFill>
                    <a:sysClr val="windowText" lastClr="000000"/>
                  </a:solidFill>
                </a:endParaRPr>
              </a:p>
            </p:txBody>
          </p:sp>
          <p:sp>
            <p:nvSpPr>
              <p:cNvPr id="11" name="Rectangle 10"/>
              <p:cNvSpPr/>
              <p:nvPr/>
            </p:nvSpPr>
            <p:spPr>
              <a:xfrm>
                <a:off x="1447800" y="2133600"/>
                <a:ext cx="304800"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cxnSp>
          <p:nvCxnSpPr>
            <p:cNvPr id="8" name="Straight Arrow Connector 7"/>
            <p:cNvCxnSpPr>
              <a:stCxn id="12" idx="3"/>
              <a:endCxn id="10" idx="1"/>
            </p:cNvCxnSpPr>
            <p:nvPr/>
          </p:nvCxnSpPr>
          <p:spPr>
            <a:xfrm>
              <a:off x="2895600" y="3505200"/>
              <a:ext cx="3352800" cy="1588"/>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9" name="TextBox 9"/>
            <p:cNvSpPr txBox="1"/>
            <p:nvPr/>
          </p:nvSpPr>
          <p:spPr>
            <a:xfrm>
              <a:off x="3962400" y="3124200"/>
              <a:ext cx="124745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&lt;&lt;access&gt;&gt;</a:t>
              </a:r>
              <a:endParaRPr lang="en-US" dirty="0"/>
            </a:p>
          </p:txBody>
        </p:sp>
      </p:grpSp>
      <p:grpSp>
        <p:nvGrpSpPr>
          <p:cNvPr id="23" name="Group 22"/>
          <p:cNvGrpSpPr/>
          <p:nvPr/>
        </p:nvGrpSpPr>
        <p:grpSpPr>
          <a:xfrm>
            <a:off x="2209800" y="5562600"/>
            <a:ext cx="5029200" cy="701749"/>
            <a:chOff x="1295400" y="2971800"/>
            <a:chExt cx="6553200" cy="914400"/>
          </a:xfrm>
        </p:grpSpPr>
        <p:grpSp>
          <p:nvGrpSpPr>
            <p:cNvPr id="15" name="Group 14"/>
            <p:cNvGrpSpPr/>
            <p:nvPr/>
          </p:nvGrpSpPr>
          <p:grpSpPr>
            <a:xfrm>
              <a:off x="1295400" y="2971800"/>
              <a:ext cx="1600200" cy="914400"/>
              <a:chOff x="1447800" y="2133600"/>
              <a:chExt cx="1600200" cy="914400"/>
            </a:xfrm>
          </p:grpSpPr>
          <p:sp>
            <p:nvSpPr>
              <p:cNvPr id="21" name="Rectangle 20"/>
              <p:cNvSpPr/>
              <p:nvPr/>
            </p:nvSpPr>
            <p:spPr>
              <a:xfrm>
                <a:off x="1447800" y="2286000"/>
                <a:ext cx="16002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ysClr val="windowText" lastClr="000000"/>
                    </a:solidFill>
                  </a:rPr>
                  <a:t>UI</a:t>
                </a:r>
                <a:endParaRPr lang="en-US" dirty="0">
                  <a:solidFill>
                    <a:sysClr val="windowText" lastClr="000000"/>
                  </a:solidFill>
                </a:endParaRPr>
              </a:p>
            </p:txBody>
          </p:sp>
          <p:sp>
            <p:nvSpPr>
              <p:cNvPr id="22" name="Rectangle 21"/>
              <p:cNvSpPr/>
              <p:nvPr/>
            </p:nvSpPr>
            <p:spPr>
              <a:xfrm>
                <a:off x="1447800" y="2133600"/>
                <a:ext cx="304800"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6" name="Group 15"/>
            <p:cNvGrpSpPr/>
            <p:nvPr/>
          </p:nvGrpSpPr>
          <p:grpSpPr>
            <a:xfrm>
              <a:off x="6248400" y="2971800"/>
              <a:ext cx="1600200" cy="914400"/>
              <a:chOff x="1447800" y="2133600"/>
              <a:chExt cx="1600200" cy="914400"/>
            </a:xfrm>
          </p:grpSpPr>
          <p:sp>
            <p:nvSpPr>
              <p:cNvPr id="19" name="Rectangle 18"/>
              <p:cNvSpPr/>
              <p:nvPr/>
            </p:nvSpPr>
            <p:spPr>
              <a:xfrm>
                <a:off x="1447800" y="2286000"/>
                <a:ext cx="16002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ysClr val="windowText" lastClr="000000"/>
                    </a:solidFill>
                  </a:rPr>
                  <a:t>Graphics</a:t>
                </a:r>
                <a:endParaRPr lang="en-US" dirty="0">
                  <a:solidFill>
                    <a:sysClr val="windowText" lastClr="000000"/>
                  </a:solidFill>
                </a:endParaRPr>
              </a:p>
            </p:txBody>
          </p:sp>
          <p:sp>
            <p:nvSpPr>
              <p:cNvPr id="20" name="Rectangle 19"/>
              <p:cNvSpPr/>
              <p:nvPr/>
            </p:nvSpPr>
            <p:spPr>
              <a:xfrm>
                <a:off x="1447800" y="2133600"/>
                <a:ext cx="304800"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cxnSp>
          <p:nvCxnSpPr>
            <p:cNvPr id="17" name="Straight Arrow Connector 16"/>
            <p:cNvCxnSpPr>
              <a:stCxn id="21" idx="3"/>
              <a:endCxn id="19" idx="1"/>
            </p:cNvCxnSpPr>
            <p:nvPr/>
          </p:nvCxnSpPr>
          <p:spPr>
            <a:xfrm>
              <a:off x="2895600" y="3505200"/>
              <a:ext cx="3352800" cy="1588"/>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962400" y="3124200"/>
              <a:ext cx="128432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&lt;&lt;import&gt;&gt;</a:t>
              </a:r>
              <a:endParaRPr lang="en-US" dirty="0"/>
            </a:p>
          </p:txBody>
        </p:sp>
      </p:gr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Dependency (cont…)</a:t>
            </a:r>
            <a:endParaRPr lang="en-US" dirty="0"/>
          </a:p>
        </p:txBody>
      </p:sp>
      <p:sp>
        <p:nvSpPr>
          <p:cNvPr id="3" name="Content Placeholder 2"/>
          <p:cNvSpPr>
            <a:spLocks noGrp="1"/>
          </p:cNvSpPr>
          <p:nvPr>
            <p:ph idx="1"/>
          </p:nvPr>
        </p:nvSpPr>
        <p:spPr>
          <a:xfrm>
            <a:off x="609600" y="1600201"/>
            <a:ext cx="8077200" cy="457199"/>
          </a:xfrm>
        </p:spPr>
        <p:txBody>
          <a:bodyPr>
            <a:normAutofit fontScale="70000" lnSpcReduction="20000"/>
          </a:bodyPr>
          <a:lstStyle/>
          <a:p>
            <a:r>
              <a:rPr lang="en-US" dirty="0" smtClean="0"/>
              <a:t>Two stereotypes that apply to dependency between use cases:</a:t>
            </a:r>
            <a:endParaRPr lang="en-US" dirty="0"/>
          </a:p>
        </p:txBody>
      </p:sp>
      <p:graphicFrame>
        <p:nvGraphicFramePr>
          <p:cNvPr id="4" name="Table 3"/>
          <p:cNvGraphicFramePr>
            <a:graphicFrameLocks noGrp="1"/>
          </p:cNvGraphicFramePr>
          <p:nvPr/>
        </p:nvGraphicFramePr>
        <p:xfrm>
          <a:off x="457200" y="2082816"/>
          <a:ext cx="8534400" cy="736584"/>
        </p:xfrm>
        <a:graphic>
          <a:graphicData uri="http://schemas.openxmlformats.org/drawingml/2006/table">
            <a:tbl>
              <a:tblPr/>
              <a:tblGrid>
                <a:gridCol w="1477107"/>
                <a:gridCol w="7057293"/>
              </a:tblGrid>
              <a:tr h="245528">
                <a:tc>
                  <a:txBody>
                    <a:bodyPr/>
                    <a:lstStyle/>
                    <a:p>
                      <a:pPr marL="0" marR="0" algn="just">
                        <a:spcBef>
                          <a:spcPts val="0"/>
                        </a:spcBef>
                        <a:spcAft>
                          <a:spcPts val="0"/>
                        </a:spcAft>
                      </a:pPr>
                      <a:r>
                        <a:rPr lang="en-US" sz="1600" dirty="0">
                          <a:latin typeface="Calibri"/>
                          <a:ea typeface="Times New Roman"/>
                          <a:cs typeface="Times New Roman"/>
                        </a:rPr>
                        <a:t>extend</a:t>
                      </a:r>
                    </a:p>
                  </a:txBody>
                  <a:tcPr marL="98474" marR="98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a:latin typeface="Calibri"/>
                          <a:ea typeface="Times New Roman"/>
                          <a:cs typeface="Times New Roman"/>
                        </a:rPr>
                        <a:t>Specifies that the target use case extends the functionality of the source use case</a:t>
                      </a:r>
                    </a:p>
                  </a:txBody>
                  <a:tcPr marL="98474" marR="98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1056">
                <a:tc>
                  <a:txBody>
                    <a:bodyPr/>
                    <a:lstStyle/>
                    <a:p>
                      <a:pPr marL="0" marR="0" algn="just">
                        <a:spcBef>
                          <a:spcPts val="0"/>
                        </a:spcBef>
                        <a:spcAft>
                          <a:spcPts val="0"/>
                        </a:spcAft>
                      </a:pPr>
                      <a:r>
                        <a:rPr lang="en-US" sz="1600">
                          <a:latin typeface="Calibri"/>
                          <a:ea typeface="Times New Roman"/>
                          <a:cs typeface="Times New Roman"/>
                        </a:rPr>
                        <a:t>include</a:t>
                      </a:r>
                    </a:p>
                  </a:txBody>
                  <a:tcPr marL="98474" marR="98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dirty="0">
                          <a:latin typeface="Calibri"/>
                          <a:ea typeface="Times New Roman"/>
                          <a:cs typeface="Times New Roman"/>
                        </a:rPr>
                        <a:t>Specifies that the source use case incorporates the behavior of the target use case to function as a whole.</a:t>
                      </a:r>
                    </a:p>
                  </a:txBody>
                  <a:tcPr marL="98474" marR="98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609600" y="3200400"/>
            <a:ext cx="1159292" cy="369332"/>
          </a:xfrm>
          <a:prstGeom prst="rect">
            <a:avLst/>
          </a:prstGeom>
          <a:noFill/>
        </p:spPr>
        <p:txBody>
          <a:bodyPr wrap="none" rtlCol="0">
            <a:spAutoFit/>
          </a:bodyPr>
          <a:lstStyle/>
          <a:p>
            <a:r>
              <a:rPr lang="en-US" dirty="0" smtClean="0"/>
              <a:t>Examples:</a:t>
            </a:r>
            <a:endParaRPr lang="en-US" dirty="0"/>
          </a:p>
        </p:txBody>
      </p:sp>
      <p:grpSp>
        <p:nvGrpSpPr>
          <p:cNvPr id="10" name="Group 9"/>
          <p:cNvGrpSpPr/>
          <p:nvPr/>
        </p:nvGrpSpPr>
        <p:grpSpPr>
          <a:xfrm>
            <a:off x="1828800" y="3581400"/>
            <a:ext cx="5143500" cy="743639"/>
            <a:chOff x="1409700" y="2971800"/>
            <a:chExt cx="6324600" cy="914400"/>
          </a:xfrm>
        </p:grpSpPr>
        <p:sp>
          <p:nvSpPr>
            <p:cNvPr id="6" name="Flowchart: Connector 5"/>
            <p:cNvSpPr/>
            <p:nvPr/>
          </p:nvSpPr>
          <p:spPr>
            <a:xfrm>
              <a:off x="1409700" y="2971800"/>
              <a:ext cx="1981200" cy="91440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ysClr val="windowText" lastClr="000000"/>
                  </a:solidFill>
                </a:rPr>
                <a:t>Login</a:t>
              </a:r>
              <a:endParaRPr lang="en-US" dirty="0">
                <a:solidFill>
                  <a:sysClr val="windowText" lastClr="000000"/>
                </a:solidFill>
              </a:endParaRPr>
            </a:p>
          </p:txBody>
        </p:sp>
        <p:sp>
          <p:nvSpPr>
            <p:cNvPr id="7" name="Flowchart: Connector 6"/>
            <p:cNvSpPr/>
            <p:nvPr/>
          </p:nvSpPr>
          <p:spPr>
            <a:xfrm>
              <a:off x="5753100" y="2971800"/>
              <a:ext cx="1981200" cy="91440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ysClr val="windowText" lastClr="000000"/>
                  </a:solidFill>
                </a:rPr>
                <a:t>Change Password</a:t>
              </a:r>
              <a:endParaRPr lang="en-US" dirty="0">
                <a:solidFill>
                  <a:sysClr val="windowText" lastClr="000000"/>
                </a:solidFill>
              </a:endParaRPr>
            </a:p>
          </p:txBody>
        </p:sp>
        <p:cxnSp>
          <p:nvCxnSpPr>
            <p:cNvPr id="8" name="Straight Arrow Connector 7"/>
            <p:cNvCxnSpPr>
              <a:stCxn id="7" idx="2"/>
              <a:endCxn id="6" idx="6"/>
            </p:cNvCxnSpPr>
            <p:nvPr/>
          </p:nvCxnSpPr>
          <p:spPr>
            <a:xfrm rot="10800000">
              <a:off x="3390900" y="3429000"/>
              <a:ext cx="2362200" cy="1588"/>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9" name="TextBox 5"/>
            <p:cNvSpPr txBox="1"/>
            <p:nvPr/>
          </p:nvSpPr>
          <p:spPr>
            <a:xfrm>
              <a:off x="3848100" y="2971800"/>
              <a:ext cx="129189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&lt;&lt;extend&gt;&gt;</a:t>
              </a:r>
              <a:endParaRPr lang="en-US" dirty="0"/>
            </a:p>
          </p:txBody>
        </p:sp>
      </p:grpSp>
      <p:grpSp>
        <p:nvGrpSpPr>
          <p:cNvPr id="15" name="Group 14"/>
          <p:cNvGrpSpPr/>
          <p:nvPr/>
        </p:nvGrpSpPr>
        <p:grpSpPr>
          <a:xfrm>
            <a:off x="1905000" y="4800600"/>
            <a:ext cx="5143500" cy="743639"/>
            <a:chOff x="1409700" y="2971800"/>
            <a:chExt cx="6324600" cy="914400"/>
          </a:xfrm>
        </p:grpSpPr>
        <p:sp>
          <p:nvSpPr>
            <p:cNvPr id="11" name="Flowchart: Connector 10"/>
            <p:cNvSpPr/>
            <p:nvPr/>
          </p:nvSpPr>
          <p:spPr>
            <a:xfrm>
              <a:off x="1409700" y="2971800"/>
              <a:ext cx="1981200" cy="91440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ysClr val="windowText" lastClr="000000"/>
                  </a:solidFill>
                </a:rPr>
                <a:t>Withdraw Money</a:t>
              </a:r>
              <a:endParaRPr lang="en-US" dirty="0">
                <a:solidFill>
                  <a:sysClr val="windowText" lastClr="000000"/>
                </a:solidFill>
              </a:endParaRPr>
            </a:p>
          </p:txBody>
        </p:sp>
        <p:sp>
          <p:nvSpPr>
            <p:cNvPr id="12" name="Flowchart: Connector 11"/>
            <p:cNvSpPr/>
            <p:nvPr/>
          </p:nvSpPr>
          <p:spPr>
            <a:xfrm>
              <a:off x="5753100" y="2971800"/>
              <a:ext cx="1981200" cy="91440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ysClr val="windowText" lastClr="000000"/>
                  </a:solidFill>
                </a:rPr>
                <a:t>Card Validation</a:t>
              </a:r>
              <a:endParaRPr lang="en-US" dirty="0">
                <a:solidFill>
                  <a:sysClr val="windowText" lastClr="000000"/>
                </a:solidFill>
              </a:endParaRPr>
            </a:p>
          </p:txBody>
        </p:sp>
        <p:cxnSp>
          <p:nvCxnSpPr>
            <p:cNvPr id="13" name="Straight Arrow Connector 12"/>
            <p:cNvCxnSpPr/>
            <p:nvPr/>
          </p:nvCxnSpPr>
          <p:spPr>
            <a:xfrm rot="10800000" flipH="1">
              <a:off x="3390900" y="3429000"/>
              <a:ext cx="2362200" cy="1588"/>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14" name="TextBox 9"/>
            <p:cNvSpPr txBox="1"/>
            <p:nvPr/>
          </p:nvSpPr>
          <p:spPr>
            <a:xfrm>
              <a:off x="3848100" y="2971800"/>
              <a:ext cx="133081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&lt;&lt;include&gt;&gt;</a:t>
              </a:r>
              <a:endParaRPr lang="en-US" dirty="0"/>
            </a:p>
          </p:txBody>
        </p:sp>
      </p:gr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Dependency (cont…)</a:t>
            </a:r>
            <a:endParaRPr lang="en-US" dirty="0"/>
          </a:p>
        </p:txBody>
      </p:sp>
      <p:sp>
        <p:nvSpPr>
          <p:cNvPr id="3" name="Content Placeholder 2"/>
          <p:cNvSpPr>
            <a:spLocks noGrp="1"/>
          </p:cNvSpPr>
          <p:nvPr>
            <p:ph idx="1"/>
          </p:nvPr>
        </p:nvSpPr>
        <p:spPr>
          <a:xfrm>
            <a:off x="609600" y="1600201"/>
            <a:ext cx="8077200" cy="1142999"/>
          </a:xfrm>
        </p:spPr>
        <p:txBody>
          <a:bodyPr/>
          <a:lstStyle/>
          <a:p>
            <a:r>
              <a:rPr lang="en-US" dirty="0" smtClean="0"/>
              <a:t>Three stereotypes that apply to dependency among objects:</a:t>
            </a:r>
            <a:endParaRPr lang="en-US" dirty="0"/>
          </a:p>
        </p:txBody>
      </p:sp>
      <p:graphicFrame>
        <p:nvGraphicFramePr>
          <p:cNvPr id="4" name="Table 3"/>
          <p:cNvGraphicFramePr>
            <a:graphicFrameLocks noGrp="1"/>
          </p:cNvGraphicFramePr>
          <p:nvPr/>
        </p:nvGraphicFramePr>
        <p:xfrm>
          <a:off x="457199" y="2895600"/>
          <a:ext cx="8534401" cy="1036320"/>
        </p:xfrm>
        <a:graphic>
          <a:graphicData uri="http://schemas.openxmlformats.org/drawingml/2006/table">
            <a:tbl>
              <a:tblPr/>
              <a:tblGrid>
                <a:gridCol w="1477107"/>
                <a:gridCol w="7057294"/>
              </a:tblGrid>
              <a:tr h="254000">
                <a:tc>
                  <a:txBody>
                    <a:bodyPr/>
                    <a:lstStyle/>
                    <a:p>
                      <a:pPr marL="0" marR="0" algn="just">
                        <a:spcBef>
                          <a:spcPts val="0"/>
                        </a:spcBef>
                        <a:spcAft>
                          <a:spcPts val="0"/>
                        </a:spcAft>
                      </a:pPr>
                      <a:r>
                        <a:rPr lang="en-US" sz="1700">
                          <a:latin typeface="Calibri"/>
                          <a:ea typeface="Times New Roman"/>
                          <a:cs typeface="Times New Roman"/>
                        </a:rPr>
                        <a:t>become</a:t>
                      </a:r>
                    </a:p>
                  </a:txBody>
                  <a:tcPr marL="103909" marR="103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700">
                          <a:latin typeface="Calibri"/>
                          <a:ea typeface="Times New Roman"/>
                          <a:cs typeface="Times New Roman"/>
                        </a:rPr>
                        <a:t>Specifies that the source object becomes the target object at some point in time</a:t>
                      </a:r>
                    </a:p>
                  </a:txBody>
                  <a:tcPr marL="103909" marR="103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0" marR="0" algn="just">
                        <a:spcBef>
                          <a:spcPts val="0"/>
                        </a:spcBef>
                        <a:spcAft>
                          <a:spcPts val="0"/>
                        </a:spcAft>
                      </a:pPr>
                      <a:r>
                        <a:rPr lang="en-US" sz="1700">
                          <a:latin typeface="Calibri"/>
                          <a:ea typeface="Times New Roman"/>
                          <a:cs typeface="Times New Roman"/>
                        </a:rPr>
                        <a:t>call</a:t>
                      </a:r>
                    </a:p>
                  </a:txBody>
                  <a:tcPr marL="103909" marR="103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700">
                          <a:latin typeface="Calibri"/>
                          <a:ea typeface="Times New Roman"/>
                          <a:cs typeface="Times New Roman"/>
                        </a:rPr>
                        <a:t>Specifies that an operation in source calls another operation of the target</a:t>
                      </a:r>
                    </a:p>
                  </a:txBody>
                  <a:tcPr marL="103909" marR="103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0" marR="0" algn="just">
                        <a:spcBef>
                          <a:spcPts val="0"/>
                        </a:spcBef>
                        <a:spcAft>
                          <a:spcPts val="0"/>
                        </a:spcAft>
                      </a:pPr>
                      <a:r>
                        <a:rPr lang="en-US" sz="1700">
                          <a:latin typeface="Calibri"/>
                          <a:ea typeface="Times New Roman"/>
                          <a:cs typeface="Times New Roman"/>
                        </a:rPr>
                        <a:t>copy</a:t>
                      </a:r>
                    </a:p>
                  </a:txBody>
                  <a:tcPr marL="103909" marR="103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700" dirty="0">
                          <a:latin typeface="Calibri"/>
                          <a:ea typeface="Times New Roman"/>
                          <a:cs typeface="Times New Roman"/>
                        </a:rPr>
                        <a:t>Specifies that the target is an exact, but independent copy of the source</a:t>
                      </a:r>
                    </a:p>
                  </a:txBody>
                  <a:tcPr marL="103909" marR="103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Dependency (cont…)</a:t>
            </a:r>
            <a:endParaRPr lang="en-US" dirty="0"/>
          </a:p>
        </p:txBody>
      </p:sp>
      <p:sp>
        <p:nvSpPr>
          <p:cNvPr id="5" name="TextBox 4"/>
          <p:cNvSpPr txBox="1"/>
          <p:nvPr/>
        </p:nvSpPr>
        <p:spPr>
          <a:xfrm>
            <a:off x="685800" y="1752600"/>
            <a:ext cx="1159292" cy="369332"/>
          </a:xfrm>
          <a:prstGeom prst="rect">
            <a:avLst/>
          </a:prstGeom>
          <a:noFill/>
        </p:spPr>
        <p:txBody>
          <a:bodyPr wrap="none" rtlCol="0">
            <a:spAutoFit/>
          </a:bodyPr>
          <a:lstStyle/>
          <a:p>
            <a:r>
              <a:rPr lang="en-US" dirty="0" smtClean="0"/>
              <a:t>Examples:</a:t>
            </a:r>
            <a:endParaRPr lang="en-US" dirty="0"/>
          </a:p>
        </p:txBody>
      </p:sp>
      <p:grpSp>
        <p:nvGrpSpPr>
          <p:cNvPr id="16" name="Group 15"/>
          <p:cNvGrpSpPr/>
          <p:nvPr/>
        </p:nvGrpSpPr>
        <p:grpSpPr>
          <a:xfrm>
            <a:off x="1219200" y="2362200"/>
            <a:ext cx="6705600" cy="1008912"/>
            <a:chOff x="1219200" y="2924544"/>
            <a:chExt cx="6705600" cy="1008912"/>
          </a:xfrm>
        </p:grpSpPr>
        <p:sp>
          <p:nvSpPr>
            <p:cNvPr id="6" name="Rectangle 5"/>
            <p:cNvSpPr/>
            <p:nvPr/>
          </p:nvSpPr>
          <p:spPr>
            <a:xfrm>
              <a:off x="1219200" y="2942856"/>
              <a:ext cx="1828800" cy="990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7" name="Straight Connector 6"/>
            <p:cNvCxnSpPr/>
            <p:nvPr/>
          </p:nvCxnSpPr>
          <p:spPr>
            <a:xfrm>
              <a:off x="1219200" y="3247656"/>
              <a:ext cx="1828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4"/>
            <p:cNvSpPr txBox="1"/>
            <p:nvPr/>
          </p:nvSpPr>
          <p:spPr>
            <a:xfrm>
              <a:off x="1371600" y="2924544"/>
              <a:ext cx="150951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u="sng" dirty="0" smtClean="0"/>
                <a:t>e1 : Employee</a:t>
              </a:r>
              <a:endParaRPr lang="en-US" u="sng" dirty="0"/>
            </a:p>
          </p:txBody>
        </p:sp>
        <p:sp>
          <p:nvSpPr>
            <p:cNvPr id="9" name="TextBox 5"/>
            <p:cNvSpPr txBox="1"/>
            <p:nvPr/>
          </p:nvSpPr>
          <p:spPr>
            <a:xfrm>
              <a:off x="1295400" y="3323856"/>
              <a:ext cx="169976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role = employee</a:t>
              </a:r>
              <a:endParaRPr lang="en-US" dirty="0"/>
            </a:p>
          </p:txBody>
        </p:sp>
        <p:sp>
          <p:nvSpPr>
            <p:cNvPr id="10" name="Rectangle 9"/>
            <p:cNvSpPr/>
            <p:nvPr/>
          </p:nvSpPr>
          <p:spPr>
            <a:xfrm>
              <a:off x="6096000" y="2942856"/>
              <a:ext cx="1828800" cy="990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1" name="Straight Connector 10"/>
            <p:cNvCxnSpPr/>
            <p:nvPr/>
          </p:nvCxnSpPr>
          <p:spPr>
            <a:xfrm>
              <a:off x="6096000" y="3247656"/>
              <a:ext cx="1828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8"/>
            <p:cNvSpPr txBox="1"/>
            <p:nvPr/>
          </p:nvSpPr>
          <p:spPr>
            <a:xfrm>
              <a:off x="6248400" y="2924544"/>
              <a:ext cx="150951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u="sng" dirty="0" smtClean="0"/>
                <a:t>e1 : Employee</a:t>
              </a:r>
              <a:endParaRPr lang="en-US" u="sng" dirty="0"/>
            </a:p>
          </p:txBody>
        </p:sp>
        <p:sp>
          <p:nvSpPr>
            <p:cNvPr id="13" name="TextBox 9"/>
            <p:cNvSpPr txBox="1"/>
            <p:nvPr/>
          </p:nvSpPr>
          <p:spPr>
            <a:xfrm>
              <a:off x="6172200" y="3323856"/>
              <a:ext cx="160249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role = manager</a:t>
              </a:r>
              <a:endParaRPr lang="en-US" dirty="0"/>
            </a:p>
          </p:txBody>
        </p:sp>
        <p:cxnSp>
          <p:nvCxnSpPr>
            <p:cNvPr id="14" name="Straight Arrow Connector 13"/>
            <p:cNvCxnSpPr>
              <a:stCxn id="6" idx="3"/>
              <a:endCxn id="10" idx="1"/>
            </p:cNvCxnSpPr>
            <p:nvPr/>
          </p:nvCxnSpPr>
          <p:spPr>
            <a:xfrm>
              <a:off x="3048000" y="3438156"/>
              <a:ext cx="3048000" cy="1588"/>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15" name="TextBox 12"/>
            <p:cNvSpPr txBox="1"/>
            <p:nvPr/>
          </p:nvSpPr>
          <p:spPr>
            <a:xfrm>
              <a:off x="3810000" y="3095256"/>
              <a:ext cx="140102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&lt;&lt;become&gt;&gt;</a:t>
              </a:r>
              <a:endParaRPr lang="en-US" dirty="0"/>
            </a:p>
          </p:txBody>
        </p:sp>
      </p:grpSp>
      <p:grpSp>
        <p:nvGrpSpPr>
          <p:cNvPr id="23" name="Group 22"/>
          <p:cNvGrpSpPr/>
          <p:nvPr/>
        </p:nvGrpSpPr>
        <p:grpSpPr>
          <a:xfrm>
            <a:off x="1219200" y="3924300"/>
            <a:ext cx="6705600" cy="723900"/>
            <a:chOff x="1219200" y="3067050"/>
            <a:chExt cx="6705600" cy="723900"/>
          </a:xfrm>
        </p:grpSpPr>
        <p:sp>
          <p:nvSpPr>
            <p:cNvPr id="17" name="Rectangle 16"/>
            <p:cNvSpPr/>
            <p:nvPr/>
          </p:nvSpPr>
          <p:spPr>
            <a:xfrm>
              <a:off x="1219200" y="3219450"/>
              <a:ext cx="1828800" cy="5715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TextBox 15"/>
            <p:cNvSpPr txBox="1"/>
            <p:nvPr/>
          </p:nvSpPr>
          <p:spPr>
            <a:xfrm>
              <a:off x="1524000" y="3333750"/>
              <a:ext cx="124534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u="sng" dirty="0" smtClean="0"/>
                <a:t>s1: Student</a:t>
              </a:r>
              <a:endParaRPr lang="en-US" u="sng" dirty="0"/>
            </a:p>
          </p:txBody>
        </p:sp>
        <p:sp>
          <p:nvSpPr>
            <p:cNvPr id="19" name="Rectangle 18"/>
            <p:cNvSpPr/>
            <p:nvPr/>
          </p:nvSpPr>
          <p:spPr>
            <a:xfrm>
              <a:off x="6096000" y="3143250"/>
              <a:ext cx="1828800" cy="6477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TextBox 19"/>
            <p:cNvSpPr txBox="1"/>
            <p:nvPr/>
          </p:nvSpPr>
          <p:spPr>
            <a:xfrm>
              <a:off x="6248400" y="3295650"/>
              <a:ext cx="144956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u="sng" dirty="0" err="1" smtClean="0"/>
                <a:t>ev</a:t>
              </a:r>
              <a:r>
                <a:rPr lang="en-US" u="sng" dirty="0" smtClean="0"/>
                <a:t> : Evaluator</a:t>
              </a:r>
              <a:endParaRPr lang="en-US" u="sng" dirty="0"/>
            </a:p>
          </p:txBody>
        </p:sp>
        <p:cxnSp>
          <p:nvCxnSpPr>
            <p:cNvPr id="21" name="Straight Arrow Connector 20"/>
            <p:cNvCxnSpPr>
              <a:stCxn id="17" idx="3"/>
              <a:endCxn id="19" idx="1"/>
            </p:cNvCxnSpPr>
            <p:nvPr/>
          </p:nvCxnSpPr>
          <p:spPr>
            <a:xfrm flipV="1">
              <a:off x="3048000" y="3467100"/>
              <a:ext cx="3048000" cy="38100"/>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22" name="TextBox 22"/>
            <p:cNvSpPr txBox="1"/>
            <p:nvPr/>
          </p:nvSpPr>
          <p:spPr>
            <a:xfrm>
              <a:off x="4038600" y="3067050"/>
              <a:ext cx="95859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&lt;&lt;call&gt;&gt;</a:t>
              </a:r>
              <a:endParaRPr lang="en-US" dirty="0"/>
            </a:p>
          </p:txBody>
        </p:sp>
      </p:grpSp>
      <p:grpSp>
        <p:nvGrpSpPr>
          <p:cNvPr id="30" name="Group 29"/>
          <p:cNvGrpSpPr/>
          <p:nvPr/>
        </p:nvGrpSpPr>
        <p:grpSpPr>
          <a:xfrm>
            <a:off x="1219200" y="5334000"/>
            <a:ext cx="6705600" cy="723900"/>
            <a:chOff x="1219200" y="3067050"/>
            <a:chExt cx="6705600" cy="723900"/>
          </a:xfrm>
        </p:grpSpPr>
        <p:sp>
          <p:nvSpPr>
            <p:cNvPr id="24" name="Rectangle 23"/>
            <p:cNvSpPr/>
            <p:nvPr/>
          </p:nvSpPr>
          <p:spPr>
            <a:xfrm>
              <a:off x="1219200" y="3219450"/>
              <a:ext cx="1828800" cy="5715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TextBox 28"/>
            <p:cNvSpPr txBox="1"/>
            <p:nvPr/>
          </p:nvSpPr>
          <p:spPr>
            <a:xfrm>
              <a:off x="1752600" y="3295650"/>
              <a:ext cx="82907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u="sng" dirty="0" smtClean="0"/>
                <a:t>c1: Car</a:t>
              </a:r>
              <a:endParaRPr lang="en-US" u="sng" dirty="0"/>
            </a:p>
          </p:txBody>
        </p:sp>
        <p:sp>
          <p:nvSpPr>
            <p:cNvPr id="26" name="Rectangle 25"/>
            <p:cNvSpPr/>
            <p:nvPr/>
          </p:nvSpPr>
          <p:spPr>
            <a:xfrm>
              <a:off x="6096000" y="3143250"/>
              <a:ext cx="1828800" cy="6477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TextBox 30"/>
            <p:cNvSpPr txBox="1"/>
            <p:nvPr/>
          </p:nvSpPr>
          <p:spPr>
            <a:xfrm>
              <a:off x="6629400" y="3295650"/>
              <a:ext cx="88197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u="sng" dirty="0" smtClean="0"/>
                <a:t>c2 : Car</a:t>
              </a:r>
              <a:endParaRPr lang="en-US" u="sng" dirty="0"/>
            </a:p>
          </p:txBody>
        </p:sp>
        <p:cxnSp>
          <p:nvCxnSpPr>
            <p:cNvPr id="28" name="Straight Arrow Connector 27"/>
            <p:cNvCxnSpPr>
              <a:stCxn id="24" idx="3"/>
              <a:endCxn id="26" idx="1"/>
            </p:cNvCxnSpPr>
            <p:nvPr/>
          </p:nvCxnSpPr>
          <p:spPr>
            <a:xfrm flipV="1">
              <a:off x="3048000" y="3467100"/>
              <a:ext cx="3048000" cy="38100"/>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29" name="TextBox 32"/>
            <p:cNvSpPr txBox="1"/>
            <p:nvPr/>
          </p:nvSpPr>
          <p:spPr>
            <a:xfrm>
              <a:off x="4038600" y="3067050"/>
              <a:ext cx="108888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&lt;&lt;copy&gt;&gt;</a:t>
              </a:r>
              <a:endParaRPr lang="en-US" dirty="0"/>
            </a:p>
          </p:txBody>
        </p:sp>
      </p:gr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Dependency (cont…)</a:t>
            </a:r>
            <a:endParaRPr lang="en-US" dirty="0"/>
          </a:p>
        </p:txBody>
      </p:sp>
      <p:sp>
        <p:nvSpPr>
          <p:cNvPr id="3" name="Content Placeholder 2"/>
          <p:cNvSpPr>
            <a:spLocks noGrp="1"/>
          </p:cNvSpPr>
          <p:nvPr>
            <p:ph idx="1"/>
          </p:nvPr>
        </p:nvSpPr>
        <p:spPr>
          <a:xfrm>
            <a:off x="609600" y="1600201"/>
            <a:ext cx="8077200" cy="914399"/>
          </a:xfrm>
        </p:spPr>
        <p:txBody>
          <a:bodyPr>
            <a:normAutofit fontScale="92500" lnSpcReduction="20000"/>
          </a:bodyPr>
          <a:lstStyle/>
          <a:p>
            <a:r>
              <a:rPr lang="en-US" dirty="0" smtClean="0"/>
              <a:t>One stereotype that applies to dependency in the context of state machines:</a:t>
            </a:r>
            <a:endParaRPr lang="en-US" dirty="0"/>
          </a:p>
        </p:txBody>
      </p:sp>
      <p:graphicFrame>
        <p:nvGraphicFramePr>
          <p:cNvPr id="4" name="Table 3"/>
          <p:cNvGraphicFramePr>
            <a:graphicFrameLocks noGrp="1"/>
          </p:cNvGraphicFramePr>
          <p:nvPr/>
        </p:nvGraphicFramePr>
        <p:xfrm>
          <a:off x="609599" y="2438400"/>
          <a:ext cx="8229602" cy="701040"/>
        </p:xfrm>
        <a:graphic>
          <a:graphicData uri="http://schemas.openxmlformats.org/drawingml/2006/table">
            <a:tbl>
              <a:tblPr/>
              <a:tblGrid>
                <a:gridCol w="1424354"/>
                <a:gridCol w="6805248"/>
              </a:tblGrid>
              <a:tr h="685800">
                <a:tc>
                  <a:txBody>
                    <a:bodyPr/>
                    <a:lstStyle/>
                    <a:p>
                      <a:pPr marL="0" marR="0" algn="just">
                        <a:spcBef>
                          <a:spcPts val="0"/>
                        </a:spcBef>
                        <a:spcAft>
                          <a:spcPts val="0"/>
                        </a:spcAft>
                      </a:pPr>
                      <a:r>
                        <a:rPr lang="en-US" sz="2300">
                          <a:latin typeface="Calibri"/>
                          <a:ea typeface="Times New Roman"/>
                          <a:cs typeface="Times New Roman"/>
                        </a:rPr>
                        <a:t>send</a:t>
                      </a:r>
                    </a:p>
                  </a:txBody>
                  <a:tcPr marL="140277" marR="140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300" dirty="0">
                          <a:latin typeface="Calibri"/>
                          <a:ea typeface="Times New Roman"/>
                          <a:cs typeface="Times New Roman"/>
                        </a:rPr>
                        <a:t>Specifies that the source, an operation whose target is a signal, sends the target signal</a:t>
                      </a:r>
                    </a:p>
                  </a:txBody>
                  <a:tcPr marL="140277" marR="140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Content Placeholder 2"/>
          <p:cNvSpPr txBox="1">
            <a:spLocks/>
          </p:cNvSpPr>
          <p:nvPr/>
        </p:nvSpPr>
        <p:spPr>
          <a:xfrm>
            <a:off x="609600" y="3352800"/>
            <a:ext cx="8077200" cy="914399"/>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One stereotype that applies to dependency in the context of subsystem:</a:t>
            </a:r>
            <a:endParaRPr kumimoji="0" lang="en-US" sz="32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graphicFrame>
        <p:nvGraphicFramePr>
          <p:cNvPr id="6" name="Table 5"/>
          <p:cNvGraphicFramePr>
            <a:graphicFrameLocks noGrp="1"/>
          </p:cNvGraphicFramePr>
          <p:nvPr/>
        </p:nvGraphicFramePr>
        <p:xfrm>
          <a:off x="609599" y="4343400"/>
          <a:ext cx="8153401" cy="1005840"/>
        </p:xfrm>
        <a:graphic>
          <a:graphicData uri="http://schemas.openxmlformats.org/drawingml/2006/table">
            <a:tbl>
              <a:tblPr/>
              <a:tblGrid>
                <a:gridCol w="1411166"/>
                <a:gridCol w="6742235"/>
              </a:tblGrid>
              <a:tr h="533400">
                <a:tc>
                  <a:txBody>
                    <a:bodyPr/>
                    <a:lstStyle/>
                    <a:p>
                      <a:pPr marL="0" marR="0" algn="just">
                        <a:spcBef>
                          <a:spcPts val="0"/>
                        </a:spcBef>
                        <a:spcAft>
                          <a:spcPts val="0"/>
                        </a:spcAft>
                      </a:pPr>
                      <a:r>
                        <a:rPr lang="en-US" sz="2200">
                          <a:latin typeface="Calibri"/>
                          <a:ea typeface="Times New Roman"/>
                          <a:cs typeface="Times New Roman"/>
                        </a:rPr>
                        <a:t>trace</a:t>
                      </a:r>
                    </a:p>
                  </a:txBody>
                  <a:tcPr marL="135082" marR="13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dirty="0">
                          <a:latin typeface="Calibri"/>
                          <a:ea typeface="Times New Roman"/>
                          <a:cs typeface="Times New Roman"/>
                        </a:rPr>
                        <a:t>Specifies that the source element has a conceptual connection to the target which individually belong to different models</a:t>
                      </a:r>
                    </a:p>
                  </a:txBody>
                  <a:tcPr marL="135082" marR="13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11" name="Group 10"/>
          <p:cNvGrpSpPr/>
          <p:nvPr/>
        </p:nvGrpSpPr>
        <p:grpSpPr>
          <a:xfrm>
            <a:off x="838200" y="5638800"/>
            <a:ext cx="7467600" cy="762000"/>
            <a:chOff x="838200" y="3048000"/>
            <a:chExt cx="7467600" cy="762000"/>
          </a:xfrm>
        </p:grpSpPr>
        <p:sp>
          <p:nvSpPr>
            <p:cNvPr id="7" name="Rectangle 6"/>
            <p:cNvSpPr/>
            <p:nvPr/>
          </p:nvSpPr>
          <p:spPr>
            <a:xfrm>
              <a:off x="838200" y="3124200"/>
              <a:ext cx="23622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ysClr val="windowText" lastClr="000000"/>
                  </a:solidFill>
                </a:rPr>
                <a:t>Student</a:t>
              </a:r>
              <a:endParaRPr lang="en-US" dirty="0">
                <a:solidFill>
                  <a:sysClr val="windowText" lastClr="000000"/>
                </a:solidFill>
              </a:endParaRPr>
            </a:p>
          </p:txBody>
        </p:sp>
        <p:sp>
          <p:nvSpPr>
            <p:cNvPr id="8" name="Rectangle 7"/>
            <p:cNvSpPr/>
            <p:nvPr/>
          </p:nvSpPr>
          <p:spPr>
            <a:xfrm>
              <a:off x="5943600" y="3124200"/>
              <a:ext cx="23622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u="sng" dirty="0" smtClean="0">
                  <a:solidFill>
                    <a:sysClr val="windowText" lastClr="000000"/>
                  </a:solidFill>
                </a:rPr>
                <a:t>S1 : Student</a:t>
              </a:r>
              <a:endParaRPr lang="en-US" u="sng" dirty="0">
                <a:solidFill>
                  <a:sysClr val="windowText" lastClr="000000"/>
                </a:solidFill>
              </a:endParaRPr>
            </a:p>
          </p:txBody>
        </p:sp>
        <p:cxnSp>
          <p:nvCxnSpPr>
            <p:cNvPr id="9" name="Straight Arrow Connector 8"/>
            <p:cNvCxnSpPr>
              <a:stCxn id="7" idx="3"/>
              <a:endCxn id="8" idx="1"/>
            </p:cNvCxnSpPr>
            <p:nvPr/>
          </p:nvCxnSpPr>
          <p:spPr>
            <a:xfrm>
              <a:off x="3200400" y="3467100"/>
              <a:ext cx="2743200" cy="1588"/>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10" name="TextBox 5"/>
            <p:cNvSpPr txBox="1"/>
            <p:nvPr/>
          </p:nvSpPr>
          <p:spPr>
            <a:xfrm>
              <a:off x="4038600" y="3048000"/>
              <a:ext cx="112248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&lt;&lt;trace&gt;&gt;</a:t>
              </a:r>
              <a:endParaRPr lang="en-US" dirty="0"/>
            </a:p>
          </p:txBody>
        </p:sp>
      </p:gr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Generalization</a:t>
            </a:r>
            <a:endParaRPr lang="en-US" dirty="0"/>
          </a:p>
        </p:txBody>
      </p:sp>
      <p:sp>
        <p:nvSpPr>
          <p:cNvPr id="3" name="Content Placeholder 2"/>
          <p:cNvSpPr>
            <a:spLocks noGrp="1"/>
          </p:cNvSpPr>
          <p:nvPr>
            <p:ph idx="1"/>
          </p:nvPr>
        </p:nvSpPr>
        <p:spPr/>
        <p:txBody>
          <a:bodyPr/>
          <a:lstStyle/>
          <a:p>
            <a:r>
              <a:rPr lang="en-US" dirty="0" smtClean="0"/>
              <a:t>Used to represent parent-child or generalization- specialization relationships.</a:t>
            </a:r>
          </a:p>
          <a:p>
            <a:endParaRPr lang="en-US" dirty="0" smtClean="0"/>
          </a:p>
          <a:p>
            <a:r>
              <a:rPr lang="en-US" dirty="0" smtClean="0"/>
              <a:t>Also known as is-a relationship.</a:t>
            </a:r>
          </a:p>
          <a:p>
            <a:endParaRPr lang="en-US" dirty="0" smtClean="0"/>
          </a:p>
          <a:p>
            <a:r>
              <a:rPr lang="en-US" dirty="0" smtClean="0"/>
              <a:t>Basic representation of a generalization relationship is a solid line with hollow arrow head.</a:t>
            </a:r>
            <a:endParaRPr lang="en-US" dirty="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Generalization (cont…)</a:t>
            </a:r>
            <a:endParaRPr lang="en-US" dirty="0"/>
          </a:p>
        </p:txBody>
      </p:sp>
      <p:sp>
        <p:nvSpPr>
          <p:cNvPr id="3" name="Content Placeholder 2"/>
          <p:cNvSpPr>
            <a:spLocks noGrp="1"/>
          </p:cNvSpPr>
          <p:nvPr>
            <p:ph idx="1"/>
          </p:nvPr>
        </p:nvSpPr>
        <p:spPr>
          <a:xfrm>
            <a:off x="609600" y="1600201"/>
            <a:ext cx="8077200" cy="1142999"/>
          </a:xfrm>
        </p:spPr>
        <p:txBody>
          <a:bodyPr/>
          <a:lstStyle/>
          <a:p>
            <a:r>
              <a:rPr lang="en-US" dirty="0" smtClean="0"/>
              <a:t>One stereotype can be applied on generalization:</a:t>
            </a:r>
            <a:endParaRPr lang="en-US" dirty="0"/>
          </a:p>
        </p:txBody>
      </p:sp>
      <p:graphicFrame>
        <p:nvGraphicFramePr>
          <p:cNvPr id="4" name="Table 3"/>
          <p:cNvGraphicFramePr>
            <a:graphicFrameLocks noGrp="1"/>
          </p:cNvGraphicFramePr>
          <p:nvPr/>
        </p:nvGraphicFramePr>
        <p:xfrm>
          <a:off x="990600" y="2971800"/>
          <a:ext cx="7696200" cy="1905000"/>
        </p:xfrm>
        <a:graphic>
          <a:graphicData uri="http://schemas.openxmlformats.org/drawingml/2006/table">
            <a:tbl>
              <a:tblPr/>
              <a:tblGrid>
                <a:gridCol w="2545741"/>
                <a:gridCol w="5150459"/>
              </a:tblGrid>
              <a:tr h="1158240">
                <a:tc>
                  <a:txBody>
                    <a:bodyPr/>
                    <a:lstStyle/>
                    <a:p>
                      <a:pPr marL="0" marR="0" algn="just">
                        <a:spcBef>
                          <a:spcPts val="0"/>
                        </a:spcBef>
                        <a:spcAft>
                          <a:spcPts val="0"/>
                        </a:spcAft>
                      </a:pPr>
                      <a:r>
                        <a:rPr lang="en-US" sz="2500" dirty="0">
                          <a:latin typeface="Calibri"/>
                          <a:ea typeface="Times New Roman"/>
                          <a:cs typeface="Times New Roman"/>
                        </a:rPr>
                        <a:t>implementation</a:t>
                      </a:r>
                    </a:p>
                  </a:txBody>
                  <a:tcPr marL="157942" marR="1579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500" dirty="0">
                          <a:latin typeface="Calibri"/>
                          <a:ea typeface="Times New Roman"/>
                          <a:cs typeface="Times New Roman"/>
                        </a:rPr>
                        <a:t>Specifies that the child inherits the implementation of the parent but does not support its interfaces, there by violating the principle of substitutability.</a:t>
                      </a:r>
                    </a:p>
                  </a:txBody>
                  <a:tcPr marL="157942" marR="157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Generalization (cont…)</a:t>
            </a:r>
            <a:endParaRPr lang="en-US" dirty="0"/>
          </a:p>
        </p:txBody>
      </p:sp>
      <p:sp>
        <p:nvSpPr>
          <p:cNvPr id="3" name="Content Placeholder 2"/>
          <p:cNvSpPr>
            <a:spLocks noGrp="1"/>
          </p:cNvSpPr>
          <p:nvPr>
            <p:ph idx="1"/>
          </p:nvPr>
        </p:nvSpPr>
        <p:spPr>
          <a:xfrm>
            <a:off x="609600" y="1600201"/>
            <a:ext cx="8077200" cy="838199"/>
          </a:xfrm>
        </p:spPr>
        <p:txBody>
          <a:bodyPr>
            <a:normAutofit fontScale="92500" lnSpcReduction="20000"/>
          </a:bodyPr>
          <a:lstStyle/>
          <a:p>
            <a:r>
              <a:rPr lang="en-US" dirty="0" smtClean="0"/>
              <a:t>Four constraints can be applied on generalization relationship:</a:t>
            </a:r>
            <a:endParaRPr lang="en-US" dirty="0"/>
          </a:p>
        </p:txBody>
      </p:sp>
      <p:graphicFrame>
        <p:nvGraphicFramePr>
          <p:cNvPr id="4" name="Table 3"/>
          <p:cNvGraphicFramePr>
            <a:graphicFrameLocks noGrp="1"/>
          </p:cNvGraphicFramePr>
          <p:nvPr/>
        </p:nvGraphicFramePr>
        <p:xfrm>
          <a:off x="457200" y="2819400"/>
          <a:ext cx="8555182" cy="1463040"/>
        </p:xfrm>
        <a:graphic>
          <a:graphicData uri="http://schemas.openxmlformats.org/drawingml/2006/table">
            <a:tbl>
              <a:tblPr/>
              <a:tblGrid>
                <a:gridCol w="1645227"/>
                <a:gridCol w="6909955"/>
              </a:tblGrid>
              <a:tr h="241300">
                <a:tc>
                  <a:txBody>
                    <a:bodyPr/>
                    <a:lstStyle/>
                    <a:p>
                      <a:pPr marL="0" marR="0" algn="just">
                        <a:spcBef>
                          <a:spcPts val="0"/>
                        </a:spcBef>
                        <a:spcAft>
                          <a:spcPts val="0"/>
                        </a:spcAft>
                      </a:pPr>
                      <a:r>
                        <a:rPr lang="en-US" sz="1600">
                          <a:latin typeface="Calibri"/>
                          <a:ea typeface="Times New Roman"/>
                          <a:cs typeface="Times New Roman"/>
                        </a:rPr>
                        <a:t>complete</a:t>
                      </a:r>
                    </a:p>
                  </a:txBody>
                  <a:tcPr marL="98714" marR="9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a:latin typeface="Calibri"/>
                          <a:ea typeface="Times New Roman"/>
                          <a:cs typeface="Times New Roman"/>
                        </a:rPr>
                        <a:t>Specifies that no additional children are permitted</a:t>
                      </a:r>
                    </a:p>
                  </a:txBody>
                  <a:tcPr marL="98714" marR="9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300">
                <a:tc>
                  <a:txBody>
                    <a:bodyPr/>
                    <a:lstStyle/>
                    <a:p>
                      <a:pPr marL="0" marR="0" algn="just">
                        <a:spcBef>
                          <a:spcPts val="0"/>
                        </a:spcBef>
                        <a:spcAft>
                          <a:spcPts val="0"/>
                        </a:spcAft>
                      </a:pPr>
                      <a:r>
                        <a:rPr lang="en-US" sz="1600">
                          <a:latin typeface="Calibri"/>
                          <a:ea typeface="Times New Roman"/>
                          <a:cs typeface="Times New Roman"/>
                        </a:rPr>
                        <a:t>incomplete</a:t>
                      </a:r>
                    </a:p>
                  </a:txBody>
                  <a:tcPr marL="98714" marR="9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a:latin typeface="Calibri"/>
                          <a:ea typeface="Times New Roman"/>
                          <a:cs typeface="Times New Roman"/>
                        </a:rPr>
                        <a:t>Specifies that additional children are permitted</a:t>
                      </a:r>
                    </a:p>
                  </a:txBody>
                  <a:tcPr marL="98714" marR="9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600">
                <a:tc>
                  <a:txBody>
                    <a:bodyPr/>
                    <a:lstStyle/>
                    <a:p>
                      <a:pPr marL="0" marR="0" algn="just">
                        <a:spcBef>
                          <a:spcPts val="0"/>
                        </a:spcBef>
                        <a:spcAft>
                          <a:spcPts val="0"/>
                        </a:spcAft>
                      </a:pPr>
                      <a:r>
                        <a:rPr lang="en-US" sz="1600">
                          <a:latin typeface="Calibri"/>
                          <a:ea typeface="Times New Roman"/>
                          <a:cs typeface="Times New Roman"/>
                        </a:rPr>
                        <a:t>disjoint</a:t>
                      </a:r>
                    </a:p>
                  </a:txBody>
                  <a:tcPr marL="98714" marR="9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a:latin typeface="Calibri"/>
                          <a:ea typeface="Times New Roman"/>
                          <a:cs typeface="Times New Roman"/>
                        </a:rPr>
                        <a:t>Specifies that the objects of the parent may not have more than one of the children as a type</a:t>
                      </a:r>
                    </a:p>
                  </a:txBody>
                  <a:tcPr marL="98714" marR="9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600">
                <a:tc>
                  <a:txBody>
                    <a:bodyPr/>
                    <a:lstStyle/>
                    <a:p>
                      <a:pPr marL="0" marR="0" algn="just">
                        <a:spcBef>
                          <a:spcPts val="0"/>
                        </a:spcBef>
                        <a:spcAft>
                          <a:spcPts val="0"/>
                        </a:spcAft>
                      </a:pPr>
                      <a:r>
                        <a:rPr lang="en-US" sz="1600">
                          <a:latin typeface="Calibri"/>
                          <a:ea typeface="Times New Roman"/>
                          <a:cs typeface="Times New Roman"/>
                        </a:rPr>
                        <a:t>overlapping</a:t>
                      </a:r>
                    </a:p>
                  </a:txBody>
                  <a:tcPr marL="98714" marR="9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dirty="0">
                          <a:latin typeface="Calibri"/>
                          <a:ea typeface="Times New Roman"/>
                          <a:cs typeface="Times New Roman"/>
                        </a:rPr>
                        <a:t>Specifies that the objects of the parent may have more than one of the children as a type.</a:t>
                      </a:r>
                    </a:p>
                  </a:txBody>
                  <a:tcPr marL="98714" marR="987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 semantic relationship which specifies a connection between two things is the association.</a:t>
            </a:r>
          </a:p>
          <a:p>
            <a:endParaRPr lang="en-US" dirty="0" smtClean="0"/>
          </a:p>
          <a:p>
            <a:r>
              <a:rPr lang="en-US" dirty="0" smtClean="0"/>
              <a:t>Basic representation of an association is a solid line.</a:t>
            </a:r>
          </a:p>
          <a:p>
            <a:endParaRPr lang="en-US" dirty="0" smtClean="0"/>
          </a:p>
          <a:p>
            <a:r>
              <a:rPr lang="en-US" dirty="0" smtClean="0"/>
              <a:t>Over the basic notation, we can represent much more information like:</a:t>
            </a:r>
          </a:p>
          <a:p>
            <a:pPr lvl="1"/>
            <a:r>
              <a:rPr lang="en-US" dirty="0" smtClean="0"/>
              <a:t>Navigation</a:t>
            </a:r>
          </a:p>
          <a:p>
            <a:pPr lvl="1"/>
            <a:r>
              <a:rPr lang="en-US" dirty="0" smtClean="0"/>
              <a:t>Visibility</a:t>
            </a:r>
          </a:p>
          <a:p>
            <a:pPr lvl="1"/>
            <a:r>
              <a:rPr lang="en-US" dirty="0" smtClean="0"/>
              <a:t>Qualification</a:t>
            </a:r>
          </a:p>
          <a:p>
            <a:pPr lvl="1"/>
            <a:r>
              <a:rPr lang="en-US" dirty="0" smtClean="0"/>
              <a:t>Composition</a:t>
            </a:r>
          </a:p>
          <a:p>
            <a:pPr lvl="1"/>
            <a:r>
              <a:rPr lang="en-US" dirty="0" smtClean="0"/>
              <a:t>Association Class</a:t>
            </a:r>
            <a:endParaRPr lang="en-US" dirty="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Association - Navigation</a:t>
            </a:r>
            <a:endParaRPr lang="en-US" dirty="0"/>
          </a:p>
        </p:txBody>
      </p:sp>
      <p:sp>
        <p:nvSpPr>
          <p:cNvPr id="3" name="Content Placeholder 2"/>
          <p:cNvSpPr>
            <a:spLocks noGrp="1"/>
          </p:cNvSpPr>
          <p:nvPr>
            <p:ph idx="1"/>
          </p:nvPr>
        </p:nvSpPr>
        <p:spPr/>
        <p:txBody>
          <a:bodyPr/>
          <a:lstStyle/>
          <a:p>
            <a:r>
              <a:rPr lang="en-US" dirty="0" smtClean="0"/>
              <a:t>A directed association specifies the ability to navigate from one thing to another.</a:t>
            </a:r>
          </a:p>
          <a:p>
            <a:endParaRPr lang="en-US" dirty="0" smtClean="0"/>
          </a:p>
          <a:p>
            <a:r>
              <a:rPr lang="en-US" dirty="0" smtClean="0"/>
              <a:t>Navigability is represented as a stick arrow head.</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Modeling</a:t>
            </a:r>
            <a:endParaRPr lang="en-US" dirty="0"/>
          </a:p>
        </p:txBody>
      </p:sp>
      <p:sp>
        <p:nvSpPr>
          <p:cNvPr id="3" name="Content Placeholder 2"/>
          <p:cNvSpPr>
            <a:spLocks noGrp="1"/>
          </p:cNvSpPr>
          <p:nvPr>
            <p:ph idx="1"/>
          </p:nvPr>
        </p:nvSpPr>
        <p:spPr/>
        <p:txBody>
          <a:bodyPr>
            <a:normAutofit fontScale="77500" lnSpcReduction="20000"/>
          </a:bodyPr>
          <a:lstStyle/>
          <a:p>
            <a:pPr marL="514350" indent="-514350" algn="just">
              <a:buFont typeface="+mj-lt"/>
              <a:buAutoNum type="arabicPeriod"/>
            </a:pPr>
            <a:r>
              <a:rPr lang="en-US" dirty="0" smtClean="0"/>
              <a:t>The choice of what models to create has a profound influence on how a problem is attacked and how a solution is shaped.</a:t>
            </a:r>
          </a:p>
          <a:p>
            <a:pPr marL="514350" indent="-514350" algn="just">
              <a:buFont typeface="+mj-lt"/>
              <a:buAutoNum type="arabicPeriod"/>
            </a:pPr>
            <a:endParaRPr lang="en-US" dirty="0" smtClean="0"/>
          </a:p>
          <a:p>
            <a:pPr marL="514350" indent="-514350" algn="just">
              <a:buFont typeface="+mj-lt"/>
              <a:buAutoNum type="arabicPeriod"/>
            </a:pPr>
            <a:r>
              <a:rPr lang="en-US" dirty="0" smtClean="0"/>
              <a:t>Every model may be expressed at different levels of precision.</a:t>
            </a:r>
          </a:p>
          <a:p>
            <a:pPr marL="514350" indent="-514350" algn="just">
              <a:buFont typeface="+mj-lt"/>
              <a:buAutoNum type="arabicPeriod"/>
            </a:pPr>
            <a:endParaRPr lang="en-US" dirty="0" smtClean="0"/>
          </a:p>
          <a:p>
            <a:pPr marL="514350" indent="-514350" algn="just">
              <a:buFont typeface="+mj-lt"/>
              <a:buAutoNum type="arabicPeriod"/>
            </a:pPr>
            <a:r>
              <a:rPr lang="en-US" dirty="0" smtClean="0"/>
              <a:t>The best models are connected to reality.</a:t>
            </a:r>
          </a:p>
          <a:p>
            <a:pPr marL="514350" indent="-514350" algn="just">
              <a:buFont typeface="+mj-lt"/>
              <a:buAutoNum type="arabicPeriod"/>
            </a:pPr>
            <a:endParaRPr lang="en-US" dirty="0" smtClean="0"/>
          </a:p>
          <a:p>
            <a:pPr marL="514350" indent="-514350" algn="just">
              <a:buFont typeface="+mj-lt"/>
              <a:buAutoNum type="arabicPeriod"/>
            </a:pPr>
            <a:r>
              <a:rPr lang="en-US" dirty="0" smtClean="0"/>
              <a:t>No single model is sufficient. Every non-trivial system is best approached through a small set of nearly independent models.</a:t>
            </a:r>
            <a:endParaRPr lang="en-US"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Association - Navigation</a:t>
            </a:r>
            <a:endParaRPr lang="en-US" dirty="0"/>
          </a:p>
        </p:txBody>
      </p:sp>
      <p:sp>
        <p:nvSpPr>
          <p:cNvPr id="3" name="Content Placeholder 2"/>
          <p:cNvSpPr>
            <a:spLocks noGrp="1"/>
          </p:cNvSpPr>
          <p:nvPr>
            <p:ph idx="1"/>
          </p:nvPr>
        </p:nvSpPr>
        <p:spPr>
          <a:xfrm>
            <a:off x="609600" y="1600201"/>
            <a:ext cx="8077200" cy="761999"/>
          </a:xfrm>
        </p:spPr>
        <p:txBody>
          <a:bodyPr/>
          <a:lstStyle/>
          <a:p>
            <a:r>
              <a:rPr lang="en-US" dirty="0" smtClean="0"/>
              <a:t>Example</a:t>
            </a:r>
            <a:endParaRPr lang="en-US" dirty="0"/>
          </a:p>
        </p:txBody>
      </p:sp>
      <p:grpSp>
        <p:nvGrpSpPr>
          <p:cNvPr id="4" name="Group 3"/>
          <p:cNvGrpSpPr/>
          <p:nvPr/>
        </p:nvGrpSpPr>
        <p:grpSpPr>
          <a:xfrm>
            <a:off x="1104900" y="3048000"/>
            <a:ext cx="6934200" cy="762000"/>
            <a:chOff x="762000" y="2362200"/>
            <a:chExt cx="6934200" cy="762000"/>
          </a:xfrm>
        </p:grpSpPr>
        <p:sp>
          <p:nvSpPr>
            <p:cNvPr id="5" name="Rectangle 4"/>
            <p:cNvSpPr/>
            <p:nvPr/>
          </p:nvSpPr>
          <p:spPr>
            <a:xfrm>
              <a:off x="762000" y="2514600"/>
              <a:ext cx="1676400"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ysClr val="windowText" lastClr="000000"/>
                  </a:solidFill>
                </a:rPr>
                <a:t>Order</a:t>
              </a:r>
              <a:endParaRPr lang="en-US" dirty="0">
                <a:solidFill>
                  <a:sysClr val="windowText" lastClr="000000"/>
                </a:solidFill>
              </a:endParaRPr>
            </a:p>
          </p:txBody>
        </p:sp>
        <p:sp>
          <p:nvSpPr>
            <p:cNvPr id="6" name="Rectangle 5"/>
            <p:cNvSpPr/>
            <p:nvPr/>
          </p:nvSpPr>
          <p:spPr>
            <a:xfrm>
              <a:off x="6019800" y="2514600"/>
              <a:ext cx="1676400"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ysClr val="windowText" lastClr="000000"/>
                  </a:solidFill>
                </a:rPr>
                <a:t>Products</a:t>
              </a:r>
              <a:endParaRPr lang="en-US" dirty="0">
                <a:solidFill>
                  <a:sysClr val="windowText" lastClr="000000"/>
                </a:solidFill>
              </a:endParaRPr>
            </a:p>
          </p:txBody>
        </p:sp>
        <p:sp>
          <p:nvSpPr>
            <p:cNvPr id="7" name="TextBox 5"/>
            <p:cNvSpPr txBox="1"/>
            <p:nvPr/>
          </p:nvSpPr>
          <p:spPr>
            <a:xfrm>
              <a:off x="3733800" y="2362200"/>
              <a:ext cx="97129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contains</a:t>
              </a:r>
              <a:endParaRPr lang="en-US" dirty="0"/>
            </a:p>
          </p:txBody>
        </p:sp>
        <p:sp>
          <p:nvSpPr>
            <p:cNvPr id="8" name="Isosceles Triangle 7"/>
            <p:cNvSpPr/>
            <p:nvPr/>
          </p:nvSpPr>
          <p:spPr>
            <a:xfrm rot="5400000">
              <a:off x="4658710" y="2478891"/>
              <a:ext cx="152400" cy="13137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9" name="Straight Arrow Connector 8"/>
            <p:cNvCxnSpPr>
              <a:stCxn id="5" idx="3"/>
              <a:endCxn id="6" idx="1"/>
            </p:cNvCxnSpPr>
            <p:nvPr/>
          </p:nvCxnSpPr>
          <p:spPr>
            <a:xfrm>
              <a:off x="2438400" y="2819400"/>
              <a:ext cx="3581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Association - Visibility</a:t>
            </a:r>
            <a:endParaRPr lang="en-US" dirty="0"/>
          </a:p>
        </p:txBody>
      </p:sp>
      <p:sp>
        <p:nvSpPr>
          <p:cNvPr id="3" name="Content Placeholder 2"/>
          <p:cNvSpPr>
            <a:spLocks noGrp="1"/>
          </p:cNvSpPr>
          <p:nvPr>
            <p:ph idx="1"/>
          </p:nvPr>
        </p:nvSpPr>
        <p:spPr/>
        <p:txBody>
          <a:bodyPr/>
          <a:lstStyle/>
          <a:p>
            <a:r>
              <a:rPr lang="en-US" dirty="0" smtClean="0"/>
              <a:t>We can specify the visibility of the things that participate in the association relationship.</a:t>
            </a:r>
          </a:p>
          <a:p>
            <a:endParaRPr lang="en-US" dirty="0" smtClean="0"/>
          </a:p>
          <a:p>
            <a:r>
              <a:rPr lang="en-US" dirty="0" smtClean="0"/>
              <a:t>With the access specifiers on roles we can limit the visibility of a thing from other things outside the association relationship.</a:t>
            </a:r>
            <a:endParaRPr lang="en-US" dirty="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Association - Visibility</a:t>
            </a:r>
            <a:endParaRPr lang="en-US" dirty="0"/>
          </a:p>
        </p:txBody>
      </p:sp>
      <p:sp>
        <p:nvSpPr>
          <p:cNvPr id="3" name="Content Placeholder 2"/>
          <p:cNvSpPr>
            <a:spLocks noGrp="1"/>
          </p:cNvSpPr>
          <p:nvPr>
            <p:ph idx="1"/>
          </p:nvPr>
        </p:nvSpPr>
        <p:spPr>
          <a:xfrm>
            <a:off x="609600" y="1600201"/>
            <a:ext cx="8077200" cy="609599"/>
          </a:xfrm>
        </p:spPr>
        <p:txBody>
          <a:bodyPr/>
          <a:lstStyle/>
          <a:p>
            <a:r>
              <a:rPr lang="en-US" dirty="0" smtClean="0"/>
              <a:t>Example</a:t>
            </a:r>
            <a:endParaRPr lang="en-US" dirty="0"/>
          </a:p>
        </p:txBody>
      </p:sp>
      <p:grpSp>
        <p:nvGrpSpPr>
          <p:cNvPr id="4" name="Group 3"/>
          <p:cNvGrpSpPr/>
          <p:nvPr/>
        </p:nvGrpSpPr>
        <p:grpSpPr>
          <a:xfrm>
            <a:off x="762000" y="3048000"/>
            <a:ext cx="8077200" cy="750332"/>
            <a:chOff x="381000" y="2819400"/>
            <a:chExt cx="8077200" cy="750332"/>
          </a:xfrm>
        </p:grpSpPr>
        <p:sp>
          <p:nvSpPr>
            <p:cNvPr id="5" name="Rectangle 4"/>
            <p:cNvSpPr/>
            <p:nvPr/>
          </p:nvSpPr>
          <p:spPr>
            <a:xfrm>
              <a:off x="381000" y="2819400"/>
              <a:ext cx="1676400"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err="1" smtClean="0">
                  <a:solidFill>
                    <a:sysClr val="windowText" lastClr="000000"/>
                  </a:solidFill>
                </a:rPr>
                <a:t>UserGroup</a:t>
              </a:r>
              <a:endParaRPr lang="en-US" dirty="0">
                <a:solidFill>
                  <a:sysClr val="windowText" lastClr="000000"/>
                </a:solidFill>
              </a:endParaRPr>
            </a:p>
          </p:txBody>
        </p:sp>
        <p:sp>
          <p:nvSpPr>
            <p:cNvPr id="6" name="Rectangle 5"/>
            <p:cNvSpPr/>
            <p:nvPr/>
          </p:nvSpPr>
          <p:spPr>
            <a:xfrm>
              <a:off x="3581400" y="2819400"/>
              <a:ext cx="1219200"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ysClr val="windowText" lastClr="000000"/>
                  </a:solidFill>
                </a:rPr>
                <a:t>User</a:t>
              </a:r>
              <a:endParaRPr lang="en-US" dirty="0">
                <a:solidFill>
                  <a:sysClr val="windowText" lastClr="000000"/>
                </a:solidFill>
              </a:endParaRPr>
            </a:p>
          </p:txBody>
        </p:sp>
        <p:sp>
          <p:nvSpPr>
            <p:cNvPr id="7" name="Rectangle 6"/>
            <p:cNvSpPr/>
            <p:nvPr/>
          </p:nvSpPr>
          <p:spPr>
            <a:xfrm>
              <a:off x="7239000" y="2819400"/>
              <a:ext cx="1219200"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ysClr val="windowText" lastClr="000000"/>
                  </a:solidFill>
                </a:rPr>
                <a:t>Password</a:t>
              </a:r>
              <a:endParaRPr lang="en-US" dirty="0">
                <a:solidFill>
                  <a:sysClr val="windowText" lastClr="000000"/>
                </a:solidFill>
              </a:endParaRPr>
            </a:p>
          </p:txBody>
        </p:sp>
        <p:cxnSp>
          <p:nvCxnSpPr>
            <p:cNvPr id="8" name="Straight Connector 7"/>
            <p:cNvCxnSpPr>
              <a:stCxn id="5" idx="3"/>
              <a:endCxn id="6" idx="1"/>
            </p:cNvCxnSpPr>
            <p:nvPr/>
          </p:nvCxnSpPr>
          <p:spPr>
            <a:xfrm>
              <a:off x="2057400" y="3124200"/>
              <a:ext cx="1524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819400" y="3200400"/>
              <a:ext cx="70724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+user</a:t>
              </a:r>
              <a:endParaRPr lang="en-US" dirty="0"/>
            </a:p>
          </p:txBody>
        </p:sp>
        <p:sp>
          <p:nvSpPr>
            <p:cNvPr id="10" name="TextBox 9"/>
            <p:cNvSpPr txBox="1"/>
            <p:nvPr/>
          </p:nvSpPr>
          <p:spPr>
            <a:xfrm>
              <a:off x="4876800" y="3200400"/>
              <a:ext cx="90351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+owner</a:t>
              </a:r>
              <a:endParaRPr lang="en-US" dirty="0"/>
            </a:p>
          </p:txBody>
        </p:sp>
        <p:sp>
          <p:nvSpPr>
            <p:cNvPr id="11" name="TextBox 10"/>
            <p:cNvSpPr txBox="1"/>
            <p:nvPr/>
          </p:nvSpPr>
          <p:spPr>
            <a:xfrm>
              <a:off x="6592708" y="3200400"/>
              <a:ext cx="57009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-key</a:t>
              </a:r>
              <a:endParaRPr lang="en-US" dirty="0"/>
            </a:p>
          </p:txBody>
        </p:sp>
        <p:cxnSp>
          <p:nvCxnSpPr>
            <p:cNvPr id="12" name="Straight Arrow Connector 11"/>
            <p:cNvCxnSpPr>
              <a:stCxn id="6" idx="3"/>
              <a:endCxn id="7" idx="1"/>
            </p:cNvCxnSpPr>
            <p:nvPr/>
          </p:nvCxnSpPr>
          <p:spPr>
            <a:xfrm>
              <a:off x="4800600" y="3124200"/>
              <a:ext cx="2438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Association - Qualification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This feature of an association allows one thing in the association to identify a set of the instances of another thing. Such mechanism is known as qualification.</a:t>
            </a:r>
          </a:p>
          <a:p>
            <a:endParaRPr lang="en-US" dirty="0" smtClean="0"/>
          </a:p>
          <a:p>
            <a:r>
              <a:rPr lang="en-US" dirty="0" smtClean="0"/>
              <a:t>The attributes set which is used to identify a set of instances is known as a qualifier.</a:t>
            </a:r>
          </a:p>
          <a:p>
            <a:endParaRPr lang="en-US" dirty="0" smtClean="0"/>
          </a:p>
          <a:p>
            <a:r>
              <a:rPr lang="en-US" dirty="0" smtClean="0"/>
              <a:t>A qualifier is represented as text inside a rectangle which is attached to the corresponding instance.</a:t>
            </a:r>
            <a:endParaRPr lang="en-US" dirty="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Association - Qualification</a:t>
            </a:r>
            <a:endParaRPr lang="en-US" dirty="0"/>
          </a:p>
        </p:txBody>
      </p:sp>
      <p:sp>
        <p:nvSpPr>
          <p:cNvPr id="3" name="Content Placeholder 2"/>
          <p:cNvSpPr>
            <a:spLocks noGrp="1"/>
          </p:cNvSpPr>
          <p:nvPr>
            <p:ph idx="1"/>
          </p:nvPr>
        </p:nvSpPr>
        <p:spPr>
          <a:xfrm>
            <a:off x="609600" y="1600201"/>
            <a:ext cx="8077200" cy="685799"/>
          </a:xfrm>
        </p:spPr>
        <p:txBody>
          <a:bodyPr/>
          <a:lstStyle/>
          <a:p>
            <a:r>
              <a:rPr lang="en-US" dirty="0" smtClean="0"/>
              <a:t>Example</a:t>
            </a:r>
            <a:endParaRPr lang="en-US" dirty="0"/>
          </a:p>
        </p:txBody>
      </p:sp>
      <p:grpSp>
        <p:nvGrpSpPr>
          <p:cNvPr id="4" name="Group 3"/>
          <p:cNvGrpSpPr/>
          <p:nvPr/>
        </p:nvGrpSpPr>
        <p:grpSpPr>
          <a:xfrm>
            <a:off x="723900" y="2939534"/>
            <a:ext cx="7696200" cy="978932"/>
            <a:chOff x="533400" y="2209800"/>
            <a:chExt cx="7696200" cy="978932"/>
          </a:xfrm>
        </p:grpSpPr>
        <p:sp>
          <p:nvSpPr>
            <p:cNvPr id="5" name="Rectangle 4"/>
            <p:cNvSpPr/>
            <p:nvPr/>
          </p:nvSpPr>
          <p:spPr>
            <a:xfrm>
              <a:off x="533400" y="2514600"/>
              <a:ext cx="1676400"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ysClr val="windowText" lastClr="000000"/>
                  </a:solidFill>
                </a:rPr>
                <a:t>Bank</a:t>
              </a:r>
              <a:endParaRPr lang="en-US" dirty="0">
                <a:solidFill>
                  <a:sysClr val="windowText" lastClr="000000"/>
                </a:solidFill>
              </a:endParaRPr>
            </a:p>
          </p:txBody>
        </p:sp>
        <p:sp>
          <p:nvSpPr>
            <p:cNvPr id="6" name="Rectangle 5"/>
            <p:cNvSpPr/>
            <p:nvPr/>
          </p:nvSpPr>
          <p:spPr>
            <a:xfrm>
              <a:off x="6553200" y="2514600"/>
              <a:ext cx="1676400"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ysClr val="windowText" lastClr="000000"/>
                  </a:solidFill>
                </a:rPr>
                <a:t>Person</a:t>
              </a:r>
              <a:endParaRPr lang="en-US" dirty="0">
                <a:solidFill>
                  <a:sysClr val="windowText" lastClr="000000"/>
                </a:solidFill>
              </a:endParaRPr>
            </a:p>
          </p:txBody>
        </p:sp>
        <p:sp>
          <p:nvSpPr>
            <p:cNvPr id="7" name="Rectangle 6"/>
            <p:cNvSpPr/>
            <p:nvPr/>
          </p:nvSpPr>
          <p:spPr>
            <a:xfrm>
              <a:off x="2209800" y="2622030"/>
              <a:ext cx="21336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err="1" smtClean="0">
                  <a:solidFill>
                    <a:sysClr val="windowText" lastClr="000000"/>
                  </a:solidFill>
                </a:rPr>
                <a:t>accountNumber</a:t>
              </a:r>
              <a:r>
                <a:rPr lang="en-US" dirty="0" smtClean="0">
                  <a:solidFill>
                    <a:sysClr val="windowText" lastClr="000000"/>
                  </a:solidFill>
                </a:rPr>
                <a:t> : int</a:t>
              </a:r>
              <a:endParaRPr lang="en-US" dirty="0">
                <a:solidFill>
                  <a:sysClr val="windowText" lastClr="000000"/>
                </a:solidFill>
              </a:endParaRPr>
            </a:p>
          </p:txBody>
        </p:sp>
        <p:cxnSp>
          <p:nvCxnSpPr>
            <p:cNvPr id="8" name="Straight Connector 7"/>
            <p:cNvCxnSpPr>
              <a:stCxn id="7" idx="3"/>
              <a:endCxn id="6" idx="1"/>
            </p:cNvCxnSpPr>
            <p:nvPr/>
          </p:nvCxnSpPr>
          <p:spPr>
            <a:xfrm>
              <a:off x="4343400" y="2812530"/>
              <a:ext cx="2209800" cy="6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6"/>
            <p:cNvSpPr txBox="1"/>
            <p:nvPr/>
          </p:nvSpPr>
          <p:spPr>
            <a:xfrm>
              <a:off x="4953000" y="2819400"/>
              <a:ext cx="159607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account holder</a:t>
              </a:r>
              <a:endParaRPr lang="en-US" dirty="0"/>
            </a:p>
          </p:txBody>
        </p:sp>
        <p:sp>
          <p:nvSpPr>
            <p:cNvPr id="10" name="TextBox 7"/>
            <p:cNvSpPr txBox="1"/>
            <p:nvPr/>
          </p:nvSpPr>
          <p:spPr>
            <a:xfrm>
              <a:off x="2286000" y="2209800"/>
              <a:ext cx="30168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a:t>
              </a:r>
              <a:endParaRPr lang="en-US" dirty="0"/>
            </a:p>
          </p:txBody>
        </p:sp>
        <p:sp>
          <p:nvSpPr>
            <p:cNvPr id="11" name="TextBox 8"/>
            <p:cNvSpPr txBox="1"/>
            <p:nvPr/>
          </p:nvSpPr>
          <p:spPr>
            <a:xfrm>
              <a:off x="5943600" y="2362200"/>
              <a:ext cx="53251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a:t>
              </a:r>
              <a:endParaRPr lang="en-US" dirty="0"/>
            </a:p>
          </p:txBody>
        </p:sp>
      </p:gr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Association – Association Class</a:t>
            </a:r>
            <a:endParaRPr lang="en-US" dirty="0"/>
          </a:p>
        </p:txBody>
      </p:sp>
      <p:sp>
        <p:nvSpPr>
          <p:cNvPr id="3" name="Content Placeholder 2"/>
          <p:cNvSpPr>
            <a:spLocks noGrp="1"/>
          </p:cNvSpPr>
          <p:nvPr>
            <p:ph idx="1"/>
          </p:nvPr>
        </p:nvSpPr>
        <p:spPr/>
        <p:txBody>
          <a:bodyPr/>
          <a:lstStyle/>
          <a:p>
            <a:r>
              <a:rPr lang="en-US" dirty="0" smtClean="0"/>
              <a:t>In association relationship, sometimes, the association might have attributes or operations like a class. In such cases, we can model such behavior as an association class.</a:t>
            </a:r>
          </a:p>
          <a:p>
            <a:endParaRPr lang="en-US" dirty="0" smtClean="0"/>
          </a:p>
          <a:p>
            <a:r>
              <a:rPr lang="en-US" dirty="0" smtClean="0"/>
              <a:t>An association class is represented as a class symbol attached to the association with a dashed line.</a:t>
            </a:r>
            <a:endParaRPr lang="en-US" dirty="0"/>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Association – Association Class</a:t>
            </a:r>
            <a:endParaRPr lang="en-US" dirty="0"/>
          </a:p>
        </p:txBody>
      </p:sp>
      <p:sp>
        <p:nvSpPr>
          <p:cNvPr id="3" name="Content Placeholder 2"/>
          <p:cNvSpPr>
            <a:spLocks noGrp="1"/>
          </p:cNvSpPr>
          <p:nvPr>
            <p:ph idx="1"/>
          </p:nvPr>
        </p:nvSpPr>
        <p:spPr>
          <a:xfrm>
            <a:off x="609600" y="1600201"/>
            <a:ext cx="8077200" cy="609599"/>
          </a:xfrm>
        </p:spPr>
        <p:txBody>
          <a:bodyPr/>
          <a:lstStyle/>
          <a:p>
            <a:r>
              <a:rPr lang="en-US" dirty="0" smtClean="0"/>
              <a:t>Example</a:t>
            </a:r>
            <a:endParaRPr lang="en-US" dirty="0"/>
          </a:p>
        </p:txBody>
      </p:sp>
      <p:grpSp>
        <p:nvGrpSpPr>
          <p:cNvPr id="4" name="Group 3"/>
          <p:cNvGrpSpPr/>
          <p:nvPr/>
        </p:nvGrpSpPr>
        <p:grpSpPr>
          <a:xfrm>
            <a:off x="914400" y="2743200"/>
            <a:ext cx="7162800" cy="3200400"/>
            <a:chOff x="762000" y="2362200"/>
            <a:chExt cx="7162800" cy="3200400"/>
          </a:xfrm>
        </p:grpSpPr>
        <p:sp>
          <p:nvSpPr>
            <p:cNvPr id="5" name="Rectangle 4"/>
            <p:cNvSpPr/>
            <p:nvPr/>
          </p:nvSpPr>
          <p:spPr>
            <a:xfrm>
              <a:off x="762000" y="2514600"/>
              <a:ext cx="1676400"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ysClr val="windowText" lastClr="000000"/>
                  </a:solidFill>
                </a:rPr>
                <a:t>Person</a:t>
              </a:r>
              <a:endParaRPr lang="en-US" dirty="0">
                <a:solidFill>
                  <a:sysClr val="windowText" lastClr="000000"/>
                </a:solidFill>
              </a:endParaRPr>
            </a:p>
          </p:txBody>
        </p:sp>
        <p:sp>
          <p:nvSpPr>
            <p:cNvPr id="6" name="Rectangle 5"/>
            <p:cNvSpPr/>
            <p:nvPr/>
          </p:nvSpPr>
          <p:spPr>
            <a:xfrm>
              <a:off x="6248400" y="2514600"/>
              <a:ext cx="1676400"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ysClr val="windowText" lastClr="000000"/>
                  </a:solidFill>
                </a:rPr>
                <a:t>Company</a:t>
              </a:r>
              <a:endParaRPr lang="en-US" dirty="0">
                <a:solidFill>
                  <a:sysClr val="windowText" lastClr="000000"/>
                </a:solidFill>
              </a:endParaRPr>
            </a:p>
          </p:txBody>
        </p:sp>
        <p:cxnSp>
          <p:nvCxnSpPr>
            <p:cNvPr id="7" name="Straight Connector 6"/>
            <p:cNvCxnSpPr>
              <a:stCxn id="5" idx="3"/>
              <a:endCxn id="6" idx="1"/>
            </p:cNvCxnSpPr>
            <p:nvPr/>
          </p:nvCxnSpPr>
          <p:spPr>
            <a:xfrm>
              <a:off x="2438400" y="2819400"/>
              <a:ext cx="3810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4"/>
            <p:cNvSpPr txBox="1"/>
            <p:nvPr/>
          </p:nvSpPr>
          <p:spPr>
            <a:xfrm>
              <a:off x="2514600" y="2362200"/>
              <a:ext cx="53251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a:t>
              </a:r>
              <a:endParaRPr lang="en-US" dirty="0"/>
            </a:p>
          </p:txBody>
        </p:sp>
        <p:sp>
          <p:nvSpPr>
            <p:cNvPr id="9" name="TextBox 5"/>
            <p:cNvSpPr txBox="1"/>
            <p:nvPr/>
          </p:nvSpPr>
          <p:spPr>
            <a:xfrm>
              <a:off x="5872118" y="2438400"/>
              <a:ext cx="30008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a:t>
              </a:r>
              <a:endParaRPr lang="en-US" dirty="0"/>
            </a:p>
          </p:txBody>
        </p:sp>
        <p:sp>
          <p:nvSpPr>
            <p:cNvPr id="10" name="TextBox 6"/>
            <p:cNvSpPr txBox="1"/>
            <p:nvPr/>
          </p:nvSpPr>
          <p:spPr>
            <a:xfrm>
              <a:off x="5105400" y="2895600"/>
              <a:ext cx="107670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employer</a:t>
              </a:r>
              <a:endParaRPr lang="en-US" dirty="0"/>
            </a:p>
          </p:txBody>
        </p:sp>
        <p:sp>
          <p:nvSpPr>
            <p:cNvPr id="11" name="TextBox 7"/>
            <p:cNvSpPr txBox="1"/>
            <p:nvPr/>
          </p:nvSpPr>
          <p:spPr>
            <a:xfrm>
              <a:off x="2514600" y="2895600"/>
              <a:ext cx="111197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employee</a:t>
              </a:r>
              <a:endParaRPr lang="en-US" dirty="0"/>
            </a:p>
          </p:txBody>
        </p:sp>
        <p:sp>
          <p:nvSpPr>
            <p:cNvPr id="12" name="Rectangle 11"/>
            <p:cNvSpPr/>
            <p:nvPr/>
          </p:nvSpPr>
          <p:spPr>
            <a:xfrm>
              <a:off x="3733800" y="3810000"/>
              <a:ext cx="1600200" cy="1752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3" name="Straight Connector 12"/>
            <p:cNvCxnSpPr/>
            <p:nvPr/>
          </p:nvCxnSpPr>
          <p:spPr>
            <a:xfrm>
              <a:off x="3733800" y="4114800"/>
              <a:ext cx="1600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733800" y="5256212"/>
              <a:ext cx="1600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2"/>
            <p:cNvSpPr txBox="1"/>
            <p:nvPr/>
          </p:nvSpPr>
          <p:spPr>
            <a:xfrm>
              <a:off x="4267200" y="3776698"/>
              <a:ext cx="50206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Job</a:t>
              </a:r>
              <a:endParaRPr lang="en-US" dirty="0"/>
            </a:p>
          </p:txBody>
        </p:sp>
        <p:sp>
          <p:nvSpPr>
            <p:cNvPr id="16" name="TextBox 13"/>
            <p:cNvSpPr txBox="1"/>
            <p:nvPr/>
          </p:nvSpPr>
          <p:spPr>
            <a:xfrm>
              <a:off x="3810000" y="4191000"/>
              <a:ext cx="1236813" cy="9233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description</a:t>
              </a:r>
            </a:p>
            <a:p>
              <a:r>
                <a:rPr lang="en-US" dirty="0" err="1" smtClean="0"/>
                <a:t>dateHired</a:t>
              </a:r>
              <a:endParaRPr lang="en-US" dirty="0" smtClean="0"/>
            </a:p>
            <a:p>
              <a:r>
                <a:rPr lang="en-US" dirty="0" smtClean="0"/>
                <a:t>salary</a:t>
              </a:r>
              <a:endParaRPr lang="en-US" dirty="0"/>
            </a:p>
          </p:txBody>
        </p:sp>
        <p:cxnSp>
          <p:nvCxnSpPr>
            <p:cNvPr id="17" name="Straight Connector 16"/>
            <p:cNvCxnSpPr/>
            <p:nvPr/>
          </p:nvCxnSpPr>
          <p:spPr>
            <a:xfrm rot="5400000" flipH="1" flipV="1">
              <a:off x="4001294" y="3314700"/>
              <a:ext cx="990600" cy="158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Association - Composition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association relationship, if one thing is a part of another thing, such relationships are known as aggregations.</a:t>
            </a:r>
          </a:p>
          <a:p>
            <a:endParaRPr lang="en-US" dirty="0" smtClean="0"/>
          </a:p>
          <a:p>
            <a:r>
              <a:rPr lang="en-US" dirty="0" smtClean="0"/>
              <a:t>In a whole-part relationship like aggregation if the life cycle of the part tightly depends on the life cycle of the whole, such relationships are known as compositions.</a:t>
            </a:r>
          </a:p>
          <a:p>
            <a:endParaRPr lang="en-US" dirty="0" smtClean="0"/>
          </a:p>
          <a:p>
            <a:r>
              <a:rPr lang="en-US" dirty="0" smtClean="0"/>
              <a:t>Compositions are represented as solid lines with solid diamond head.</a:t>
            </a:r>
            <a:endParaRPr lang="en-US" dirty="0"/>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Association - Composition</a:t>
            </a:r>
            <a:endParaRPr lang="en-US" dirty="0"/>
          </a:p>
        </p:txBody>
      </p:sp>
      <p:sp>
        <p:nvSpPr>
          <p:cNvPr id="3" name="Content Placeholder 2"/>
          <p:cNvSpPr>
            <a:spLocks noGrp="1"/>
          </p:cNvSpPr>
          <p:nvPr>
            <p:ph idx="1"/>
          </p:nvPr>
        </p:nvSpPr>
        <p:spPr>
          <a:xfrm>
            <a:off x="609600" y="1600201"/>
            <a:ext cx="8077200" cy="609599"/>
          </a:xfrm>
        </p:spPr>
        <p:txBody>
          <a:bodyPr/>
          <a:lstStyle/>
          <a:p>
            <a:r>
              <a:rPr lang="en-US" dirty="0" smtClean="0"/>
              <a:t>Example</a:t>
            </a:r>
            <a:endParaRPr lang="en-US" dirty="0"/>
          </a:p>
        </p:txBody>
      </p:sp>
      <p:grpSp>
        <p:nvGrpSpPr>
          <p:cNvPr id="4" name="Group 3"/>
          <p:cNvGrpSpPr/>
          <p:nvPr/>
        </p:nvGrpSpPr>
        <p:grpSpPr>
          <a:xfrm>
            <a:off x="1104900" y="3048000"/>
            <a:ext cx="6934200" cy="762000"/>
            <a:chOff x="762000" y="2362200"/>
            <a:chExt cx="6934200" cy="762000"/>
          </a:xfrm>
        </p:grpSpPr>
        <p:sp>
          <p:nvSpPr>
            <p:cNvPr id="7" name="Rectangle 6"/>
            <p:cNvSpPr/>
            <p:nvPr/>
          </p:nvSpPr>
          <p:spPr>
            <a:xfrm>
              <a:off x="762000" y="2514600"/>
              <a:ext cx="1676400"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ysClr val="windowText" lastClr="000000"/>
                  </a:solidFill>
                </a:rPr>
                <a:t>Department</a:t>
              </a:r>
              <a:endParaRPr lang="en-US" dirty="0">
                <a:solidFill>
                  <a:sysClr val="windowText" lastClr="000000"/>
                </a:solidFill>
              </a:endParaRPr>
            </a:p>
          </p:txBody>
        </p:sp>
        <p:sp>
          <p:nvSpPr>
            <p:cNvPr id="8" name="Rectangle 7"/>
            <p:cNvSpPr/>
            <p:nvPr/>
          </p:nvSpPr>
          <p:spPr>
            <a:xfrm>
              <a:off x="6019800" y="2514600"/>
              <a:ext cx="1676400"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ysClr val="windowText" lastClr="000000"/>
                  </a:solidFill>
                </a:rPr>
                <a:t>College</a:t>
              </a:r>
              <a:endParaRPr lang="en-US" dirty="0">
                <a:solidFill>
                  <a:sysClr val="windowText" lastClr="000000"/>
                </a:solidFill>
              </a:endParaRPr>
            </a:p>
          </p:txBody>
        </p:sp>
        <p:sp>
          <p:nvSpPr>
            <p:cNvPr id="9" name="TextBox 4"/>
            <p:cNvSpPr txBox="1"/>
            <p:nvPr/>
          </p:nvSpPr>
          <p:spPr>
            <a:xfrm>
              <a:off x="3733800" y="2362200"/>
              <a:ext cx="81945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part of</a:t>
              </a:r>
              <a:endParaRPr lang="en-US" dirty="0"/>
            </a:p>
          </p:txBody>
        </p:sp>
        <p:sp>
          <p:nvSpPr>
            <p:cNvPr id="10" name="Isosceles Triangle 9"/>
            <p:cNvSpPr/>
            <p:nvPr/>
          </p:nvSpPr>
          <p:spPr>
            <a:xfrm rot="5400000">
              <a:off x="4506310" y="2478891"/>
              <a:ext cx="152400" cy="13137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cxnSp>
        <p:nvCxnSpPr>
          <p:cNvPr id="5" name="Straight Connector 4"/>
          <p:cNvCxnSpPr>
            <a:stCxn id="7" idx="3"/>
          </p:cNvCxnSpPr>
          <p:nvPr/>
        </p:nvCxnSpPr>
        <p:spPr>
          <a:xfrm>
            <a:off x="2781300" y="3505200"/>
            <a:ext cx="3276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lowchart: Decision 5"/>
          <p:cNvSpPr/>
          <p:nvPr/>
        </p:nvSpPr>
        <p:spPr>
          <a:xfrm>
            <a:off x="5996690" y="3397770"/>
            <a:ext cx="341194" cy="228600"/>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Association (cont…)</a:t>
            </a:r>
            <a:endParaRPr lang="en-US" dirty="0"/>
          </a:p>
        </p:txBody>
      </p:sp>
      <p:sp>
        <p:nvSpPr>
          <p:cNvPr id="3" name="Content Placeholder 2"/>
          <p:cNvSpPr>
            <a:spLocks noGrp="1"/>
          </p:cNvSpPr>
          <p:nvPr>
            <p:ph idx="1"/>
          </p:nvPr>
        </p:nvSpPr>
        <p:spPr>
          <a:xfrm>
            <a:off x="609600" y="1600201"/>
            <a:ext cx="8077200" cy="1295399"/>
          </a:xfrm>
        </p:spPr>
        <p:txBody>
          <a:bodyPr>
            <a:normAutofit fontScale="92500" lnSpcReduction="20000"/>
          </a:bodyPr>
          <a:lstStyle/>
          <a:p>
            <a:r>
              <a:rPr lang="en-US" dirty="0" smtClean="0"/>
              <a:t>Along with the features mentioned before there are six constraints which can be applied on the association:</a:t>
            </a:r>
            <a:endParaRPr lang="en-US" dirty="0"/>
          </a:p>
        </p:txBody>
      </p:sp>
      <p:graphicFrame>
        <p:nvGraphicFramePr>
          <p:cNvPr id="4" name="Table 3"/>
          <p:cNvGraphicFramePr>
            <a:graphicFrameLocks noGrp="1"/>
          </p:cNvGraphicFramePr>
          <p:nvPr/>
        </p:nvGraphicFramePr>
        <p:xfrm>
          <a:off x="812799" y="2971800"/>
          <a:ext cx="7874001" cy="2362200"/>
        </p:xfrm>
        <a:graphic>
          <a:graphicData uri="http://schemas.openxmlformats.org/drawingml/2006/table">
            <a:tbl>
              <a:tblPr/>
              <a:tblGrid>
                <a:gridCol w="1362808"/>
                <a:gridCol w="6511193"/>
              </a:tblGrid>
              <a:tr h="262467">
                <a:tc>
                  <a:txBody>
                    <a:bodyPr/>
                    <a:lstStyle/>
                    <a:p>
                      <a:pPr marL="0" marR="0">
                        <a:spcBef>
                          <a:spcPts val="0"/>
                        </a:spcBef>
                        <a:spcAft>
                          <a:spcPts val="0"/>
                        </a:spcAft>
                      </a:pPr>
                      <a:r>
                        <a:rPr lang="en-US" sz="1700">
                          <a:latin typeface="Calibri"/>
                          <a:ea typeface="Times New Roman"/>
                          <a:cs typeface="Times New Roman"/>
                        </a:rPr>
                        <a:t>implicit</a:t>
                      </a:r>
                    </a:p>
                  </a:txBody>
                  <a:tcPr marL="107373" marR="107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latin typeface="Calibri"/>
                          <a:ea typeface="Times New Roman"/>
                          <a:cs typeface="Times New Roman"/>
                        </a:rPr>
                        <a:t>Specifies that the relationship is not physical, but rather conceptual</a:t>
                      </a:r>
                    </a:p>
                  </a:txBody>
                  <a:tcPr marL="107373" marR="107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4933">
                <a:tc>
                  <a:txBody>
                    <a:bodyPr/>
                    <a:lstStyle/>
                    <a:p>
                      <a:pPr marL="0" marR="0">
                        <a:spcBef>
                          <a:spcPts val="0"/>
                        </a:spcBef>
                        <a:spcAft>
                          <a:spcPts val="0"/>
                        </a:spcAft>
                      </a:pPr>
                      <a:r>
                        <a:rPr lang="en-US" sz="1700">
                          <a:latin typeface="Calibri"/>
                          <a:ea typeface="Times New Roman"/>
                          <a:cs typeface="Times New Roman"/>
                        </a:rPr>
                        <a:t>ordered</a:t>
                      </a:r>
                    </a:p>
                  </a:txBody>
                  <a:tcPr marL="107373" marR="107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latin typeface="Calibri"/>
                          <a:ea typeface="Times New Roman"/>
                          <a:cs typeface="Times New Roman"/>
                        </a:rPr>
                        <a:t>Specifies that the objects at one end of the association are in a certain order</a:t>
                      </a:r>
                    </a:p>
                  </a:txBody>
                  <a:tcPr marL="107373" marR="107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467">
                <a:tc>
                  <a:txBody>
                    <a:bodyPr/>
                    <a:lstStyle/>
                    <a:p>
                      <a:pPr marL="0" marR="0">
                        <a:spcBef>
                          <a:spcPts val="0"/>
                        </a:spcBef>
                        <a:spcAft>
                          <a:spcPts val="0"/>
                        </a:spcAft>
                      </a:pPr>
                      <a:r>
                        <a:rPr lang="en-US" sz="1700">
                          <a:latin typeface="Calibri"/>
                          <a:ea typeface="Times New Roman"/>
                          <a:cs typeface="Times New Roman"/>
                        </a:rPr>
                        <a:t>changeable</a:t>
                      </a:r>
                    </a:p>
                  </a:txBody>
                  <a:tcPr marL="107373" marR="107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latin typeface="Calibri"/>
                          <a:ea typeface="Times New Roman"/>
                          <a:cs typeface="Times New Roman"/>
                        </a:rPr>
                        <a:t>Links between objects can be added, removed</a:t>
                      </a:r>
                    </a:p>
                  </a:txBody>
                  <a:tcPr marL="107373" marR="107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4933">
                <a:tc>
                  <a:txBody>
                    <a:bodyPr/>
                    <a:lstStyle/>
                    <a:p>
                      <a:pPr marL="0" marR="0">
                        <a:spcBef>
                          <a:spcPts val="0"/>
                        </a:spcBef>
                        <a:spcAft>
                          <a:spcPts val="0"/>
                        </a:spcAft>
                      </a:pPr>
                      <a:r>
                        <a:rPr lang="en-US" sz="1700">
                          <a:latin typeface="Calibri"/>
                          <a:ea typeface="Times New Roman"/>
                          <a:cs typeface="Times New Roman"/>
                        </a:rPr>
                        <a:t>addOnly</a:t>
                      </a:r>
                    </a:p>
                  </a:txBody>
                  <a:tcPr marL="107373" marR="107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latin typeface="Calibri"/>
                          <a:ea typeface="Times New Roman"/>
                          <a:cs typeface="Times New Roman"/>
                        </a:rPr>
                        <a:t>New links may be added from an object on the opposite side of the association</a:t>
                      </a:r>
                    </a:p>
                  </a:txBody>
                  <a:tcPr marL="107373" marR="107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467">
                <a:tc>
                  <a:txBody>
                    <a:bodyPr/>
                    <a:lstStyle/>
                    <a:p>
                      <a:pPr marL="0" marR="0">
                        <a:spcBef>
                          <a:spcPts val="0"/>
                        </a:spcBef>
                        <a:spcAft>
                          <a:spcPts val="0"/>
                        </a:spcAft>
                      </a:pPr>
                      <a:r>
                        <a:rPr lang="en-US" sz="1700">
                          <a:latin typeface="Calibri"/>
                          <a:ea typeface="Times New Roman"/>
                          <a:cs typeface="Times New Roman"/>
                        </a:rPr>
                        <a:t>frozen</a:t>
                      </a:r>
                    </a:p>
                  </a:txBody>
                  <a:tcPr marL="107373" marR="107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latin typeface="Calibri"/>
                          <a:ea typeface="Times New Roman"/>
                          <a:cs typeface="Times New Roman"/>
                        </a:rPr>
                        <a:t>After adding a link it might not be modified later</a:t>
                      </a:r>
                    </a:p>
                  </a:txBody>
                  <a:tcPr marL="107373" marR="107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4933">
                <a:tc>
                  <a:txBody>
                    <a:bodyPr/>
                    <a:lstStyle/>
                    <a:p>
                      <a:pPr marL="0" marR="0">
                        <a:spcBef>
                          <a:spcPts val="0"/>
                        </a:spcBef>
                        <a:spcAft>
                          <a:spcPts val="0"/>
                        </a:spcAft>
                      </a:pPr>
                      <a:r>
                        <a:rPr lang="en-US" sz="1700">
                          <a:latin typeface="Calibri"/>
                          <a:ea typeface="Times New Roman"/>
                          <a:cs typeface="Times New Roman"/>
                        </a:rPr>
                        <a:t>xor</a:t>
                      </a:r>
                    </a:p>
                  </a:txBody>
                  <a:tcPr marL="107373" marR="107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dirty="0">
                          <a:latin typeface="Calibri"/>
                          <a:ea typeface="Times New Roman"/>
                          <a:cs typeface="Times New Roman"/>
                        </a:rPr>
                        <a:t>Indicates that among a set of associations, only one can be applied for each object</a:t>
                      </a:r>
                    </a:p>
                  </a:txBody>
                  <a:tcPr marL="107373" marR="107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Design</a:t>
            </a:r>
            <a:endParaRPr lang="en-US" dirty="0"/>
          </a:p>
        </p:txBody>
      </p:sp>
      <p:pic>
        <p:nvPicPr>
          <p:cNvPr id="55298" name="Picture 2" descr="http://www.computer.org/portal/image/image_gallery?uuid=e0e3b16f-87f7-4921-addf-2a92492810b6&amp;groupId=65186&amp;t=1236811150439"/>
          <p:cNvPicPr>
            <a:picLocks noChangeAspect="1" noChangeArrowheads="1"/>
          </p:cNvPicPr>
          <p:nvPr/>
        </p:nvPicPr>
        <p:blipFill>
          <a:blip r:embed="rId2"/>
          <a:srcRect b="8635"/>
          <a:stretch>
            <a:fillRect/>
          </a:stretch>
        </p:blipFill>
        <p:spPr bwMode="auto">
          <a:xfrm>
            <a:off x="1295400" y="2362200"/>
            <a:ext cx="6315075" cy="3124200"/>
          </a:xfrm>
          <a:prstGeom prst="rect">
            <a:avLst/>
          </a:prstGeom>
          <a:noFill/>
        </p:spPr>
      </p:pic>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Realization</a:t>
            </a:r>
            <a:endParaRPr lang="en-US" dirty="0"/>
          </a:p>
        </p:txBody>
      </p:sp>
      <p:sp>
        <p:nvSpPr>
          <p:cNvPr id="3" name="Content Placeholder 2"/>
          <p:cNvSpPr>
            <a:spLocks noGrp="1"/>
          </p:cNvSpPr>
          <p:nvPr>
            <p:ph idx="1"/>
          </p:nvPr>
        </p:nvSpPr>
        <p:spPr/>
        <p:txBody>
          <a:bodyPr/>
          <a:lstStyle/>
          <a:p>
            <a:r>
              <a:rPr lang="en-US" dirty="0" smtClean="0"/>
              <a:t>A semantic relationship in which one thing provides the specification and the other thing provides the implementation for that specification is the realization.</a:t>
            </a:r>
          </a:p>
          <a:p>
            <a:endParaRPr lang="en-US" dirty="0" smtClean="0"/>
          </a:p>
          <a:p>
            <a:r>
              <a:rPr lang="en-US" dirty="0" smtClean="0"/>
              <a:t>A realization is graphically represented as a dashed line with hollow arrow head which points the thing providing the specification.</a:t>
            </a:r>
            <a:endParaRPr lang="en-US" dirty="0"/>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Realization – Examples</a:t>
            </a:r>
            <a:endParaRPr lang="en-US" dirty="0"/>
          </a:p>
        </p:txBody>
      </p:sp>
      <p:sp>
        <p:nvSpPr>
          <p:cNvPr id="4" name="Rectangle 3"/>
          <p:cNvSpPr/>
          <p:nvPr/>
        </p:nvSpPr>
        <p:spPr>
          <a:xfrm>
            <a:off x="1219200" y="2103620"/>
            <a:ext cx="21336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err="1" smtClean="0">
                <a:solidFill>
                  <a:sysClr val="windowText" lastClr="000000"/>
                </a:solidFill>
              </a:rPr>
              <a:t>HTMLParser</a:t>
            </a:r>
            <a:endParaRPr lang="en-US" dirty="0">
              <a:solidFill>
                <a:sysClr val="windowText" lastClr="000000"/>
              </a:solidFill>
            </a:endParaRPr>
          </a:p>
        </p:txBody>
      </p:sp>
      <p:sp>
        <p:nvSpPr>
          <p:cNvPr id="5" name="Rectangle 4"/>
          <p:cNvSpPr/>
          <p:nvPr/>
        </p:nvSpPr>
        <p:spPr>
          <a:xfrm>
            <a:off x="6172200" y="1494020"/>
            <a:ext cx="1752600" cy="1600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6" name="Straight Connector 5"/>
          <p:cNvCxnSpPr/>
          <p:nvPr/>
        </p:nvCxnSpPr>
        <p:spPr>
          <a:xfrm>
            <a:off x="6172200" y="2102032"/>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172200" y="2330632"/>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6"/>
          <p:cNvSpPr txBox="1"/>
          <p:nvPr/>
        </p:nvSpPr>
        <p:spPr>
          <a:xfrm>
            <a:off x="6629400" y="1734288"/>
            <a:ext cx="77046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Parser</a:t>
            </a:r>
            <a:endParaRPr lang="en-US" dirty="0"/>
          </a:p>
        </p:txBody>
      </p:sp>
      <p:sp>
        <p:nvSpPr>
          <p:cNvPr id="9" name="TextBox 7"/>
          <p:cNvSpPr txBox="1"/>
          <p:nvPr/>
        </p:nvSpPr>
        <p:spPr>
          <a:xfrm>
            <a:off x="6324600" y="1494020"/>
            <a:ext cx="147880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&lt;&lt;interface&gt;&gt;</a:t>
            </a:r>
            <a:endParaRPr lang="en-US" dirty="0"/>
          </a:p>
        </p:txBody>
      </p:sp>
      <p:sp>
        <p:nvSpPr>
          <p:cNvPr id="10" name="TextBox 8"/>
          <p:cNvSpPr txBox="1"/>
          <p:nvPr/>
        </p:nvSpPr>
        <p:spPr>
          <a:xfrm>
            <a:off x="6248400" y="2408420"/>
            <a:ext cx="839525"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scan()</a:t>
            </a:r>
          </a:p>
          <a:p>
            <a:r>
              <a:rPr lang="en-US" dirty="0" smtClean="0"/>
              <a:t>parse()</a:t>
            </a:r>
            <a:endParaRPr lang="en-US" dirty="0"/>
          </a:p>
        </p:txBody>
      </p:sp>
      <p:cxnSp>
        <p:nvCxnSpPr>
          <p:cNvPr id="11" name="Straight Connector 10"/>
          <p:cNvCxnSpPr/>
          <p:nvPr/>
        </p:nvCxnSpPr>
        <p:spPr>
          <a:xfrm>
            <a:off x="3352800" y="2362200"/>
            <a:ext cx="2514600" cy="158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2" name="Isosceles Triangle 11"/>
          <p:cNvSpPr/>
          <p:nvPr/>
        </p:nvSpPr>
        <p:spPr>
          <a:xfrm rot="5400000">
            <a:off x="5895332" y="2259318"/>
            <a:ext cx="265176" cy="2286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p:cNvSpPr/>
          <p:nvPr/>
        </p:nvSpPr>
        <p:spPr>
          <a:xfrm>
            <a:off x="2286000" y="3505200"/>
            <a:ext cx="1981200" cy="990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ectangle 13"/>
          <p:cNvSpPr/>
          <p:nvPr/>
        </p:nvSpPr>
        <p:spPr>
          <a:xfrm>
            <a:off x="2088630" y="3672590"/>
            <a:ext cx="381000"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ectangle 14"/>
          <p:cNvSpPr/>
          <p:nvPr/>
        </p:nvSpPr>
        <p:spPr>
          <a:xfrm>
            <a:off x="2088630" y="4129790"/>
            <a:ext cx="381000"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TextBox 17"/>
          <p:cNvSpPr txBox="1"/>
          <p:nvPr/>
        </p:nvSpPr>
        <p:spPr>
          <a:xfrm>
            <a:off x="2667000" y="3596390"/>
            <a:ext cx="149919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Htmlparser.dll</a:t>
            </a:r>
            <a:endParaRPr lang="en-US" dirty="0"/>
          </a:p>
        </p:txBody>
      </p:sp>
      <p:sp>
        <p:nvSpPr>
          <p:cNvPr id="17" name="Oval 16"/>
          <p:cNvSpPr/>
          <p:nvPr/>
        </p:nvSpPr>
        <p:spPr>
          <a:xfrm>
            <a:off x="6019800" y="3702570"/>
            <a:ext cx="609600" cy="609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TextBox 19"/>
          <p:cNvSpPr txBox="1"/>
          <p:nvPr/>
        </p:nvSpPr>
        <p:spPr>
          <a:xfrm>
            <a:off x="5943600" y="4358390"/>
            <a:ext cx="77046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Parser</a:t>
            </a:r>
            <a:endParaRPr lang="en-US" dirty="0"/>
          </a:p>
        </p:txBody>
      </p:sp>
      <p:cxnSp>
        <p:nvCxnSpPr>
          <p:cNvPr id="19" name="Straight Connector 18"/>
          <p:cNvCxnSpPr/>
          <p:nvPr/>
        </p:nvCxnSpPr>
        <p:spPr>
          <a:xfrm>
            <a:off x="4267200" y="3975802"/>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1828800" y="5257800"/>
            <a:ext cx="1905000" cy="990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ysClr val="windowText" lastClr="000000"/>
                </a:solidFill>
              </a:rPr>
              <a:t>Validate</a:t>
            </a:r>
          </a:p>
          <a:p>
            <a:pPr algn="ctr"/>
            <a:r>
              <a:rPr lang="en-US" dirty="0" smtClean="0">
                <a:solidFill>
                  <a:sysClr val="windowText" lastClr="000000"/>
                </a:solidFill>
              </a:rPr>
              <a:t>User</a:t>
            </a:r>
            <a:endParaRPr lang="en-US" dirty="0">
              <a:solidFill>
                <a:sysClr val="windowText" lastClr="000000"/>
              </a:solidFill>
            </a:endParaRPr>
          </a:p>
        </p:txBody>
      </p:sp>
      <p:sp>
        <p:nvSpPr>
          <p:cNvPr id="21" name="Oval 20"/>
          <p:cNvSpPr/>
          <p:nvPr/>
        </p:nvSpPr>
        <p:spPr>
          <a:xfrm>
            <a:off x="5410200" y="5257800"/>
            <a:ext cx="1905000" cy="990600"/>
          </a:xfrm>
          <a:prstGeom prst="ellipse">
            <a:avLst/>
          </a:prstGeom>
          <a:solidFill>
            <a:schemeClr val="bg1"/>
          </a:solid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ysClr val="windowText" lastClr="000000"/>
                </a:solidFill>
              </a:rPr>
              <a:t>Validation</a:t>
            </a:r>
            <a:endParaRPr lang="en-US" dirty="0">
              <a:solidFill>
                <a:sysClr val="windowText" lastClr="000000"/>
              </a:solidFill>
            </a:endParaRPr>
          </a:p>
        </p:txBody>
      </p:sp>
      <p:cxnSp>
        <p:nvCxnSpPr>
          <p:cNvPr id="22" name="Straight Connector 21"/>
          <p:cNvCxnSpPr>
            <a:stCxn id="21" idx="2"/>
            <a:endCxn id="20" idx="6"/>
          </p:cNvCxnSpPr>
          <p:nvPr/>
        </p:nvCxnSpPr>
        <p:spPr>
          <a:xfrm rot="10800000">
            <a:off x="3733800" y="5753100"/>
            <a:ext cx="1676400" cy="158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3" name="Isosceles Triangle 22"/>
          <p:cNvSpPr/>
          <p:nvPr/>
        </p:nvSpPr>
        <p:spPr>
          <a:xfrm rot="16200000" flipH="1">
            <a:off x="3715512" y="5657088"/>
            <a:ext cx="265176" cy="2286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CRC (Class-Responsibility-Collaborator) Cards</a:t>
            </a:r>
            <a:endParaRPr lang="en-US" sz="2800" dirty="0"/>
          </a:p>
        </p:txBody>
      </p:sp>
      <p:sp>
        <p:nvSpPr>
          <p:cNvPr id="4" name="TextBox 3"/>
          <p:cNvSpPr txBox="1"/>
          <p:nvPr/>
        </p:nvSpPr>
        <p:spPr>
          <a:xfrm>
            <a:off x="685800" y="1219200"/>
            <a:ext cx="4166525" cy="369332"/>
          </a:xfrm>
          <a:prstGeom prst="rect">
            <a:avLst/>
          </a:prstGeom>
          <a:noFill/>
        </p:spPr>
        <p:txBody>
          <a:bodyPr wrap="none" rtlCol="0">
            <a:spAutoFit/>
          </a:bodyPr>
          <a:lstStyle/>
          <a:p>
            <a:r>
              <a:rPr lang="en-US" dirty="0" smtClean="0"/>
              <a:t>Introduced by Beck &amp; Cunningham (1989)</a:t>
            </a:r>
            <a:endParaRPr lang="en-US" dirty="0"/>
          </a:p>
        </p:txBody>
      </p:sp>
      <p:pic>
        <p:nvPicPr>
          <p:cNvPr id="5" name="Picture 4" descr="http://AgileModeling.com/images/models/crcCardLayout.jpg"/>
          <p:cNvPicPr/>
          <p:nvPr/>
        </p:nvPicPr>
        <p:blipFill>
          <a:blip r:embed="rId2"/>
          <a:srcRect/>
          <a:stretch>
            <a:fillRect/>
          </a:stretch>
        </p:blipFill>
        <p:spPr bwMode="auto">
          <a:xfrm>
            <a:off x="762000" y="1905000"/>
            <a:ext cx="2603380" cy="1490737"/>
          </a:xfrm>
          <a:prstGeom prst="rect">
            <a:avLst/>
          </a:prstGeom>
          <a:noFill/>
          <a:ln w="9525">
            <a:solidFill>
              <a:schemeClr val="tx1"/>
            </a:solidFill>
            <a:miter lim="800000"/>
            <a:headEnd/>
            <a:tailEnd/>
          </a:ln>
        </p:spPr>
      </p:pic>
      <p:pic>
        <p:nvPicPr>
          <p:cNvPr id="6" name="Picture 5" descr="http://AgileModeling.com/images/models/crcCardExample.jpg"/>
          <p:cNvPicPr/>
          <p:nvPr/>
        </p:nvPicPr>
        <p:blipFill>
          <a:blip r:embed="rId3"/>
          <a:srcRect/>
          <a:stretch>
            <a:fillRect/>
          </a:stretch>
        </p:blipFill>
        <p:spPr bwMode="auto">
          <a:xfrm>
            <a:off x="5029200" y="1524000"/>
            <a:ext cx="3389300" cy="4735902"/>
          </a:xfrm>
          <a:prstGeom prst="rect">
            <a:avLst/>
          </a:prstGeom>
          <a:noFill/>
          <a:ln w="9525">
            <a:noFill/>
            <a:miter lim="800000"/>
            <a:headEnd/>
            <a:tailEnd/>
          </a:ln>
        </p:spPr>
      </p:pic>
      <p:sp>
        <p:nvSpPr>
          <p:cNvPr id="7" name="TextBox 6"/>
          <p:cNvSpPr txBox="1"/>
          <p:nvPr/>
        </p:nvSpPr>
        <p:spPr>
          <a:xfrm>
            <a:off x="2438400" y="5867400"/>
            <a:ext cx="2492990" cy="369332"/>
          </a:xfrm>
          <a:prstGeom prst="rect">
            <a:avLst/>
          </a:prstGeom>
          <a:noFill/>
        </p:spPr>
        <p:txBody>
          <a:bodyPr wrap="none" rtlCol="0">
            <a:spAutoFit/>
          </a:bodyPr>
          <a:lstStyle/>
          <a:p>
            <a:r>
              <a:rPr lang="en-US" dirty="0" smtClean="0"/>
              <a:t>Online Shopping System</a:t>
            </a:r>
            <a:endParaRPr lang="en-US" dirty="0"/>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2743200"/>
            <a:ext cx="8077200" cy="1143000"/>
          </a:xfrm>
        </p:spPr>
        <p:txBody>
          <a:bodyPr/>
          <a:lstStyle/>
          <a:p>
            <a:pPr algn="ctr"/>
            <a:r>
              <a:rPr lang="en-US" dirty="0" smtClean="0"/>
              <a:t>Class Diagram</a:t>
            </a:r>
            <a:endParaRPr lang="en-US" dirty="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diagram</a:t>
            </a:r>
            <a:endParaRPr lang="en-US" dirty="0"/>
          </a:p>
        </p:txBody>
      </p:sp>
      <p:sp>
        <p:nvSpPr>
          <p:cNvPr id="3" name="Content Placeholder 2"/>
          <p:cNvSpPr>
            <a:spLocks noGrp="1"/>
          </p:cNvSpPr>
          <p:nvPr>
            <p:ph idx="1"/>
          </p:nvPr>
        </p:nvSpPr>
        <p:spPr/>
        <p:txBody>
          <a:bodyPr>
            <a:normAutofit/>
          </a:bodyPr>
          <a:lstStyle/>
          <a:p>
            <a:r>
              <a:rPr lang="en-US" dirty="0" smtClean="0"/>
              <a:t>Class diagram is used to model the static design view of the system.</a:t>
            </a:r>
          </a:p>
          <a:p>
            <a:endParaRPr lang="en-US" dirty="0" smtClean="0"/>
          </a:p>
          <a:p>
            <a:r>
              <a:rPr lang="en-US" dirty="0" smtClean="0"/>
              <a:t>A class diagram contains:</a:t>
            </a:r>
          </a:p>
          <a:p>
            <a:pPr lvl="1"/>
            <a:r>
              <a:rPr lang="en-US" dirty="0" smtClean="0"/>
              <a:t>Classes</a:t>
            </a:r>
          </a:p>
          <a:p>
            <a:pPr lvl="1"/>
            <a:r>
              <a:rPr lang="en-US" dirty="0" smtClean="0"/>
              <a:t>Interfaces</a:t>
            </a:r>
          </a:p>
          <a:p>
            <a:pPr lvl="1"/>
            <a:r>
              <a:rPr lang="en-US" dirty="0" smtClean="0"/>
              <a:t>Collaborations</a:t>
            </a:r>
          </a:p>
          <a:p>
            <a:pPr lvl="1"/>
            <a:r>
              <a:rPr lang="en-US" dirty="0" smtClean="0"/>
              <a:t>Generalization, dependencies and associations</a:t>
            </a:r>
            <a:endParaRPr lang="en-US" dirty="0"/>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diagram – Common Uses</a:t>
            </a:r>
            <a:endParaRPr lang="en-US" dirty="0"/>
          </a:p>
        </p:txBody>
      </p:sp>
      <p:sp>
        <p:nvSpPr>
          <p:cNvPr id="3" name="Content Placeholder 2"/>
          <p:cNvSpPr>
            <a:spLocks noGrp="1"/>
          </p:cNvSpPr>
          <p:nvPr>
            <p:ph idx="1"/>
          </p:nvPr>
        </p:nvSpPr>
        <p:spPr/>
        <p:txBody>
          <a:bodyPr/>
          <a:lstStyle/>
          <a:p>
            <a:r>
              <a:rPr lang="en-US" dirty="0" smtClean="0"/>
              <a:t>Class diagrams are commonly used for:</a:t>
            </a:r>
          </a:p>
          <a:p>
            <a:pPr lvl="1"/>
            <a:r>
              <a:rPr lang="en-US" dirty="0" smtClean="0"/>
              <a:t>Modeling the vocabulary of the system</a:t>
            </a:r>
          </a:p>
          <a:p>
            <a:pPr lvl="1"/>
            <a:r>
              <a:rPr lang="en-US" dirty="0" smtClean="0"/>
              <a:t>Modeling the collaborations</a:t>
            </a:r>
          </a:p>
          <a:p>
            <a:pPr lvl="1"/>
            <a:r>
              <a:rPr lang="en-US" dirty="0" smtClean="0"/>
              <a:t>Modeling the logical database schema</a:t>
            </a:r>
            <a:endParaRPr lang="en-US" dirty="0"/>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diagram - Example</a:t>
            </a:r>
            <a:endParaRPr lang="en-US" dirty="0"/>
          </a:p>
        </p:txBody>
      </p:sp>
      <p:pic>
        <p:nvPicPr>
          <p:cNvPr id="4" name="Content Placeholder 3" descr="http://4.bp.blogspot.com/-pX3U3tIovgc/Uaq9I4fDgbI/AAAAAAAAALg/-jqqcOA6eFI/s1600/61-modeling-a-schema.png"/>
          <p:cNvPicPr>
            <a:picLocks noGrp="1"/>
          </p:cNvPicPr>
          <p:nvPr>
            <p:ph idx="1"/>
          </p:nvPr>
        </p:nvPicPr>
        <p:blipFill>
          <a:blip r:embed="rId2"/>
          <a:stretch>
            <a:fillRect/>
          </a:stretch>
        </p:blipFill>
        <p:spPr bwMode="auto">
          <a:xfrm>
            <a:off x="1843087" y="1681956"/>
            <a:ext cx="5610225" cy="436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2743200"/>
            <a:ext cx="8077200" cy="1143000"/>
          </a:xfrm>
        </p:spPr>
        <p:txBody>
          <a:bodyPr/>
          <a:lstStyle/>
          <a:p>
            <a:pPr algn="ctr"/>
            <a:r>
              <a:rPr lang="en-US" dirty="0" smtClean="0"/>
              <a:t>Object Diagram</a:t>
            </a:r>
            <a:endParaRPr lang="en-US" dirty="0"/>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diagram</a:t>
            </a:r>
            <a:endParaRPr lang="en-US" dirty="0"/>
          </a:p>
        </p:txBody>
      </p:sp>
      <p:sp>
        <p:nvSpPr>
          <p:cNvPr id="3" name="Content Placeholder 2"/>
          <p:cNvSpPr>
            <a:spLocks noGrp="1"/>
          </p:cNvSpPr>
          <p:nvPr>
            <p:ph idx="1"/>
          </p:nvPr>
        </p:nvSpPr>
        <p:spPr/>
        <p:txBody>
          <a:bodyPr>
            <a:normAutofit lnSpcReduction="10000"/>
          </a:bodyPr>
          <a:lstStyle/>
          <a:p>
            <a:r>
              <a:rPr lang="en-US" dirty="0" smtClean="0"/>
              <a:t>An object diagram allows us to model the instances of classes in a class diagram.</a:t>
            </a:r>
          </a:p>
          <a:p>
            <a:endParaRPr lang="en-US" dirty="0" smtClean="0"/>
          </a:p>
          <a:p>
            <a:r>
              <a:rPr lang="en-US" dirty="0" smtClean="0"/>
              <a:t>Object diagrams are used to model the static design view of the system.</a:t>
            </a:r>
          </a:p>
          <a:p>
            <a:endParaRPr lang="en-US" dirty="0" smtClean="0"/>
          </a:p>
          <a:p>
            <a:r>
              <a:rPr lang="en-US" dirty="0" smtClean="0"/>
              <a:t>An object diagram contains:</a:t>
            </a:r>
          </a:p>
          <a:p>
            <a:pPr lvl="1"/>
            <a:r>
              <a:rPr lang="en-US" dirty="0" smtClean="0"/>
              <a:t>Objects</a:t>
            </a:r>
          </a:p>
          <a:p>
            <a:pPr lvl="1"/>
            <a:r>
              <a:rPr lang="en-US" dirty="0" smtClean="0"/>
              <a:t>Links</a:t>
            </a: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diagram – Example</a:t>
            </a:r>
            <a:endParaRPr lang="en-US" dirty="0"/>
          </a:p>
        </p:txBody>
      </p:sp>
      <p:pic>
        <p:nvPicPr>
          <p:cNvPr id="4" name="irc_mi" descr="http://www.teach-ict.com/as_as_computing/ocr/H447/F453/3_3_6/uml/miniweb/images/object_association.jpg"/>
          <p:cNvPicPr>
            <a:picLocks noGrp="1"/>
          </p:cNvPicPr>
          <p:nvPr>
            <p:ph idx="1"/>
          </p:nvPr>
        </p:nvPicPr>
        <p:blipFill>
          <a:blip r:embed="rId2"/>
          <a:srcRect/>
          <a:stretch>
            <a:fillRect/>
          </a:stretch>
        </p:blipFill>
        <p:spPr bwMode="auto">
          <a:xfrm>
            <a:off x="1143000" y="2133600"/>
            <a:ext cx="7093680" cy="30567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Object Oriented Analysis and Design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OOAD is a software engineering approach that models a system as a group of interacting objects.</a:t>
            </a:r>
          </a:p>
          <a:p>
            <a:endParaRPr lang="en-US" dirty="0" smtClean="0"/>
          </a:p>
          <a:p>
            <a:r>
              <a:rPr lang="en-US" dirty="0" smtClean="0"/>
              <a:t>The notation for representing these models is UML.</a:t>
            </a:r>
          </a:p>
          <a:p>
            <a:endParaRPr lang="en-US" dirty="0" smtClean="0"/>
          </a:p>
          <a:p>
            <a:endParaRPr lang="en-US" dirty="0" smtClean="0"/>
          </a:p>
          <a:p>
            <a:r>
              <a:rPr lang="en-US" dirty="0" smtClean="0"/>
              <a:t>OOA focuses on </a:t>
            </a:r>
            <a:r>
              <a:rPr lang="en-US" i="1" dirty="0" smtClean="0"/>
              <a:t>what</a:t>
            </a:r>
            <a:r>
              <a:rPr lang="en-US" dirty="0" smtClean="0"/>
              <a:t> the system does. Models consists of use-case, class and interaction diagrams.</a:t>
            </a:r>
          </a:p>
          <a:p>
            <a:endParaRPr lang="en-US" dirty="0" smtClean="0"/>
          </a:p>
          <a:p>
            <a:r>
              <a:rPr lang="en-US" dirty="0" smtClean="0"/>
              <a:t>OOD focuses on </a:t>
            </a:r>
            <a:r>
              <a:rPr lang="en-US" i="1" dirty="0" smtClean="0"/>
              <a:t>how</a:t>
            </a:r>
            <a:r>
              <a:rPr lang="en-US" dirty="0" smtClean="0"/>
              <a:t> the system does it. Detailed diagrams.</a:t>
            </a:r>
          </a:p>
          <a:p>
            <a:endParaRPr lang="en-US" dirty="0" smtClean="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and Object Diagrams</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2057400" y="2057400"/>
            <a:ext cx="5191125" cy="3381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2743200"/>
            <a:ext cx="8077200" cy="1143000"/>
          </a:xfrm>
        </p:spPr>
        <p:txBody>
          <a:bodyPr/>
          <a:lstStyle/>
          <a:p>
            <a:pPr algn="ctr"/>
            <a:r>
              <a:rPr lang="en-US" dirty="0" smtClean="0"/>
              <a:t>Behavioral Modeling</a:t>
            </a:r>
            <a:endParaRPr lang="en-US" dirty="0"/>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Modeling</a:t>
            </a:r>
            <a:endParaRPr lang="en-US" dirty="0"/>
          </a:p>
        </p:txBody>
      </p:sp>
      <p:sp>
        <p:nvSpPr>
          <p:cNvPr id="3" name="Content Placeholder 2"/>
          <p:cNvSpPr>
            <a:spLocks noGrp="1"/>
          </p:cNvSpPr>
          <p:nvPr>
            <p:ph idx="1"/>
          </p:nvPr>
        </p:nvSpPr>
        <p:spPr/>
        <p:txBody>
          <a:bodyPr/>
          <a:lstStyle/>
          <a:p>
            <a:r>
              <a:rPr lang="en-US" dirty="0" smtClean="0"/>
              <a:t>Behavioral modeling involves modeling the dynamic aspects of the software system.</a:t>
            </a:r>
          </a:p>
          <a:p>
            <a:endParaRPr lang="en-US" dirty="0" smtClean="0"/>
          </a:p>
          <a:p>
            <a:r>
              <a:rPr lang="en-US" dirty="0" smtClean="0"/>
              <a:t>The dynamic aspects comprises of the behavior represented as:</a:t>
            </a:r>
          </a:p>
          <a:p>
            <a:pPr lvl="1"/>
            <a:r>
              <a:rPr lang="en-US" dirty="0" smtClean="0"/>
              <a:t>Messages</a:t>
            </a:r>
          </a:p>
          <a:p>
            <a:pPr lvl="1"/>
            <a:r>
              <a:rPr lang="en-US" dirty="0" smtClean="0"/>
              <a:t>States</a:t>
            </a:r>
          </a:p>
          <a:p>
            <a:pPr lvl="1"/>
            <a:r>
              <a:rPr lang="en-US" dirty="0" smtClean="0"/>
              <a:t>Activities and more…</a:t>
            </a:r>
            <a:endParaRPr lang="en-US" dirty="0"/>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2743200"/>
            <a:ext cx="8077200" cy="1143000"/>
          </a:xfrm>
        </p:spPr>
        <p:txBody>
          <a:bodyPr/>
          <a:lstStyle/>
          <a:p>
            <a:pPr algn="ctr"/>
            <a:r>
              <a:rPr lang="en-US" dirty="0" smtClean="0"/>
              <a:t>Use Case Diagram</a:t>
            </a:r>
            <a:endParaRPr lang="en-US" dirty="0"/>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Cases</a:t>
            </a:r>
            <a:endParaRPr lang="en-US" dirty="0"/>
          </a:p>
        </p:txBody>
      </p:sp>
      <p:sp>
        <p:nvSpPr>
          <p:cNvPr id="3" name="Content Placeholder 2"/>
          <p:cNvSpPr>
            <a:spLocks noGrp="1"/>
          </p:cNvSpPr>
          <p:nvPr>
            <p:ph idx="1"/>
          </p:nvPr>
        </p:nvSpPr>
        <p:spPr/>
        <p:txBody>
          <a:bodyPr/>
          <a:lstStyle/>
          <a:p>
            <a:r>
              <a:rPr lang="en-US" dirty="0" smtClean="0"/>
              <a:t>Use cases specify what the system does for its users.</a:t>
            </a:r>
          </a:p>
          <a:p>
            <a:endParaRPr lang="en-US" dirty="0" smtClean="0"/>
          </a:p>
          <a:p>
            <a:r>
              <a:rPr lang="en-US" dirty="0" smtClean="0"/>
              <a:t>A use case specifies part of the functionality provided by the system.</a:t>
            </a:r>
          </a:p>
          <a:p>
            <a:endParaRPr lang="en-US" dirty="0" smtClean="0"/>
          </a:p>
          <a:p>
            <a:r>
              <a:rPr lang="en-US" dirty="0" smtClean="0"/>
              <a:t>Use case concept was introduced by </a:t>
            </a:r>
            <a:r>
              <a:rPr lang="en-US" dirty="0" err="1" smtClean="0"/>
              <a:t>Ivar</a:t>
            </a:r>
            <a:r>
              <a:rPr lang="en-US" dirty="0" smtClean="0"/>
              <a:t> Jacobson</a:t>
            </a:r>
            <a:endParaRPr lang="en-US" dirty="0"/>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Cases (cont…)</a:t>
            </a:r>
            <a:endParaRPr lang="en-US" dirty="0"/>
          </a:p>
        </p:txBody>
      </p:sp>
      <p:sp>
        <p:nvSpPr>
          <p:cNvPr id="3" name="Content Placeholder 2"/>
          <p:cNvSpPr>
            <a:spLocks noGrp="1"/>
          </p:cNvSpPr>
          <p:nvPr>
            <p:ph idx="1"/>
          </p:nvPr>
        </p:nvSpPr>
        <p:spPr/>
        <p:txBody>
          <a:bodyPr/>
          <a:lstStyle/>
          <a:p>
            <a:r>
              <a:rPr lang="en-US" dirty="0" smtClean="0"/>
              <a:t>An use case is defined as “a set of actions performed by the system, which produces an observable result that is, typically, of some value to one or more actors or other stakeholders of the system”.</a:t>
            </a:r>
          </a:p>
          <a:p>
            <a:endParaRPr lang="en-US" dirty="0" smtClean="0"/>
          </a:p>
          <a:p>
            <a:r>
              <a:rPr lang="en-US" dirty="0" smtClean="0"/>
              <a:t>Use cases are connected to actors through associations.</a:t>
            </a:r>
            <a:endParaRPr lang="en-US" dirty="0"/>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Cases (cont…)</a:t>
            </a:r>
            <a:endParaRPr lang="en-US" dirty="0"/>
          </a:p>
        </p:txBody>
      </p:sp>
      <p:sp>
        <p:nvSpPr>
          <p:cNvPr id="3" name="Content Placeholder 2"/>
          <p:cNvSpPr>
            <a:spLocks noGrp="1"/>
          </p:cNvSpPr>
          <p:nvPr>
            <p:ph idx="1"/>
          </p:nvPr>
        </p:nvSpPr>
        <p:spPr/>
        <p:txBody>
          <a:bodyPr/>
          <a:lstStyle/>
          <a:p>
            <a:r>
              <a:rPr lang="en-US" dirty="0" smtClean="0"/>
              <a:t>Use case is one of the classifiers in UML.</a:t>
            </a:r>
          </a:p>
          <a:p>
            <a:endParaRPr lang="en-US" dirty="0" smtClean="0"/>
          </a:p>
          <a:p>
            <a:r>
              <a:rPr lang="en-US" dirty="0" smtClean="0"/>
              <a:t>An instance of use case is known as a </a:t>
            </a:r>
            <a:r>
              <a:rPr lang="en-US" b="1" i="1" dirty="0" smtClean="0"/>
              <a:t>scenario</a:t>
            </a:r>
            <a:r>
              <a:rPr lang="en-US" dirty="0" smtClean="0"/>
              <a:t>.</a:t>
            </a:r>
          </a:p>
          <a:p>
            <a:endParaRPr lang="en-US" dirty="0" smtClean="0"/>
          </a:p>
          <a:p>
            <a:r>
              <a:rPr lang="en-US" dirty="0" smtClean="0"/>
              <a:t>Use case is graphically represented as a hollow ellipse.</a:t>
            </a:r>
            <a:endParaRPr lang="en-US" dirty="0"/>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Cases – Example</a:t>
            </a:r>
            <a:endParaRPr lang="en-US" dirty="0"/>
          </a:p>
        </p:txBody>
      </p:sp>
      <p:sp>
        <p:nvSpPr>
          <p:cNvPr id="4" name="Oval 3"/>
          <p:cNvSpPr/>
          <p:nvPr/>
        </p:nvSpPr>
        <p:spPr>
          <a:xfrm>
            <a:off x="1371600" y="2362200"/>
            <a:ext cx="2133600" cy="990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ysClr val="windowText" lastClr="000000"/>
                </a:solidFill>
              </a:rPr>
              <a:t>Order product</a:t>
            </a:r>
            <a:endParaRPr lang="en-US" dirty="0">
              <a:solidFill>
                <a:sysClr val="windowText" lastClr="000000"/>
              </a:solidFill>
            </a:endParaRPr>
          </a:p>
        </p:txBody>
      </p:sp>
      <p:sp>
        <p:nvSpPr>
          <p:cNvPr id="5" name="Oval 4"/>
          <p:cNvSpPr/>
          <p:nvPr/>
        </p:nvSpPr>
        <p:spPr>
          <a:xfrm>
            <a:off x="3048000" y="3505200"/>
            <a:ext cx="2133600" cy="990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ysClr val="windowText" lastClr="000000"/>
                </a:solidFill>
              </a:rPr>
              <a:t>Validate user</a:t>
            </a:r>
            <a:endParaRPr lang="en-US" dirty="0">
              <a:solidFill>
                <a:sysClr val="windowText" lastClr="000000"/>
              </a:solidFill>
            </a:endParaRPr>
          </a:p>
        </p:txBody>
      </p:sp>
      <p:sp>
        <p:nvSpPr>
          <p:cNvPr id="6" name="Oval 5"/>
          <p:cNvSpPr/>
          <p:nvPr/>
        </p:nvSpPr>
        <p:spPr>
          <a:xfrm>
            <a:off x="5181600" y="2514600"/>
            <a:ext cx="2743200" cy="990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ysClr val="windowText" lastClr="000000"/>
                </a:solidFill>
              </a:rPr>
              <a:t>Library :: Make Reservation</a:t>
            </a:r>
            <a:endParaRPr lang="en-US" dirty="0">
              <a:solidFill>
                <a:sysClr val="windowText" lastClr="000000"/>
              </a:solidFill>
            </a:endParaRPr>
          </a:p>
        </p:txBody>
      </p:sp>
      <p:sp>
        <p:nvSpPr>
          <p:cNvPr id="7" name="TextBox 4"/>
          <p:cNvSpPr txBox="1"/>
          <p:nvPr/>
        </p:nvSpPr>
        <p:spPr>
          <a:xfrm>
            <a:off x="1219200" y="3657600"/>
            <a:ext cx="151996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Simple Names</a:t>
            </a:r>
            <a:endParaRPr lang="en-US" dirty="0"/>
          </a:p>
        </p:txBody>
      </p:sp>
      <p:sp>
        <p:nvSpPr>
          <p:cNvPr id="8" name="TextBox 5"/>
          <p:cNvSpPr txBox="1"/>
          <p:nvPr/>
        </p:nvSpPr>
        <p:spPr>
          <a:xfrm>
            <a:off x="6553200" y="3657600"/>
            <a:ext cx="121796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Path Name</a:t>
            </a:r>
            <a:endParaRPr lang="en-US" dirty="0"/>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Describing Use Cases</a:t>
            </a:r>
            <a:endParaRPr lang="en-US" dirty="0"/>
          </a:p>
        </p:txBody>
      </p:sp>
      <p:sp>
        <p:nvSpPr>
          <p:cNvPr id="3" name="Content Placeholder 2"/>
          <p:cNvSpPr>
            <a:spLocks noGrp="1"/>
          </p:cNvSpPr>
          <p:nvPr>
            <p:ph idx="1"/>
          </p:nvPr>
        </p:nvSpPr>
        <p:spPr/>
        <p:txBody>
          <a:bodyPr/>
          <a:lstStyle/>
          <a:p>
            <a:r>
              <a:rPr lang="en-US" dirty="0" smtClean="0"/>
              <a:t>Use case description includes:</a:t>
            </a:r>
          </a:p>
          <a:p>
            <a:pPr lvl="1"/>
            <a:r>
              <a:rPr lang="en-US" dirty="0" smtClean="0"/>
              <a:t>Objective of the use case</a:t>
            </a:r>
          </a:p>
          <a:p>
            <a:pPr lvl="1"/>
            <a:r>
              <a:rPr lang="en-US" dirty="0" smtClean="0"/>
              <a:t>How the use case is initiated</a:t>
            </a:r>
          </a:p>
          <a:p>
            <a:pPr lvl="1"/>
            <a:r>
              <a:rPr lang="en-US" dirty="0" smtClean="0"/>
              <a:t>Flow of messages between actors and the use case</a:t>
            </a:r>
          </a:p>
          <a:p>
            <a:pPr lvl="1"/>
            <a:r>
              <a:rPr lang="en-US" dirty="0" smtClean="0"/>
              <a:t>Alternate flow in the use case</a:t>
            </a:r>
          </a:p>
          <a:p>
            <a:pPr lvl="1"/>
            <a:r>
              <a:rPr lang="en-US" dirty="0" smtClean="0"/>
              <a:t>How the use case finishes and its value to the actor</a:t>
            </a:r>
            <a:endParaRPr lang="en-US" dirty="0"/>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Actors</a:t>
            </a:r>
            <a:endParaRPr lang="en-US" dirty="0"/>
          </a:p>
        </p:txBody>
      </p:sp>
      <p:sp>
        <p:nvSpPr>
          <p:cNvPr id="3" name="Content Placeholder 2"/>
          <p:cNvSpPr>
            <a:spLocks noGrp="1"/>
          </p:cNvSpPr>
          <p:nvPr>
            <p:ph idx="1"/>
          </p:nvPr>
        </p:nvSpPr>
        <p:spPr/>
        <p:txBody>
          <a:bodyPr>
            <a:normAutofit lnSpcReduction="10000"/>
          </a:bodyPr>
          <a:lstStyle/>
          <a:p>
            <a:r>
              <a:rPr lang="en-US" dirty="0" smtClean="0"/>
              <a:t>An actor is one which uses or interacts with the software system (subject).</a:t>
            </a:r>
          </a:p>
          <a:p>
            <a:endParaRPr lang="en-US" dirty="0" smtClean="0"/>
          </a:p>
          <a:p>
            <a:r>
              <a:rPr lang="en-US" dirty="0" smtClean="0"/>
              <a:t>Actor can be a person or another system (logical or physical).</a:t>
            </a:r>
          </a:p>
          <a:p>
            <a:endParaRPr lang="en-US" dirty="0" smtClean="0"/>
          </a:p>
          <a:p>
            <a:r>
              <a:rPr lang="en-US" dirty="0" smtClean="0"/>
              <a:t>Use case is always initiated by an actor by sending a message. This message is know as the stimulus.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Oriented Modeling</a:t>
            </a:r>
            <a:endParaRPr lang="en-US" dirty="0"/>
          </a:p>
        </p:txBody>
      </p:sp>
      <p:sp>
        <p:nvSpPr>
          <p:cNvPr id="4" name="TextBox 3"/>
          <p:cNvSpPr txBox="1"/>
          <p:nvPr/>
        </p:nvSpPr>
        <p:spPr>
          <a:xfrm>
            <a:off x="2971800" y="1828800"/>
            <a:ext cx="2015232" cy="646331"/>
          </a:xfrm>
          <a:prstGeom prst="rect">
            <a:avLst/>
          </a:prstGeom>
          <a:noFill/>
          <a:ln>
            <a:solidFill>
              <a:srgbClr val="7030A0"/>
            </a:solidFill>
          </a:ln>
        </p:spPr>
        <p:txBody>
          <a:bodyPr wrap="none" rtlCol="0">
            <a:spAutoFit/>
          </a:bodyPr>
          <a:lstStyle/>
          <a:p>
            <a:pPr algn="ctr"/>
            <a:r>
              <a:rPr lang="en-US" dirty="0" smtClean="0"/>
              <a:t>Two approaches for</a:t>
            </a:r>
          </a:p>
          <a:p>
            <a:pPr algn="ctr"/>
            <a:r>
              <a:rPr lang="en-US" dirty="0" smtClean="0"/>
              <a:t>developing models</a:t>
            </a:r>
            <a:endParaRPr lang="en-US" dirty="0"/>
          </a:p>
        </p:txBody>
      </p:sp>
      <p:sp>
        <p:nvSpPr>
          <p:cNvPr id="5" name="TextBox 4"/>
          <p:cNvSpPr txBox="1"/>
          <p:nvPr/>
        </p:nvSpPr>
        <p:spPr>
          <a:xfrm>
            <a:off x="1143000" y="3397770"/>
            <a:ext cx="1313180" cy="646331"/>
          </a:xfrm>
          <a:prstGeom prst="rect">
            <a:avLst/>
          </a:prstGeom>
          <a:noFill/>
          <a:ln>
            <a:solidFill>
              <a:srgbClr val="7030A0"/>
            </a:solidFill>
          </a:ln>
        </p:spPr>
        <p:txBody>
          <a:bodyPr wrap="none" rtlCol="0">
            <a:spAutoFit/>
          </a:bodyPr>
          <a:lstStyle/>
          <a:p>
            <a:pPr algn="ctr"/>
            <a:r>
              <a:rPr lang="en-US" dirty="0" smtClean="0"/>
              <a:t>Algorithmic</a:t>
            </a:r>
          </a:p>
          <a:p>
            <a:pPr algn="ctr"/>
            <a:r>
              <a:rPr lang="en-US" dirty="0" smtClean="0"/>
              <a:t>Perspective</a:t>
            </a:r>
            <a:endParaRPr lang="en-US" dirty="0"/>
          </a:p>
        </p:txBody>
      </p:sp>
      <p:sp>
        <p:nvSpPr>
          <p:cNvPr id="6" name="TextBox 5"/>
          <p:cNvSpPr txBox="1"/>
          <p:nvPr/>
        </p:nvSpPr>
        <p:spPr>
          <a:xfrm>
            <a:off x="5412248" y="3399020"/>
            <a:ext cx="1685077" cy="646331"/>
          </a:xfrm>
          <a:prstGeom prst="rect">
            <a:avLst/>
          </a:prstGeom>
          <a:noFill/>
          <a:ln>
            <a:solidFill>
              <a:srgbClr val="7030A0"/>
            </a:solidFill>
          </a:ln>
        </p:spPr>
        <p:txBody>
          <a:bodyPr wrap="none" rtlCol="0">
            <a:spAutoFit/>
          </a:bodyPr>
          <a:lstStyle/>
          <a:p>
            <a:pPr algn="ctr"/>
            <a:r>
              <a:rPr lang="en-US" dirty="0" smtClean="0"/>
              <a:t>Object-Oriented</a:t>
            </a:r>
          </a:p>
          <a:p>
            <a:pPr algn="ctr"/>
            <a:r>
              <a:rPr lang="en-US" dirty="0" smtClean="0"/>
              <a:t>Perspective</a:t>
            </a:r>
            <a:endParaRPr lang="en-US" dirty="0"/>
          </a:p>
        </p:txBody>
      </p:sp>
      <p:cxnSp>
        <p:nvCxnSpPr>
          <p:cNvPr id="8" name="Straight Arrow Connector 7"/>
          <p:cNvCxnSpPr>
            <a:stCxn id="4" idx="2"/>
          </p:cNvCxnSpPr>
          <p:nvPr/>
        </p:nvCxnSpPr>
        <p:spPr>
          <a:xfrm rot="5400000">
            <a:off x="2465274" y="1838657"/>
            <a:ext cx="877669" cy="2150616"/>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2"/>
          </p:cNvCxnSpPr>
          <p:nvPr/>
        </p:nvCxnSpPr>
        <p:spPr>
          <a:xfrm rot="16200000" flipH="1">
            <a:off x="4675074" y="1779473"/>
            <a:ext cx="877669" cy="2268984"/>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62000" y="4191000"/>
            <a:ext cx="2983509" cy="1200329"/>
          </a:xfrm>
          <a:prstGeom prst="rect">
            <a:avLst/>
          </a:prstGeom>
          <a:noFill/>
        </p:spPr>
        <p:txBody>
          <a:bodyPr wrap="none" rtlCol="0">
            <a:spAutoFit/>
          </a:bodyPr>
          <a:lstStyle/>
          <a:p>
            <a:pPr>
              <a:buFont typeface="Arial" pitchFamily="34" charset="0"/>
              <a:buChar char="•"/>
            </a:pPr>
            <a:r>
              <a:rPr lang="en-US" dirty="0" smtClean="0"/>
              <a:t> Traditional approach</a:t>
            </a:r>
          </a:p>
          <a:p>
            <a:pPr>
              <a:buFont typeface="Arial" pitchFamily="34" charset="0"/>
              <a:buChar char="•"/>
            </a:pPr>
            <a:r>
              <a:rPr lang="en-US" dirty="0" smtClean="0"/>
              <a:t> Fundamental unit is function</a:t>
            </a:r>
          </a:p>
          <a:p>
            <a:pPr>
              <a:buFont typeface="Arial" pitchFamily="34" charset="0"/>
              <a:buChar char="•"/>
            </a:pPr>
            <a:r>
              <a:rPr lang="en-US" dirty="0" smtClean="0"/>
              <a:t> Functional decomposition</a:t>
            </a:r>
          </a:p>
          <a:p>
            <a:pPr>
              <a:buFont typeface="Arial" pitchFamily="34" charset="0"/>
              <a:buChar char="•"/>
            </a:pPr>
            <a:r>
              <a:rPr lang="en-US" dirty="0" smtClean="0"/>
              <a:t> Difficult to maintain</a:t>
            </a:r>
            <a:endParaRPr lang="en-US" dirty="0"/>
          </a:p>
        </p:txBody>
      </p:sp>
      <p:sp>
        <p:nvSpPr>
          <p:cNvPr id="13" name="TextBox 12"/>
          <p:cNvSpPr txBox="1"/>
          <p:nvPr/>
        </p:nvSpPr>
        <p:spPr>
          <a:xfrm>
            <a:off x="5105400" y="4191000"/>
            <a:ext cx="3534942" cy="1200329"/>
          </a:xfrm>
          <a:prstGeom prst="rect">
            <a:avLst/>
          </a:prstGeom>
          <a:noFill/>
        </p:spPr>
        <p:txBody>
          <a:bodyPr wrap="none" rtlCol="0">
            <a:spAutoFit/>
          </a:bodyPr>
          <a:lstStyle/>
          <a:p>
            <a:pPr>
              <a:buFont typeface="Arial" pitchFamily="34" charset="0"/>
              <a:buChar char="•"/>
            </a:pPr>
            <a:r>
              <a:rPr lang="en-US" dirty="0" smtClean="0"/>
              <a:t> Modern approach</a:t>
            </a:r>
          </a:p>
          <a:p>
            <a:pPr>
              <a:buFont typeface="Arial" pitchFamily="34" charset="0"/>
              <a:buChar char="•"/>
            </a:pPr>
            <a:r>
              <a:rPr lang="en-US" dirty="0" smtClean="0"/>
              <a:t> Fundamental unit is object or class</a:t>
            </a:r>
          </a:p>
          <a:p>
            <a:pPr>
              <a:buFont typeface="Arial" pitchFamily="34" charset="0"/>
              <a:buChar char="•"/>
            </a:pPr>
            <a:r>
              <a:rPr lang="en-US" dirty="0" smtClean="0"/>
              <a:t> Communication through messages</a:t>
            </a:r>
          </a:p>
          <a:p>
            <a:pPr>
              <a:buFont typeface="Arial" pitchFamily="34" charset="0"/>
              <a:buChar char="•"/>
            </a:pPr>
            <a:r>
              <a:rPr lang="en-US" dirty="0" smtClean="0"/>
              <a:t> Easy to maintain and enhance</a:t>
            </a:r>
            <a:endParaRPr lang="en-US" dirty="0"/>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Actors (cont…)</a:t>
            </a:r>
            <a:endParaRPr lang="en-US" dirty="0"/>
          </a:p>
        </p:txBody>
      </p:sp>
      <p:sp>
        <p:nvSpPr>
          <p:cNvPr id="3" name="Content Placeholder 2"/>
          <p:cNvSpPr>
            <a:spLocks noGrp="1"/>
          </p:cNvSpPr>
          <p:nvPr>
            <p:ph idx="1"/>
          </p:nvPr>
        </p:nvSpPr>
        <p:spPr/>
        <p:txBody>
          <a:bodyPr/>
          <a:lstStyle/>
          <a:p>
            <a:r>
              <a:rPr lang="en-US" dirty="0" smtClean="0"/>
              <a:t>Actors are of two types:</a:t>
            </a:r>
          </a:p>
          <a:p>
            <a:pPr lvl="1"/>
            <a:r>
              <a:rPr lang="en-US" dirty="0" smtClean="0"/>
              <a:t>Active actors</a:t>
            </a:r>
          </a:p>
          <a:p>
            <a:pPr lvl="1"/>
            <a:r>
              <a:rPr lang="en-US" dirty="0" smtClean="0"/>
              <a:t>Passive actors</a:t>
            </a:r>
          </a:p>
          <a:p>
            <a:endParaRPr lang="en-US" dirty="0" smtClean="0"/>
          </a:p>
          <a:p>
            <a:r>
              <a:rPr lang="en-US" dirty="0" smtClean="0"/>
              <a:t>Actor is graphically represented as a </a:t>
            </a:r>
            <a:r>
              <a:rPr lang="en-US" b="1" i="1" dirty="0" smtClean="0"/>
              <a:t>stickman</a:t>
            </a:r>
            <a:r>
              <a:rPr lang="en-US" dirty="0" smtClean="0"/>
              <a:t> or as a class symbol stereotyped as actor.</a:t>
            </a:r>
            <a:endParaRPr lang="en-US" dirty="0"/>
          </a:p>
        </p:txBody>
      </p:sp>
      <p:pic>
        <p:nvPicPr>
          <p:cNvPr id="4" name="Picture 3"/>
          <p:cNvPicPr/>
          <p:nvPr/>
        </p:nvPicPr>
        <p:blipFill>
          <a:blip r:embed="rId2"/>
          <a:srcRect/>
          <a:stretch>
            <a:fillRect/>
          </a:stretch>
        </p:blipFill>
        <p:spPr bwMode="auto">
          <a:xfrm>
            <a:off x="2895600" y="5181600"/>
            <a:ext cx="2798781"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Organizing Use Cases</a:t>
            </a:r>
            <a:endParaRPr lang="en-US" dirty="0"/>
          </a:p>
        </p:txBody>
      </p:sp>
      <p:sp>
        <p:nvSpPr>
          <p:cNvPr id="3" name="Content Placeholder 2"/>
          <p:cNvSpPr>
            <a:spLocks noGrp="1"/>
          </p:cNvSpPr>
          <p:nvPr>
            <p:ph idx="1"/>
          </p:nvPr>
        </p:nvSpPr>
        <p:spPr/>
        <p:txBody>
          <a:bodyPr>
            <a:normAutofit lnSpcReduction="10000"/>
          </a:bodyPr>
          <a:lstStyle/>
          <a:p>
            <a:r>
              <a:rPr lang="en-US" dirty="0" smtClean="0"/>
              <a:t>We can use packages to group related use cases.</a:t>
            </a:r>
          </a:p>
          <a:p>
            <a:endParaRPr lang="en-US" dirty="0" smtClean="0"/>
          </a:p>
          <a:p>
            <a:r>
              <a:rPr lang="en-US" dirty="0" smtClean="0"/>
              <a:t>We can use generalization relationship between general and specific use cases.</a:t>
            </a:r>
          </a:p>
          <a:p>
            <a:endParaRPr lang="en-US" dirty="0" smtClean="0"/>
          </a:p>
          <a:p>
            <a:r>
              <a:rPr lang="en-US" dirty="0" smtClean="0"/>
              <a:t>We can separate common behavior using include dependencies and separate optional behavior using extend dependencies.</a:t>
            </a:r>
            <a:endParaRPr lang="en-US" dirty="0"/>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Organizing Use Cases - Packages</a:t>
            </a:r>
            <a:endParaRPr lang="en-US" dirty="0"/>
          </a:p>
        </p:txBody>
      </p:sp>
      <p:pic>
        <p:nvPicPr>
          <p:cNvPr id="5122" name="Picture 2"/>
          <p:cNvPicPr>
            <a:picLocks noGrp="1" noChangeAspect="1" noChangeArrowheads="1"/>
          </p:cNvPicPr>
          <p:nvPr>
            <p:ph idx="1"/>
          </p:nvPr>
        </p:nvPicPr>
        <p:blipFill>
          <a:blip r:embed="rId2"/>
          <a:srcRect/>
          <a:stretch>
            <a:fillRect/>
          </a:stretch>
        </p:blipFill>
        <p:spPr bwMode="auto">
          <a:xfrm>
            <a:off x="2314575" y="2401094"/>
            <a:ext cx="4667250" cy="2924175"/>
          </a:xfrm>
          <a:prstGeom prst="rect">
            <a:avLst/>
          </a:prstGeom>
          <a:noFill/>
          <a:ln w="9525">
            <a:noFill/>
            <a:miter lim="800000"/>
            <a:headEnd/>
            <a:tailEnd/>
          </a:ln>
          <a:effectLst/>
        </p:spPr>
      </p:pic>
      <p:sp>
        <p:nvSpPr>
          <p:cNvPr id="5" name="TextBox 4"/>
          <p:cNvSpPr txBox="1"/>
          <p:nvPr/>
        </p:nvSpPr>
        <p:spPr>
          <a:xfrm>
            <a:off x="3200400" y="1828800"/>
            <a:ext cx="2800767" cy="369332"/>
          </a:xfrm>
          <a:prstGeom prst="rect">
            <a:avLst/>
          </a:prstGeom>
          <a:noFill/>
        </p:spPr>
        <p:txBody>
          <a:bodyPr wrap="none" rtlCol="0">
            <a:spAutoFit/>
          </a:bodyPr>
          <a:lstStyle/>
          <a:p>
            <a:r>
              <a:rPr lang="en-US" dirty="0" smtClean="0"/>
              <a:t>College Information System</a:t>
            </a:r>
            <a:endParaRPr lang="en-US" dirty="0"/>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Organizing Use Cases - Packages</a:t>
            </a:r>
            <a:endParaRPr lang="en-US" dirty="0"/>
          </a:p>
        </p:txBody>
      </p:sp>
      <p:pic>
        <p:nvPicPr>
          <p:cNvPr id="6146" name="Picture 2"/>
          <p:cNvPicPr>
            <a:picLocks noChangeAspect="1" noChangeArrowheads="1"/>
          </p:cNvPicPr>
          <p:nvPr/>
        </p:nvPicPr>
        <p:blipFill>
          <a:blip r:embed="rId2"/>
          <a:srcRect/>
          <a:stretch>
            <a:fillRect/>
          </a:stretch>
        </p:blipFill>
        <p:spPr bwMode="auto">
          <a:xfrm>
            <a:off x="2133600" y="1981200"/>
            <a:ext cx="5067300" cy="3771900"/>
          </a:xfrm>
          <a:prstGeom prst="rect">
            <a:avLst/>
          </a:prstGeom>
          <a:noFill/>
          <a:ln w="9525">
            <a:noFill/>
            <a:miter lim="800000"/>
            <a:headEnd/>
            <a:tailEnd/>
          </a:ln>
          <a:effectLst/>
        </p:spPr>
      </p:pic>
      <p:sp>
        <p:nvSpPr>
          <p:cNvPr id="5" name="TextBox 4"/>
          <p:cNvSpPr txBox="1"/>
          <p:nvPr/>
        </p:nvSpPr>
        <p:spPr>
          <a:xfrm>
            <a:off x="2895600" y="1524000"/>
            <a:ext cx="3153427" cy="369332"/>
          </a:xfrm>
          <a:prstGeom prst="rect">
            <a:avLst/>
          </a:prstGeom>
          <a:noFill/>
        </p:spPr>
        <p:txBody>
          <a:bodyPr wrap="none" rtlCol="0">
            <a:spAutoFit/>
          </a:bodyPr>
          <a:lstStyle/>
          <a:p>
            <a:r>
              <a:rPr lang="en-US" dirty="0" smtClean="0"/>
              <a:t>Use cases in the library package</a:t>
            </a:r>
            <a:endParaRPr lang="en-US" dirty="0"/>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Organizing Use Cases - Generalization</a:t>
            </a:r>
            <a:endParaRPr lang="en-US" sz="3200" dirty="0"/>
          </a:p>
        </p:txBody>
      </p:sp>
      <p:pic>
        <p:nvPicPr>
          <p:cNvPr id="4098" name="Picture 2"/>
          <p:cNvPicPr>
            <a:picLocks noGrp="1" noChangeAspect="1" noChangeArrowheads="1"/>
          </p:cNvPicPr>
          <p:nvPr>
            <p:ph idx="1"/>
          </p:nvPr>
        </p:nvPicPr>
        <p:blipFill>
          <a:blip r:embed="rId2"/>
          <a:srcRect/>
          <a:stretch>
            <a:fillRect/>
          </a:stretch>
        </p:blipFill>
        <p:spPr bwMode="auto">
          <a:xfrm>
            <a:off x="2971800" y="2438400"/>
            <a:ext cx="3009900" cy="2028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Organizing Use Cases (cont…)</a:t>
            </a:r>
            <a:endParaRPr lang="en-US" dirty="0"/>
          </a:p>
        </p:txBody>
      </p:sp>
      <p:pic>
        <p:nvPicPr>
          <p:cNvPr id="4" name="Picture 3" descr="C:\Users\User\Desktop\Untitled-1.png"/>
          <p:cNvPicPr/>
          <p:nvPr/>
        </p:nvPicPr>
        <p:blipFill>
          <a:blip r:embed="rId2"/>
          <a:srcRect/>
          <a:stretch>
            <a:fillRect/>
          </a:stretch>
        </p:blipFill>
        <p:spPr bwMode="auto">
          <a:xfrm>
            <a:off x="990600" y="1600200"/>
            <a:ext cx="7388170" cy="4079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Diagrams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Use case diagrams model the static use case view of a software system.</a:t>
            </a:r>
          </a:p>
          <a:p>
            <a:endParaRPr lang="en-US" dirty="0" smtClean="0"/>
          </a:p>
          <a:p>
            <a:r>
              <a:rPr lang="en-US" dirty="0" smtClean="0"/>
              <a:t>Specifies what the system does.</a:t>
            </a:r>
          </a:p>
          <a:p>
            <a:endParaRPr lang="en-US" dirty="0" smtClean="0"/>
          </a:p>
          <a:p>
            <a:r>
              <a:rPr lang="en-US" dirty="0" smtClean="0"/>
              <a:t>Use case diagram contains:</a:t>
            </a:r>
          </a:p>
          <a:p>
            <a:pPr lvl="1"/>
            <a:r>
              <a:rPr lang="en-US" dirty="0" smtClean="0"/>
              <a:t>Use cases</a:t>
            </a:r>
          </a:p>
          <a:p>
            <a:pPr lvl="1"/>
            <a:r>
              <a:rPr lang="en-US" dirty="0" smtClean="0"/>
              <a:t>Actors</a:t>
            </a:r>
          </a:p>
          <a:p>
            <a:pPr lvl="1"/>
            <a:r>
              <a:rPr lang="en-US" dirty="0" smtClean="0"/>
              <a:t>Associations, dependencies and generalizations</a:t>
            </a:r>
            <a:endParaRPr lang="en-US" dirty="0"/>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Diagram – Example</a:t>
            </a:r>
            <a:endParaRPr lang="en-US" dirty="0"/>
          </a:p>
        </p:txBody>
      </p:sp>
      <p:pic>
        <p:nvPicPr>
          <p:cNvPr id="4" name="Picture 3"/>
          <p:cNvPicPr/>
          <p:nvPr/>
        </p:nvPicPr>
        <p:blipFill>
          <a:blip r:embed="rId2"/>
          <a:srcRect/>
          <a:stretch>
            <a:fillRect/>
          </a:stretch>
        </p:blipFill>
        <p:spPr bwMode="auto">
          <a:xfrm>
            <a:off x="1219200" y="1524000"/>
            <a:ext cx="6443488" cy="4863220"/>
          </a:xfrm>
          <a:prstGeom prst="rect">
            <a:avLst/>
          </a:prstGeom>
          <a:noFill/>
          <a:ln w="9525">
            <a:noFill/>
            <a:miter lim="800000"/>
            <a:headEnd/>
            <a:tailEnd/>
          </a:ln>
        </p:spPr>
      </p:pic>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Diagram – Example</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2819400" y="1828800"/>
            <a:ext cx="3448050" cy="2914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2743200"/>
            <a:ext cx="8077200" cy="1143000"/>
          </a:xfrm>
        </p:spPr>
        <p:txBody>
          <a:bodyPr/>
          <a:lstStyle/>
          <a:p>
            <a:pPr algn="ctr"/>
            <a:r>
              <a:rPr lang="en-US" dirty="0" smtClean="0"/>
              <a:t>Interaction Diagrams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609600" y="1600202"/>
            <a:ext cx="8077200" cy="4952999"/>
          </a:xfrm>
        </p:spPr>
        <p:txBody>
          <a:bodyPr>
            <a:normAutofit fontScale="62500" lnSpcReduction="20000"/>
          </a:bodyPr>
          <a:lstStyle/>
          <a:p>
            <a:r>
              <a:rPr lang="en-US" dirty="0" smtClean="0"/>
              <a:t>Introduction to UML</a:t>
            </a:r>
          </a:p>
          <a:p>
            <a:pPr lvl="1"/>
            <a:r>
              <a:rPr lang="en-US" dirty="0" smtClean="0"/>
              <a:t>Importance of modeling</a:t>
            </a:r>
          </a:p>
          <a:p>
            <a:pPr lvl="1"/>
            <a:r>
              <a:rPr lang="en-US" dirty="0" smtClean="0"/>
              <a:t>Principles of modeling</a:t>
            </a:r>
          </a:p>
          <a:p>
            <a:pPr lvl="1"/>
            <a:r>
              <a:rPr lang="en-US" dirty="0" smtClean="0"/>
              <a:t>Object oriented modeling</a:t>
            </a:r>
          </a:p>
          <a:p>
            <a:pPr lvl="1"/>
            <a:r>
              <a:rPr lang="en-US" dirty="0" smtClean="0"/>
              <a:t>Overview of UML </a:t>
            </a:r>
          </a:p>
          <a:p>
            <a:pPr lvl="1"/>
            <a:r>
              <a:rPr lang="en-US" dirty="0" smtClean="0"/>
              <a:t>Conceptual model of the UML</a:t>
            </a:r>
          </a:p>
          <a:p>
            <a:pPr lvl="1"/>
            <a:r>
              <a:rPr lang="en-US" dirty="0" smtClean="0"/>
              <a:t>Architecture</a:t>
            </a:r>
          </a:p>
          <a:p>
            <a:pPr lvl="1"/>
            <a:r>
              <a:rPr lang="en-US" dirty="0" smtClean="0"/>
              <a:t>Software development life cycle (RUP)</a:t>
            </a:r>
          </a:p>
          <a:p>
            <a:r>
              <a:rPr lang="en-US" dirty="0" smtClean="0"/>
              <a:t>Structural Modeling</a:t>
            </a:r>
          </a:p>
          <a:p>
            <a:pPr lvl="1"/>
            <a:r>
              <a:rPr lang="en-US" dirty="0" smtClean="0"/>
              <a:t>Classes</a:t>
            </a:r>
          </a:p>
          <a:p>
            <a:pPr lvl="1"/>
            <a:r>
              <a:rPr lang="en-US" dirty="0" smtClean="0"/>
              <a:t>Relationships</a:t>
            </a:r>
          </a:p>
          <a:p>
            <a:pPr lvl="1"/>
            <a:r>
              <a:rPr lang="en-US" dirty="0" smtClean="0"/>
              <a:t>Common mechanisms</a:t>
            </a:r>
          </a:p>
          <a:p>
            <a:pPr lvl="1"/>
            <a:r>
              <a:rPr lang="en-US" dirty="0" smtClean="0"/>
              <a:t>Diagrams </a:t>
            </a:r>
          </a:p>
          <a:p>
            <a:pPr lvl="1"/>
            <a:r>
              <a:rPr lang="en-US" dirty="0" smtClean="0"/>
              <a:t>Class diagrams</a:t>
            </a:r>
          </a:p>
          <a:p>
            <a:pPr lvl="1"/>
            <a:r>
              <a:rPr lang="en-US" dirty="0" smtClean="0"/>
              <a:t>Advanced classes</a:t>
            </a:r>
          </a:p>
          <a:p>
            <a:pPr lvl="1"/>
            <a:r>
              <a:rPr lang="en-US" dirty="0" smtClean="0"/>
              <a:t>Advanced relationships</a:t>
            </a:r>
          </a:p>
          <a:p>
            <a:pPr lvl="1"/>
            <a:r>
              <a:rPr lang="en-US" dirty="0" smtClean="0"/>
              <a:t>Object diagrams</a:t>
            </a:r>
            <a:endParaRPr lang="en-US" dirty="0"/>
          </a:p>
        </p:txBody>
      </p:sp>
      <p:pic>
        <p:nvPicPr>
          <p:cNvPr id="4" name="Picture 2" descr="http://www.tutorialspoint.com/images/uml_class_diagram.jpg"/>
          <p:cNvPicPr>
            <a:picLocks noChangeAspect="1" noChangeArrowheads="1"/>
          </p:cNvPicPr>
          <p:nvPr/>
        </p:nvPicPr>
        <p:blipFill>
          <a:blip r:embed="rId2"/>
          <a:srcRect t="7080"/>
          <a:stretch>
            <a:fillRect/>
          </a:stretch>
        </p:blipFill>
        <p:spPr bwMode="auto">
          <a:xfrm>
            <a:off x="5562600" y="4191000"/>
            <a:ext cx="2326740" cy="2000251"/>
          </a:xfrm>
          <a:prstGeom prst="rect">
            <a:avLst/>
          </a:prstGeom>
          <a:noFill/>
        </p:spPr>
      </p:pic>
      <p:pic>
        <p:nvPicPr>
          <p:cNvPr id="13314" name="Picture 2" descr="http://www.treetek.com/portal2/images/4+1b.jpg"/>
          <p:cNvPicPr>
            <a:picLocks noChangeAspect="1" noChangeArrowheads="1"/>
          </p:cNvPicPr>
          <p:nvPr/>
        </p:nvPicPr>
        <p:blipFill>
          <a:blip r:embed="rId3"/>
          <a:srcRect/>
          <a:stretch>
            <a:fillRect/>
          </a:stretch>
        </p:blipFill>
        <p:spPr bwMode="auto">
          <a:xfrm>
            <a:off x="5562600" y="1752600"/>
            <a:ext cx="2447925" cy="200007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are Models For?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To capture and precisely state requirements and domain knowledge so that all stakeholders may agree and understand them.</a:t>
            </a:r>
          </a:p>
          <a:p>
            <a:endParaRPr lang="en-US" dirty="0" smtClean="0"/>
          </a:p>
          <a:p>
            <a:r>
              <a:rPr lang="en-US" dirty="0" smtClean="0"/>
              <a:t>To think about the system design.</a:t>
            </a:r>
          </a:p>
          <a:p>
            <a:endParaRPr lang="en-US" dirty="0" smtClean="0"/>
          </a:p>
          <a:p>
            <a:r>
              <a:rPr lang="en-US" dirty="0" smtClean="0"/>
              <a:t>To capture design decisions in a mutable form separate from the requirements.</a:t>
            </a:r>
          </a:p>
          <a:p>
            <a:endParaRPr lang="en-US" dirty="0" smtClean="0"/>
          </a:p>
          <a:p>
            <a:r>
              <a:rPr lang="en-US" dirty="0" smtClean="0"/>
              <a:t>To generate usable work products.</a:t>
            </a:r>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Interaction is a collection of messages that are exchanged between objects.</a:t>
            </a:r>
          </a:p>
          <a:p>
            <a:endParaRPr lang="en-US" dirty="0" smtClean="0"/>
          </a:p>
          <a:p>
            <a:r>
              <a:rPr lang="en-US" dirty="0" smtClean="0"/>
              <a:t>A message can be an invocation or operation or a signal.</a:t>
            </a:r>
          </a:p>
          <a:p>
            <a:endParaRPr lang="en-US" dirty="0" smtClean="0"/>
          </a:p>
          <a:p>
            <a:r>
              <a:rPr lang="en-US" dirty="0" smtClean="0"/>
              <a:t>Using interaction diagrams we can model the flow of control in two ways:</a:t>
            </a:r>
          </a:p>
          <a:p>
            <a:pPr lvl="1"/>
            <a:r>
              <a:rPr lang="en-US" dirty="0" smtClean="0"/>
              <a:t>By focusing on the time ordering of messages.</a:t>
            </a:r>
          </a:p>
          <a:p>
            <a:pPr lvl="1"/>
            <a:r>
              <a:rPr lang="en-US" dirty="0" smtClean="0"/>
              <a:t>By focusing on the structural organization of the objects.</a:t>
            </a:r>
            <a:endParaRPr lang="en-US" dirty="0"/>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Interactions - Example</a:t>
            </a:r>
            <a:endParaRPr lang="en-US" dirty="0"/>
          </a:p>
        </p:txBody>
      </p:sp>
      <p:sp>
        <p:nvSpPr>
          <p:cNvPr id="4" name="Rectangle 3"/>
          <p:cNvSpPr/>
          <p:nvPr/>
        </p:nvSpPr>
        <p:spPr>
          <a:xfrm>
            <a:off x="876300" y="3130034"/>
            <a:ext cx="15240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u="sng" dirty="0" smtClean="0">
                <a:solidFill>
                  <a:sysClr val="windowText" lastClr="000000"/>
                </a:solidFill>
              </a:rPr>
              <a:t>u : User</a:t>
            </a:r>
            <a:endParaRPr lang="en-US" u="sng" dirty="0">
              <a:solidFill>
                <a:sysClr val="windowText" lastClr="000000"/>
              </a:solidFill>
            </a:endParaRPr>
          </a:p>
        </p:txBody>
      </p:sp>
      <p:sp>
        <p:nvSpPr>
          <p:cNvPr id="5" name="Rectangle 4"/>
          <p:cNvSpPr/>
          <p:nvPr/>
        </p:nvSpPr>
        <p:spPr>
          <a:xfrm>
            <a:off x="5981700" y="3130034"/>
            <a:ext cx="22860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u="sng" dirty="0" smtClean="0">
                <a:solidFill>
                  <a:sysClr val="windowText" lastClr="000000"/>
                </a:solidFill>
              </a:rPr>
              <a:t>v : </a:t>
            </a:r>
            <a:r>
              <a:rPr lang="en-US" u="sng" dirty="0" err="1" smtClean="0">
                <a:solidFill>
                  <a:sysClr val="windowText" lastClr="000000"/>
                </a:solidFill>
              </a:rPr>
              <a:t>Validator</a:t>
            </a:r>
            <a:endParaRPr lang="en-US" u="sng" dirty="0">
              <a:solidFill>
                <a:sysClr val="windowText" lastClr="000000"/>
              </a:solidFill>
            </a:endParaRPr>
          </a:p>
        </p:txBody>
      </p:sp>
      <p:cxnSp>
        <p:nvCxnSpPr>
          <p:cNvPr id="6" name="Straight Connector 5"/>
          <p:cNvCxnSpPr>
            <a:stCxn id="4" idx="3"/>
            <a:endCxn id="5" idx="1"/>
          </p:cNvCxnSpPr>
          <p:nvPr/>
        </p:nvCxnSpPr>
        <p:spPr>
          <a:xfrm>
            <a:off x="2400300" y="3472934"/>
            <a:ext cx="3581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314700" y="3206234"/>
            <a:ext cx="1752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26"/>
          <p:cNvSpPr txBox="1"/>
          <p:nvPr/>
        </p:nvSpPr>
        <p:spPr>
          <a:xfrm>
            <a:off x="3314700" y="2749034"/>
            <a:ext cx="176599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smtClean="0"/>
              <a:t>sendDetails</a:t>
            </a:r>
            <a:r>
              <a:rPr lang="en-US" dirty="0" smtClean="0"/>
              <a:t>(</a:t>
            </a:r>
            <a:r>
              <a:rPr lang="en-US" dirty="0" err="1" smtClean="0"/>
              <a:t>u,p</a:t>
            </a:r>
            <a:r>
              <a:rPr lang="en-US" dirty="0" smtClean="0"/>
              <a:t>)</a:t>
            </a:r>
            <a:endParaRPr lang="en-US" dirty="0"/>
          </a:p>
        </p:txBody>
      </p:sp>
      <p:sp>
        <p:nvSpPr>
          <p:cNvPr id="9" name="TextBox 27"/>
          <p:cNvSpPr txBox="1"/>
          <p:nvPr/>
        </p:nvSpPr>
        <p:spPr>
          <a:xfrm>
            <a:off x="1181100" y="3968234"/>
            <a:ext cx="77296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object</a:t>
            </a:r>
            <a:endParaRPr lang="en-US" dirty="0"/>
          </a:p>
        </p:txBody>
      </p:sp>
      <p:sp>
        <p:nvSpPr>
          <p:cNvPr id="10" name="TextBox 28"/>
          <p:cNvSpPr txBox="1"/>
          <p:nvPr/>
        </p:nvSpPr>
        <p:spPr>
          <a:xfrm>
            <a:off x="6819900" y="3968234"/>
            <a:ext cx="77296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object</a:t>
            </a:r>
            <a:endParaRPr lang="en-US" dirty="0"/>
          </a:p>
        </p:txBody>
      </p:sp>
      <p:sp>
        <p:nvSpPr>
          <p:cNvPr id="11" name="TextBox 29"/>
          <p:cNvSpPr txBox="1"/>
          <p:nvPr/>
        </p:nvSpPr>
        <p:spPr>
          <a:xfrm>
            <a:off x="3924300" y="3892034"/>
            <a:ext cx="56137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Link</a:t>
            </a:r>
            <a:endParaRPr lang="en-US" dirty="0"/>
          </a:p>
        </p:txBody>
      </p:sp>
      <p:cxnSp>
        <p:nvCxnSpPr>
          <p:cNvPr id="12" name="Straight Arrow Connector 11"/>
          <p:cNvCxnSpPr>
            <a:stCxn id="11" idx="0"/>
          </p:cNvCxnSpPr>
          <p:nvPr/>
        </p:nvCxnSpPr>
        <p:spPr>
          <a:xfrm rot="5400000" flipH="1" flipV="1">
            <a:off x="4005932" y="3690102"/>
            <a:ext cx="400987" cy="28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3"/>
          </p:cNvCxnSpPr>
          <p:nvPr/>
        </p:nvCxnSpPr>
        <p:spPr>
          <a:xfrm flipV="1">
            <a:off x="5080696" y="2672834"/>
            <a:ext cx="672404" cy="2608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34"/>
          <p:cNvSpPr txBox="1"/>
          <p:nvPr/>
        </p:nvSpPr>
        <p:spPr>
          <a:xfrm>
            <a:off x="5753100" y="2520434"/>
            <a:ext cx="99706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message</a:t>
            </a:r>
            <a:endParaRPr lang="en-US" dirty="0"/>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Interactions (cont…)</a:t>
            </a:r>
            <a:endParaRPr lang="en-US" dirty="0"/>
          </a:p>
        </p:txBody>
      </p:sp>
      <p:sp>
        <p:nvSpPr>
          <p:cNvPr id="3" name="Content Placeholder 2"/>
          <p:cNvSpPr>
            <a:spLocks noGrp="1"/>
          </p:cNvSpPr>
          <p:nvPr>
            <p:ph idx="1"/>
          </p:nvPr>
        </p:nvSpPr>
        <p:spPr>
          <a:xfrm>
            <a:off x="609600" y="1600201"/>
            <a:ext cx="8077200" cy="2362199"/>
          </a:xfrm>
        </p:spPr>
        <p:txBody>
          <a:bodyPr>
            <a:normAutofit fontScale="85000" lnSpcReduction="10000"/>
          </a:bodyPr>
          <a:lstStyle/>
          <a:p>
            <a:r>
              <a:rPr lang="en-US" dirty="0" smtClean="0"/>
              <a:t>A link is a semantic connection between the objects.</a:t>
            </a:r>
          </a:p>
          <a:p>
            <a:endParaRPr lang="en-US" dirty="0" smtClean="0"/>
          </a:p>
          <a:p>
            <a:r>
              <a:rPr lang="en-US" dirty="0" smtClean="0"/>
              <a:t>A link is an instance of an association.</a:t>
            </a:r>
          </a:p>
          <a:p>
            <a:endParaRPr lang="en-US" dirty="0" smtClean="0"/>
          </a:p>
          <a:p>
            <a:r>
              <a:rPr lang="en-US" dirty="0" smtClean="0"/>
              <a:t>Following stereotypes can be applied on links:</a:t>
            </a:r>
            <a:endParaRPr lang="en-US" dirty="0"/>
          </a:p>
        </p:txBody>
      </p:sp>
      <p:graphicFrame>
        <p:nvGraphicFramePr>
          <p:cNvPr id="15" name="Table 14"/>
          <p:cNvGraphicFramePr>
            <a:graphicFrameLocks noGrp="1"/>
          </p:cNvGraphicFramePr>
          <p:nvPr/>
        </p:nvGraphicFramePr>
        <p:xfrm>
          <a:off x="609599" y="4343400"/>
          <a:ext cx="8104909" cy="1143000"/>
        </p:xfrm>
        <a:graphic>
          <a:graphicData uri="http://schemas.openxmlformats.org/drawingml/2006/table">
            <a:tbl>
              <a:tblPr/>
              <a:tblGrid>
                <a:gridCol w="1168977"/>
                <a:gridCol w="6935932"/>
              </a:tblGrid>
              <a:tr h="228600">
                <a:tc>
                  <a:txBody>
                    <a:bodyPr/>
                    <a:lstStyle/>
                    <a:p>
                      <a:pPr marL="0" marR="0" algn="just">
                        <a:spcBef>
                          <a:spcPts val="0"/>
                        </a:spcBef>
                        <a:spcAft>
                          <a:spcPts val="0"/>
                        </a:spcAft>
                      </a:pPr>
                      <a:r>
                        <a:rPr lang="en-US" sz="1500" dirty="0">
                          <a:latin typeface="Calibri"/>
                          <a:ea typeface="Times New Roman"/>
                          <a:cs typeface="Times New Roman"/>
                        </a:rPr>
                        <a:t>association</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latin typeface="Calibri"/>
                          <a:ea typeface="Times New Roman"/>
                          <a:cs typeface="Times New Roman"/>
                        </a:rPr>
                        <a:t>Specifies that the corresponding object is visible by association</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gn="just">
                        <a:spcBef>
                          <a:spcPts val="0"/>
                        </a:spcBef>
                        <a:spcAft>
                          <a:spcPts val="0"/>
                        </a:spcAft>
                      </a:pPr>
                      <a:r>
                        <a:rPr lang="en-US" sz="1500">
                          <a:latin typeface="Calibri"/>
                          <a:ea typeface="Times New Roman"/>
                          <a:cs typeface="Times New Roman"/>
                        </a:rPr>
                        <a:t>Self</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latin typeface="Calibri"/>
                          <a:ea typeface="Times New Roman"/>
                          <a:cs typeface="Times New Roman"/>
                        </a:rPr>
                        <a:t>Specifies that the corresponding object is visible as it is the dispatcher of the operation</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gn="just">
                        <a:spcBef>
                          <a:spcPts val="0"/>
                        </a:spcBef>
                        <a:spcAft>
                          <a:spcPts val="0"/>
                        </a:spcAft>
                      </a:pPr>
                      <a:r>
                        <a:rPr lang="en-US" sz="1500">
                          <a:latin typeface="Calibri"/>
                          <a:ea typeface="Times New Roman"/>
                          <a:cs typeface="Times New Roman"/>
                        </a:rPr>
                        <a:t>Global</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dirty="0">
                          <a:latin typeface="Calibri"/>
                          <a:ea typeface="Times New Roman"/>
                          <a:cs typeface="Times New Roman"/>
                        </a:rPr>
                        <a:t>Specifies that the corresponding object is visible as it is in an enclosing scope</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gn="just">
                        <a:spcBef>
                          <a:spcPts val="0"/>
                        </a:spcBef>
                        <a:spcAft>
                          <a:spcPts val="0"/>
                        </a:spcAft>
                      </a:pPr>
                      <a:r>
                        <a:rPr lang="en-US" sz="1500">
                          <a:latin typeface="Calibri"/>
                          <a:ea typeface="Times New Roman"/>
                          <a:cs typeface="Times New Roman"/>
                        </a:rPr>
                        <a:t>Local</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latin typeface="Calibri"/>
                          <a:ea typeface="Times New Roman"/>
                          <a:cs typeface="Times New Roman"/>
                        </a:rPr>
                        <a:t>Specifies that the corresponding object is visible as it is in local scope</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gn="just">
                        <a:spcBef>
                          <a:spcPts val="0"/>
                        </a:spcBef>
                        <a:spcAft>
                          <a:spcPts val="0"/>
                        </a:spcAft>
                      </a:pPr>
                      <a:r>
                        <a:rPr lang="en-US" sz="1500">
                          <a:latin typeface="Calibri"/>
                          <a:ea typeface="Times New Roman"/>
                          <a:cs typeface="Times New Roman"/>
                        </a:rPr>
                        <a:t>parameter</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dirty="0">
                          <a:latin typeface="Calibri"/>
                          <a:ea typeface="Times New Roman"/>
                          <a:cs typeface="Times New Roman"/>
                        </a:rPr>
                        <a:t>Specifies that the corresponding object is visible as it is a parameter</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Interactions - Example</a:t>
            </a:r>
            <a:endParaRPr lang="en-US" dirty="0"/>
          </a:p>
        </p:txBody>
      </p:sp>
      <p:sp>
        <p:nvSpPr>
          <p:cNvPr id="4" name="Rectangle 3"/>
          <p:cNvSpPr/>
          <p:nvPr/>
        </p:nvSpPr>
        <p:spPr>
          <a:xfrm>
            <a:off x="647700" y="1943100"/>
            <a:ext cx="2590800" cy="1447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ysClr val="windowText" lastClr="000000"/>
              </a:solidFill>
            </a:endParaRPr>
          </a:p>
        </p:txBody>
      </p:sp>
      <p:cxnSp>
        <p:nvCxnSpPr>
          <p:cNvPr id="5" name="Straight Connector 4"/>
          <p:cNvCxnSpPr/>
          <p:nvPr/>
        </p:nvCxnSpPr>
        <p:spPr>
          <a:xfrm>
            <a:off x="647700" y="2324100"/>
            <a:ext cx="2590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47700" y="2552700"/>
            <a:ext cx="2590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39"/>
          <p:cNvSpPr txBox="1"/>
          <p:nvPr/>
        </p:nvSpPr>
        <p:spPr>
          <a:xfrm>
            <a:off x="1485900" y="1943100"/>
            <a:ext cx="82368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Person</a:t>
            </a:r>
            <a:endParaRPr lang="en-US" dirty="0"/>
          </a:p>
        </p:txBody>
      </p:sp>
      <p:sp>
        <p:nvSpPr>
          <p:cNvPr id="8" name="TextBox 40"/>
          <p:cNvSpPr txBox="1"/>
          <p:nvPr/>
        </p:nvSpPr>
        <p:spPr>
          <a:xfrm>
            <a:off x="647700" y="2628900"/>
            <a:ext cx="2449197"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a:t>
            </a:r>
            <a:r>
              <a:rPr lang="en-US" dirty="0" err="1" smtClean="0"/>
              <a:t>setSalary</a:t>
            </a:r>
            <a:r>
              <a:rPr lang="en-US" dirty="0" smtClean="0"/>
              <a:t>(s : String)</a:t>
            </a:r>
          </a:p>
          <a:p>
            <a:r>
              <a:rPr lang="en-US" dirty="0" smtClean="0"/>
              <a:t>+assign(d : Department)</a:t>
            </a:r>
            <a:endParaRPr lang="en-US" dirty="0"/>
          </a:p>
        </p:txBody>
      </p:sp>
      <p:sp>
        <p:nvSpPr>
          <p:cNvPr id="9" name="Rectangle 8"/>
          <p:cNvSpPr/>
          <p:nvPr/>
        </p:nvSpPr>
        <p:spPr>
          <a:xfrm>
            <a:off x="6743700" y="2324100"/>
            <a:ext cx="17526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ysClr val="windowText" lastClr="000000"/>
                </a:solidFill>
              </a:rPr>
              <a:t>Company</a:t>
            </a:r>
            <a:endParaRPr lang="en-US" dirty="0">
              <a:solidFill>
                <a:sysClr val="windowText" lastClr="000000"/>
              </a:solidFill>
            </a:endParaRPr>
          </a:p>
        </p:txBody>
      </p:sp>
      <p:cxnSp>
        <p:nvCxnSpPr>
          <p:cNvPr id="10" name="Straight Connector 9"/>
          <p:cNvCxnSpPr/>
          <p:nvPr/>
        </p:nvCxnSpPr>
        <p:spPr>
          <a:xfrm>
            <a:off x="3238500" y="2552700"/>
            <a:ext cx="3505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46"/>
          <p:cNvSpPr txBox="1"/>
          <p:nvPr/>
        </p:nvSpPr>
        <p:spPr>
          <a:xfrm>
            <a:off x="3314700" y="2628900"/>
            <a:ext cx="111197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employee</a:t>
            </a:r>
            <a:endParaRPr lang="en-US" dirty="0"/>
          </a:p>
        </p:txBody>
      </p:sp>
      <p:sp>
        <p:nvSpPr>
          <p:cNvPr id="12" name="TextBox 47"/>
          <p:cNvSpPr txBox="1"/>
          <p:nvPr/>
        </p:nvSpPr>
        <p:spPr>
          <a:xfrm>
            <a:off x="5600700" y="2628900"/>
            <a:ext cx="107670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employer</a:t>
            </a:r>
            <a:endParaRPr lang="en-US" dirty="0"/>
          </a:p>
        </p:txBody>
      </p:sp>
      <p:sp>
        <p:nvSpPr>
          <p:cNvPr id="13" name="TextBox 48"/>
          <p:cNvSpPr txBox="1"/>
          <p:nvPr/>
        </p:nvSpPr>
        <p:spPr>
          <a:xfrm>
            <a:off x="3314700" y="2171700"/>
            <a:ext cx="53251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a:t>
            </a:r>
            <a:endParaRPr lang="en-US" dirty="0"/>
          </a:p>
        </p:txBody>
      </p:sp>
      <p:sp>
        <p:nvSpPr>
          <p:cNvPr id="14" name="TextBox 49"/>
          <p:cNvSpPr txBox="1"/>
          <p:nvPr/>
        </p:nvSpPr>
        <p:spPr>
          <a:xfrm>
            <a:off x="6362700" y="2171700"/>
            <a:ext cx="30168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a:t>
            </a:r>
            <a:endParaRPr lang="en-US" dirty="0"/>
          </a:p>
        </p:txBody>
      </p:sp>
      <p:sp>
        <p:nvSpPr>
          <p:cNvPr id="15" name="Rectangle 14"/>
          <p:cNvSpPr/>
          <p:nvPr/>
        </p:nvSpPr>
        <p:spPr>
          <a:xfrm>
            <a:off x="1104900" y="4381500"/>
            <a:ext cx="17526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u="sng" dirty="0" smtClean="0">
                <a:solidFill>
                  <a:sysClr val="windowText" lastClr="000000"/>
                </a:solidFill>
              </a:rPr>
              <a:t>p : Person</a:t>
            </a:r>
            <a:endParaRPr lang="en-US" u="sng" dirty="0">
              <a:solidFill>
                <a:sysClr val="windowText" lastClr="000000"/>
              </a:solidFill>
            </a:endParaRPr>
          </a:p>
        </p:txBody>
      </p:sp>
      <p:sp>
        <p:nvSpPr>
          <p:cNvPr id="16" name="Rectangle 15"/>
          <p:cNvSpPr/>
          <p:nvPr/>
        </p:nvSpPr>
        <p:spPr>
          <a:xfrm>
            <a:off x="6438900" y="4381500"/>
            <a:ext cx="17526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u="sng" dirty="0" smtClean="0">
                <a:solidFill>
                  <a:sysClr val="windowText" lastClr="000000"/>
                </a:solidFill>
              </a:rPr>
              <a:t>: Company</a:t>
            </a:r>
            <a:endParaRPr lang="en-US" u="sng" dirty="0">
              <a:solidFill>
                <a:sysClr val="windowText" lastClr="000000"/>
              </a:solidFill>
            </a:endParaRPr>
          </a:p>
        </p:txBody>
      </p:sp>
      <p:cxnSp>
        <p:nvCxnSpPr>
          <p:cNvPr id="17" name="Straight Connector 16"/>
          <p:cNvCxnSpPr>
            <a:stCxn id="15" idx="3"/>
            <a:endCxn id="16" idx="1"/>
          </p:cNvCxnSpPr>
          <p:nvPr/>
        </p:nvCxnSpPr>
        <p:spPr>
          <a:xfrm>
            <a:off x="2857500" y="4648200"/>
            <a:ext cx="3581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a:off x="3467100" y="4381500"/>
            <a:ext cx="2514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56"/>
          <p:cNvSpPr txBox="1"/>
          <p:nvPr/>
        </p:nvSpPr>
        <p:spPr>
          <a:xfrm>
            <a:off x="3695700" y="3924300"/>
            <a:ext cx="214603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assign(development)</a:t>
            </a:r>
            <a:endParaRPr lang="en-US" dirty="0"/>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Interactions (cont…)</a:t>
            </a:r>
            <a:endParaRPr lang="en-US" dirty="0"/>
          </a:p>
        </p:txBody>
      </p:sp>
      <p:sp>
        <p:nvSpPr>
          <p:cNvPr id="3" name="Content Placeholder 2"/>
          <p:cNvSpPr>
            <a:spLocks noGrp="1"/>
          </p:cNvSpPr>
          <p:nvPr>
            <p:ph idx="1"/>
          </p:nvPr>
        </p:nvSpPr>
        <p:spPr>
          <a:xfrm>
            <a:off x="609600" y="1600201"/>
            <a:ext cx="8077200" cy="2438399"/>
          </a:xfrm>
        </p:spPr>
        <p:txBody>
          <a:bodyPr>
            <a:normAutofit fontScale="70000" lnSpcReduction="20000"/>
          </a:bodyPr>
          <a:lstStyle/>
          <a:p>
            <a:r>
              <a:rPr lang="en-US" dirty="0" smtClean="0"/>
              <a:t>A message is the specification of communication among objects that conveys information with the expectation that activity will succeed.</a:t>
            </a:r>
          </a:p>
          <a:p>
            <a:endParaRPr lang="en-US" dirty="0" smtClean="0"/>
          </a:p>
          <a:p>
            <a:r>
              <a:rPr lang="en-US" dirty="0" smtClean="0"/>
              <a:t>An action takes place when a message is sent.</a:t>
            </a:r>
          </a:p>
          <a:p>
            <a:endParaRPr lang="en-US" dirty="0" smtClean="0"/>
          </a:p>
          <a:p>
            <a:r>
              <a:rPr lang="en-US" dirty="0" smtClean="0"/>
              <a:t>UML allows us to model following actions:</a:t>
            </a:r>
          </a:p>
        </p:txBody>
      </p:sp>
      <p:graphicFrame>
        <p:nvGraphicFramePr>
          <p:cNvPr id="4" name="Table 3"/>
          <p:cNvGraphicFramePr>
            <a:graphicFrameLocks noGrp="1"/>
          </p:cNvGraphicFramePr>
          <p:nvPr/>
        </p:nvGraphicFramePr>
        <p:xfrm>
          <a:off x="685800" y="4267200"/>
          <a:ext cx="8104909" cy="1143000"/>
        </p:xfrm>
        <a:graphic>
          <a:graphicData uri="http://schemas.openxmlformats.org/drawingml/2006/table">
            <a:tbl>
              <a:tblPr/>
              <a:tblGrid>
                <a:gridCol w="1013114"/>
                <a:gridCol w="7091795"/>
              </a:tblGrid>
              <a:tr h="228600">
                <a:tc>
                  <a:txBody>
                    <a:bodyPr/>
                    <a:lstStyle/>
                    <a:p>
                      <a:pPr marL="0" marR="0" algn="just">
                        <a:spcBef>
                          <a:spcPts val="0"/>
                        </a:spcBef>
                        <a:spcAft>
                          <a:spcPts val="0"/>
                        </a:spcAft>
                      </a:pPr>
                      <a:r>
                        <a:rPr lang="en-US" sz="1500">
                          <a:latin typeface="Calibri"/>
                          <a:ea typeface="Times New Roman"/>
                          <a:cs typeface="Times New Roman"/>
                        </a:rPr>
                        <a:t>Call</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latin typeface="Calibri"/>
                          <a:ea typeface="Times New Roman"/>
                          <a:cs typeface="Times New Roman"/>
                        </a:rPr>
                        <a:t>Invokes an operation on an object</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gn="just">
                        <a:spcBef>
                          <a:spcPts val="0"/>
                        </a:spcBef>
                        <a:spcAft>
                          <a:spcPts val="0"/>
                        </a:spcAft>
                      </a:pPr>
                      <a:r>
                        <a:rPr lang="en-US" sz="1500">
                          <a:latin typeface="Calibri"/>
                          <a:ea typeface="Times New Roman"/>
                          <a:cs typeface="Times New Roman"/>
                        </a:rPr>
                        <a:t>Return</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latin typeface="Calibri"/>
                          <a:ea typeface="Times New Roman"/>
                          <a:cs typeface="Times New Roman"/>
                        </a:rPr>
                        <a:t>Returns a value to the caller</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gn="just">
                        <a:spcBef>
                          <a:spcPts val="0"/>
                        </a:spcBef>
                        <a:spcAft>
                          <a:spcPts val="0"/>
                        </a:spcAft>
                      </a:pPr>
                      <a:r>
                        <a:rPr lang="en-US" sz="1500">
                          <a:latin typeface="Calibri"/>
                          <a:ea typeface="Times New Roman"/>
                          <a:cs typeface="Times New Roman"/>
                        </a:rPr>
                        <a:t>Send</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latin typeface="Calibri"/>
                          <a:ea typeface="Times New Roman"/>
                          <a:cs typeface="Times New Roman"/>
                        </a:rPr>
                        <a:t>Sends a signal to the object</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gn="just">
                        <a:spcBef>
                          <a:spcPts val="0"/>
                        </a:spcBef>
                        <a:spcAft>
                          <a:spcPts val="0"/>
                        </a:spcAft>
                      </a:pPr>
                      <a:r>
                        <a:rPr lang="en-US" sz="1500">
                          <a:latin typeface="Calibri"/>
                          <a:ea typeface="Times New Roman"/>
                          <a:cs typeface="Times New Roman"/>
                        </a:rPr>
                        <a:t>Create</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latin typeface="Calibri"/>
                          <a:ea typeface="Times New Roman"/>
                          <a:cs typeface="Times New Roman"/>
                        </a:rPr>
                        <a:t>Creates an object</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gn="just">
                        <a:spcBef>
                          <a:spcPts val="0"/>
                        </a:spcBef>
                        <a:spcAft>
                          <a:spcPts val="0"/>
                        </a:spcAft>
                      </a:pPr>
                      <a:r>
                        <a:rPr lang="en-US" sz="1500">
                          <a:latin typeface="Calibri"/>
                          <a:ea typeface="Times New Roman"/>
                          <a:cs typeface="Times New Roman"/>
                        </a:rPr>
                        <a:t>Destroy</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dirty="0">
                          <a:latin typeface="Calibri"/>
                          <a:ea typeface="Times New Roman"/>
                          <a:cs typeface="Times New Roman"/>
                        </a:rPr>
                        <a:t>Destroys an object</a:t>
                      </a:r>
                    </a:p>
                  </a:txBody>
                  <a:tcPr marL="93518" marR="93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Interactions - Example</a:t>
            </a:r>
            <a:endParaRPr lang="en-US" dirty="0"/>
          </a:p>
        </p:txBody>
      </p:sp>
      <p:pic>
        <p:nvPicPr>
          <p:cNvPr id="4" name="Picture 3"/>
          <p:cNvPicPr/>
          <p:nvPr/>
        </p:nvPicPr>
        <p:blipFill>
          <a:blip r:embed="rId2">
            <a:grayscl/>
          </a:blip>
          <a:srcRect/>
          <a:stretch>
            <a:fillRect/>
          </a:stretch>
        </p:blipFill>
        <p:spPr bwMode="auto">
          <a:xfrm>
            <a:off x="1524000" y="1600200"/>
            <a:ext cx="5941074" cy="3994684"/>
          </a:xfrm>
          <a:prstGeom prst="rect">
            <a:avLst/>
          </a:prstGeom>
          <a:noFill/>
          <a:ln w="9525">
            <a:noFill/>
            <a:miter lim="800000"/>
            <a:headEnd/>
            <a:tailEnd/>
          </a:ln>
        </p:spPr>
      </p:pic>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Interactions – Sequencing</a:t>
            </a:r>
            <a:endParaRPr lang="en-US" dirty="0"/>
          </a:p>
        </p:txBody>
      </p:sp>
      <p:sp>
        <p:nvSpPr>
          <p:cNvPr id="3" name="Content Placeholder 2"/>
          <p:cNvSpPr>
            <a:spLocks noGrp="1"/>
          </p:cNvSpPr>
          <p:nvPr>
            <p:ph idx="1"/>
          </p:nvPr>
        </p:nvSpPr>
        <p:spPr/>
        <p:txBody>
          <a:bodyPr/>
          <a:lstStyle/>
          <a:p>
            <a:r>
              <a:rPr lang="en-US" dirty="0" smtClean="0"/>
              <a:t>In case of nested messages or to explicitly specify the order of the messages we can use sequence numbers.</a:t>
            </a:r>
          </a:p>
          <a:p>
            <a:endParaRPr lang="en-US" dirty="0" smtClean="0"/>
          </a:p>
          <a:p>
            <a:r>
              <a:rPr lang="en-US" dirty="0" smtClean="0"/>
              <a:t>Prefix the message name with a sequence number followed by a colon ( : ).</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Interactions – Sequencing (cont…)</a:t>
            </a:r>
            <a:endParaRPr lang="en-US" dirty="0"/>
          </a:p>
        </p:txBody>
      </p:sp>
      <p:sp>
        <p:nvSpPr>
          <p:cNvPr id="3" name="Content Placeholder 2"/>
          <p:cNvSpPr>
            <a:spLocks noGrp="1"/>
          </p:cNvSpPr>
          <p:nvPr>
            <p:ph idx="1"/>
          </p:nvPr>
        </p:nvSpPr>
        <p:spPr/>
        <p:txBody>
          <a:bodyPr>
            <a:normAutofit lnSpcReduction="10000"/>
          </a:bodyPr>
          <a:lstStyle/>
          <a:p>
            <a:r>
              <a:rPr lang="en-US" dirty="0" smtClean="0"/>
              <a:t>There are two types of control flows:</a:t>
            </a:r>
          </a:p>
          <a:p>
            <a:pPr lvl="1"/>
            <a:r>
              <a:rPr lang="en-US" dirty="0" smtClean="0"/>
              <a:t>Procedural flow of control</a:t>
            </a:r>
          </a:p>
          <a:p>
            <a:pPr lvl="1"/>
            <a:r>
              <a:rPr lang="en-US" dirty="0" smtClean="0"/>
              <a:t>Flat flow of control</a:t>
            </a:r>
          </a:p>
          <a:p>
            <a:endParaRPr lang="en-US" dirty="0" smtClean="0"/>
          </a:p>
          <a:p>
            <a:r>
              <a:rPr lang="en-US" dirty="0" smtClean="0"/>
              <a:t>Procedural flow of control is represented as a solid line with solid arrow head.</a:t>
            </a:r>
          </a:p>
          <a:p>
            <a:endParaRPr lang="en-US" dirty="0" smtClean="0"/>
          </a:p>
          <a:p>
            <a:r>
              <a:rPr lang="en-US" dirty="0" smtClean="0"/>
              <a:t>Flat flow of control is represented as a solid line with stick arrow head.</a:t>
            </a:r>
            <a:endParaRPr lang="en-US" dirty="0"/>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Interactions – Sequencing (cont…)</a:t>
            </a:r>
            <a:endParaRPr lang="en-US" dirty="0"/>
          </a:p>
        </p:txBody>
      </p:sp>
      <p:sp>
        <p:nvSpPr>
          <p:cNvPr id="4" name="Rectangle 3"/>
          <p:cNvSpPr/>
          <p:nvPr/>
        </p:nvSpPr>
        <p:spPr>
          <a:xfrm>
            <a:off x="533400" y="1981200"/>
            <a:ext cx="1219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u="sng" dirty="0" smtClean="0">
                <a:solidFill>
                  <a:sysClr val="windowText" lastClr="000000"/>
                </a:solidFill>
              </a:rPr>
              <a:t>: View</a:t>
            </a:r>
            <a:endParaRPr lang="en-US" u="sng" dirty="0">
              <a:solidFill>
                <a:sysClr val="windowText" lastClr="000000"/>
              </a:solidFill>
            </a:endParaRPr>
          </a:p>
        </p:txBody>
      </p:sp>
      <p:sp>
        <p:nvSpPr>
          <p:cNvPr id="5" name="Rectangle 4"/>
          <p:cNvSpPr/>
          <p:nvPr/>
        </p:nvSpPr>
        <p:spPr>
          <a:xfrm>
            <a:off x="3810000" y="1981200"/>
            <a:ext cx="17526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u="sng" dirty="0" smtClean="0">
                <a:solidFill>
                  <a:sysClr val="windowText" lastClr="000000"/>
                </a:solidFill>
              </a:rPr>
              <a:t>c : Controller</a:t>
            </a:r>
            <a:endParaRPr lang="en-US" u="sng" dirty="0">
              <a:solidFill>
                <a:sysClr val="windowText" lastClr="000000"/>
              </a:solidFill>
            </a:endParaRPr>
          </a:p>
        </p:txBody>
      </p:sp>
      <p:sp>
        <p:nvSpPr>
          <p:cNvPr id="6" name="Rectangle 5"/>
          <p:cNvSpPr/>
          <p:nvPr/>
        </p:nvSpPr>
        <p:spPr>
          <a:xfrm>
            <a:off x="7620000" y="1981200"/>
            <a:ext cx="1219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u="sng" dirty="0" smtClean="0">
                <a:solidFill>
                  <a:sysClr val="windowText" lastClr="000000"/>
                </a:solidFill>
              </a:rPr>
              <a:t>: Cache</a:t>
            </a:r>
            <a:endParaRPr lang="en-US" u="sng" dirty="0">
              <a:solidFill>
                <a:sysClr val="windowText" lastClr="000000"/>
              </a:solidFill>
            </a:endParaRPr>
          </a:p>
        </p:txBody>
      </p:sp>
      <p:cxnSp>
        <p:nvCxnSpPr>
          <p:cNvPr id="7" name="Straight Connector 6"/>
          <p:cNvCxnSpPr>
            <a:stCxn id="4" idx="3"/>
            <a:endCxn id="5" idx="1"/>
          </p:cNvCxnSpPr>
          <p:nvPr/>
        </p:nvCxnSpPr>
        <p:spPr>
          <a:xfrm>
            <a:off x="1752600" y="2209800"/>
            <a:ext cx="2057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5" idx="3"/>
            <a:endCxn id="6" idx="1"/>
          </p:cNvCxnSpPr>
          <p:nvPr/>
        </p:nvCxnSpPr>
        <p:spPr>
          <a:xfrm>
            <a:off x="5562600" y="2209800"/>
            <a:ext cx="2057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2133600" y="1828800"/>
            <a:ext cx="1295400" cy="176784"/>
            <a:chOff x="1752600" y="2062996"/>
            <a:chExt cx="1295400" cy="176784"/>
          </a:xfrm>
        </p:grpSpPr>
        <p:cxnSp>
          <p:nvCxnSpPr>
            <p:cNvPr id="19" name="Straight Connector 18"/>
            <p:cNvCxnSpPr/>
            <p:nvPr/>
          </p:nvCxnSpPr>
          <p:spPr>
            <a:xfrm>
              <a:off x="1752600" y="2133600"/>
              <a:ext cx="1143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Isosceles Triangle 19"/>
            <p:cNvSpPr/>
            <p:nvPr/>
          </p:nvSpPr>
          <p:spPr>
            <a:xfrm rot="5400000">
              <a:off x="2883408" y="2075188"/>
              <a:ext cx="176784"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0" name="Group 9"/>
          <p:cNvGrpSpPr/>
          <p:nvPr/>
        </p:nvGrpSpPr>
        <p:grpSpPr>
          <a:xfrm>
            <a:off x="5943600" y="1828800"/>
            <a:ext cx="1295400" cy="176784"/>
            <a:chOff x="1752600" y="2062996"/>
            <a:chExt cx="1295400" cy="176784"/>
          </a:xfrm>
        </p:grpSpPr>
        <p:cxnSp>
          <p:nvCxnSpPr>
            <p:cNvPr id="17" name="Straight Connector 16"/>
            <p:cNvCxnSpPr/>
            <p:nvPr/>
          </p:nvCxnSpPr>
          <p:spPr>
            <a:xfrm>
              <a:off x="1752600" y="2133600"/>
              <a:ext cx="1143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Isosceles Triangle 17"/>
            <p:cNvSpPr/>
            <p:nvPr/>
          </p:nvSpPr>
          <p:spPr>
            <a:xfrm rot="5400000">
              <a:off x="2883408" y="2075188"/>
              <a:ext cx="176784"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cxnSp>
        <p:nvCxnSpPr>
          <p:cNvPr id="11" name="Elbow Connector 10"/>
          <p:cNvCxnSpPr/>
          <p:nvPr/>
        </p:nvCxnSpPr>
        <p:spPr>
          <a:xfrm rot="10800000">
            <a:off x="4114800" y="2438400"/>
            <a:ext cx="914400" cy="533400"/>
          </a:xfrm>
          <a:prstGeom prst="bentConnector3">
            <a:avLst>
              <a:gd name="adj1" fmla="val 9754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flipH="1" flipV="1">
            <a:off x="4761250" y="2705100"/>
            <a:ext cx="533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Isosceles Triangle 12"/>
          <p:cNvSpPr/>
          <p:nvPr/>
        </p:nvSpPr>
        <p:spPr>
          <a:xfrm>
            <a:off x="4940808" y="2468380"/>
            <a:ext cx="176784"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extBox 88"/>
          <p:cNvSpPr txBox="1"/>
          <p:nvPr/>
        </p:nvSpPr>
        <p:spPr>
          <a:xfrm>
            <a:off x="2057400" y="1371600"/>
            <a:ext cx="134261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 : </a:t>
            </a:r>
            <a:r>
              <a:rPr lang="en-US" dirty="0" err="1" smtClean="0"/>
              <a:t>clickAt</a:t>
            </a:r>
            <a:r>
              <a:rPr lang="en-US" dirty="0" smtClean="0"/>
              <a:t>(p)</a:t>
            </a:r>
            <a:endParaRPr lang="en-US" dirty="0"/>
          </a:p>
        </p:txBody>
      </p:sp>
      <p:sp>
        <p:nvSpPr>
          <p:cNvPr id="15" name="TextBox 89"/>
          <p:cNvSpPr txBox="1"/>
          <p:nvPr/>
        </p:nvSpPr>
        <p:spPr>
          <a:xfrm>
            <a:off x="3733800" y="3048000"/>
            <a:ext cx="175778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2.1 : I = </a:t>
            </a:r>
            <a:r>
              <a:rPr lang="en-US" dirty="0" err="1" smtClean="0"/>
              <a:t>findAt</a:t>
            </a:r>
            <a:r>
              <a:rPr lang="en-US" dirty="0" smtClean="0"/>
              <a:t>(p)</a:t>
            </a:r>
            <a:endParaRPr lang="en-US" dirty="0"/>
          </a:p>
        </p:txBody>
      </p:sp>
      <p:sp>
        <p:nvSpPr>
          <p:cNvPr id="16" name="TextBox 90"/>
          <p:cNvSpPr txBox="1"/>
          <p:nvPr/>
        </p:nvSpPr>
        <p:spPr>
          <a:xfrm>
            <a:off x="5486400" y="1371600"/>
            <a:ext cx="218386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2.2 : </a:t>
            </a:r>
            <a:r>
              <a:rPr lang="en-US" dirty="0" err="1" smtClean="0"/>
              <a:t>putRecentPick</a:t>
            </a:r>
            <a:r>
              <a:rPr lang="en-US" dirty="0" smtClean="0"/>
              <a:t>(I)</a:t>
            </a:r>
            <a:endParaRPr lang="en-US" dirty="0"/>
          </a:p>
        </p:txBody>
      </p:sp>
      <p:sp>
        <p:nvSpPr>
          <p:cNvPr id="21" name="Rectangle 20"/>
          <p:cNvSpPr/>
          <p:nvPr/>
        </p:nvSpPr>
        <p:spPr>
          <a:xfrm>
            <a:off x="533400" y="5029200"/>
            <a:ext cx="1219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u="sng" dirty="0" smtClean="0">
                <a:solidFill>
                  <a:sysClr val="windowText" lastClr="000000"/>
                </a:solidFill>
              </a:rPr>
              <a:t>c : Caller</a:t>
            </a:r>
            <a:endParaRPr lang="en-US" u="sng" dirty="0">
              <a:solidFill>
                <a:sysClr val="windowText" lastClr="000000"/>
              </a:solidFill>
            </a:endParaRPr>
          </a:p>
        </p:txBody>
      </p:sp>
      <p:sp>
        <p:nvSpPr>
          <p:cNvPr id="22" name="Rectangle 21"/>
          <p:cNvSpPr/>
          <p:nvPr/>
        </p:nvSpPr>
        <p:spPr>
          <a:xfrm>
            <a:off x="3810000" y="5029200"/>
            <a:ext cx="17526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u="sng" dirty="0" smtClean="0">
                <a:solidFill>
                  <a:sysClr val="windowText" lastClr="000000"/>
                </a:solidFill>
              </a:rPr>
              <a:t>: Telephone</a:t>
            </a:r>
            <a:endParaRPr lang="en-US" u="sng" dirty="0">
              <a:solidFill>
                <a:sysClr val="windowText" lastClr="000000"/>
              </a:solidFill>
            </a:endParaRPr>
          </a:p>
        </p:txBody>
      </p:sp>
      <p:sp>
        <p:nvSpPr>
          <p:cNvPr id="23" name="Rectangle 22"/>
          <p:cNvSpPr/>
          <p:nvPr/>
        </p:nvSpPr>
        <p:spPr>
          <a:xfrm>
            <a:off x="7620000" y="5029200"/>
            <a:ext cx="1219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u="sng" dirty="0" smtClean="0">
                <a:solidFill>
                  <a:sysClr val="windowText" lastClr="000000"/>
                </a:solidFill>
              </a:rPr>
              <a:t>: Exchange</a:t>
            </a:r>
            <a:endParaRPr lang="en-US" u="sng" dirty="0">
              <a:solidFill>
                <a:sysClr val="windowText" lastClr="000000"/>
              </a:solidFill>
            </a:endParaRPr>
          </a:p>
        </p:txBody>
      </p:sp>
      <p:cxnSp>
        <p:nvCxnSpPr>
          <p:cNvPr id="24" name="Straight Connector 23"/>
          <p:cNvCxnSpPr>
            <a:stCxn id="21" idx="3"/>
            <a:endCxn id="22" idx="1"/>
          </p:cNvCxnSpPr>
          <p:nvPr/>
        </p:nvCxnSpPr>
        <p:spPr>
          <a:xfrm>
            <a:off x="1752600" y="5257800"/>
            <a:ext cx="2057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2" idx="3"/>
            <a:endCxn id="23" idx="1"/>
          </p:cNvCxnSpPr>
          <p:nvPr/>
        </p:nvCxnSpPr>
        <p:spPr>
          <a:xfrm>
            <a:off x="5562600" y="5257800"/>
            <a:ext cx="2057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981200" y="4953000"/>
            <a:ext cx="1524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791200" y="4953000"/>
            <a:ext cx="1524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94"/>
          <p:cNvSpPr txBox="1"/>
          <p:nvPr/>
        </p:nvSpPr>
        <p:spPr>
          <a:xfrm>
            <a:off x="1905000" y="4572000"/>
            <a:ext cx="164378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 : </a:t>
            </a:r>
            <a:r>
              <a:rPr lang="en-US" dirty="0" err="1" smtClean="0"/>
              <a:t>liftHandset</a:t>
            </a:r>
            <a:r>
              <a:rPr lang="en-US" dirty="0" smtClean="0"/>
              <a:t>()</a:t>
            </a:r>
            <a:endParaRPr lang="en-US" dirty="0"/>
          </a:p>
        </p:txBody>
      </p:sp>
      <p:sp>
        <p:nvSpPr>
          <p:cNvPr id="29" name="TextBox 95"/>
          <p:cNvSpPr txBox="1"/>
          <p:nvPr/>
        </p:nvSpPr>
        <p:spPr>
          <a:xfrm>
            <a:off x="5791200" y="4572000"/>
            <a:ext cx="151355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 : </a:t>
            </a:r>
            <a:r>
              <a:rPr lang="en-US" dirty="0" err="1" smtClean="0"/>
              <a:t>assertCall</a:t>
            </a:r>
            <a:r>
              <a:rPr lang="en-US" dirty="0" smtClean="0"/>
              <a:t>()</a:t>
            </a:r>
            <a:endParaRPr lang="en-US" dirty="0"/>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Interaction diagrams</a:t>
            </a:r>
            <a:endParaRPr lang="en-US" dirty="0"/>
          </a:p>
        </p:txBody>
      </p:sp>
      <p:sp>
        <p:nvSpPr>
          <p:cNvPr id="3" name="Content Placeholder 2"/>
          <p:cNvSpPr>
            <a:spLocks noGrp="1"/>
          </p:cNvSpPr>
          <p:nvPr>
            <p:ph idx="1"/>
          </p:nvPr>
        </p:nvSpPr>
        <p:spPr/>
        <p:txBody>
          <a:bodyPr/>
          <a:lstStyle/>
          <a:p>
            <a:r>
              <a:rPr lang="en-US" dirty="0" smtClean="0"/>
              <a:t>Interaction diagrams are used to model the interactions among objects.</a:t>
            </a:r>
          </a:p>
          <a:p>
            <a:endParaRPr lang="en-US" dirty="0" smtClean="0"/>
          </a:p>
          <a:p>
            <a:r>
              <a:rPr lang="en-US" dirty="0" smtClean="0"/>
              <a:t>There are two types of interaction diagrams:</a:t>
            </a:r>
          </a:p>
          <a:p>
            <a:pPr lvl="1"/>
            <a:r>
              <a:rPr lang="en-US" dirty="0" smtClean="0"/>
              <a:t>Sequence diagrams</a:t>
            </a:r>
          </a:p>
          <a:p>
            <a:pPr lvl="1"/>
            <a:r>
              <a:rPr lang="en-US" dirty="0" smtClean="0"/>
              <a:t>Collaboration diagrams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Models For? (cont…)</a:t>
            </a:r>
            <a:endParaRPr lang="en-US" dirty="0"/>
          </a:p>
        </p:txBody>
      </p:sp>
      <p:sp>
        <p:nvSpPr>
          <p:cNvPr id="3" name="Content Placeholder 2"/>
          <p:cNvSpPr>
            <a:spLocks noGrp="1"/>
          </p:cNvSpPr>
          <p:nvPr>
            <p:ph idx="1"/>
          </p:nvPr>
        </p:nvSpPr>
        <p:spPr/>
        <p:txBody>
          <a:bodyPr/>
          <a:lstStyle/>
          <a:p>
            <a:r>
              <a:rPr lang="en-US" dirty="0" smtClean="0"/>
              <a:t>To organize, find, filter, retrieve, examine, and edit information about large systems.</a:t>
            </a:r>
          </a:p>
          <a:p>
            <a:endParaRPr lang="en-US" dirty="0" smtClean="0"/>
          </a:p>
          <a:p>
            <a:r>
              <a:rPr lang="en-US" dirty="0" smtClean="0"/>
              <a:t>To explore multiple solutions economically.</a:t>
            </a:r>
          </a:p>
          <a:p>
            <a:endParaRPr lang="en-US" dirty="0" smtClean="0"/>
          </a:p>
          <a:p>
            <a:r>
              <a:rPr lang="en-US" dirty="0" smtClean="0"/>
              <a:t>To master complex systems.</a:t>
            </a:r>
            <a:endParaRPr lang="en-US" dirty="0"/>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 Diagrams</a:t>
            </a:r>
            <a:endParaRPr lang="en-US" dirty="0"/>
          </a:p>
        </p:txBody>
      </p:sp>
      <p:sp>
        <p:nvSpPr>
          <p:cNvPr id="3" name="Content Placeholder 2"/>
          <p:cNvSpPr>
            <a:spLocks noGrp="1"/>
          </p:cNvSpPr>
          <p:nvPr>
            <p:ph idx="1"/>
          </p:nvPr>
        </p:nvSpPr>
        <p:spPr/>
        <p:txBody>
          <a:bodyPr/>
          <a:lstStyle/>
          <a:p>
            <a:r>
              <a:rPr lang="en-US" dirty="0" smtClean="0"/>
              <a:t>A sequence diagram focuses on the time ordering of messages.</a:t>
            </a:r>
          </a:p>
          <a:p>
            <a:endParaRPr lang="en-US" dirty="0" smtClean="0"/>
          </a:p>
          <a:p>
            <a:r>
              <a:rPr lang="en-US" dirty="0" smtClean="0"/>
              <a:t>Objects are arranged at the top along the x-axis.</a:t>
            </a:r>
          </a:p>
          <a:p>
            <a:endParaRPr lang="en-US" dirty="0" smtClean="0"/>
          </a:p>
          <a:p>
            <a:r>
              <a:rPr lang="en-US" dirty="0" smtClean="0"/>
              <a:t>Messages are arranged from top to bottom along the y-axis.</a:t>
            </a:r>
            <a:endParaRPr lang="en-US" dirty="0"/>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Sequence Diagrams (cont…)</a:t>
            </a:r>
            <a:endParaRPr lang="en-US" dirty="0"/>
          </a:p>
        </p:txBody>
      </p:sp>
      <p:sp>
        <p:nvSpPr>
          <p:cNvPr id="3" name="Content Placeholder 2"/>
          <p:cNvSpPr>
            <a:spLocks noGrp="1"/>
          </p:cNvSpPr>
          <p:nvPr>
            <p:ph idx="1"/>
          </p:nvPr>
        </p:nvSpPr>
        <p:spPr/>
        <p:txBody>
          <a:bodyPr/>
          <a:lstStyle/>
          <a:p>
            <a:r>
              <a:rPr lang="en-US" dirty="0" smtClean="0"/>
              <a:t>Two distinctive features of a sequence diagram:</a:t>
            </a:r>
          </a:p>
          <a:p>
            <a:pPr lvl="1"/>
            <a:r>
              <a:rPr lang="en-US" dirty="0" smtClean="0"/>
              <a:t>Object life line</a:t>
            </a:r>
          </a:p>
          <a:p>
            <a:pPr lvl="1"/>
            <a:r>
              <a:rPr lang="en-US" dirty="0" smtClean="0"/>
              <a:t>Focus of control</a:t>
            </a:r>
          </a:p>
          <a:p>
            <a:endParaRPr lang="en-US" dirty="0" smtClean="0"/>
          </a:p>
          <a:p>
            <a:endParaRPr lang="en-US" dirty="0" smtClean="0"/>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 Diagrams (cont…)</a:t>
            </a:r>
            <a:endParaRPr lang="en-US" dirty="0"/>
          </a:p>
        </p:txBody>
      </p:sp>
      <p:pic>
        <p:nvPicPr>
          <p:cNvPr id="4" name="Picture 3" descr="http://3.bp.blogspot.com/-shywQqPdmxU/UdrRHvDtA_I/AAAAAAAAAU8/iPJcezlxLd0/s1600/RRS-Sequence-Diagram.jpg"/>
          <p:cNvPicPr/>
          <p:nvPr/>
        </p:nvPicPr>
        <p:blipFill>
          <a:blip r:embed="rId2"/>
          <a:srcRect b="5362"/>
          <a:stretch>
            <a:fillRect/>
          </a:stretch>
        </p:blipFill>
        <p:spPr bwMode="auto">
          <a:xfrm>
            <a:off x="1600200" y="1325826"/>
            <a:ext cx="5943600" cy="53797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 Diagrams</a:t>
            </a:r>
            <a:endParaRPr lang="en-US" dirty="0"/>
          </a:p>
        </p:txBody>
      </p:sp>
      <p:sp>
        <p:nvSpPr>
          <p:cNvPr id="3" name="Content Placeholder 2"/>
          <p:cNvSpPr>
            <a:spLocks noGrp="1"/>
          </p:cNvSpPr>
          <p:nvPr>
            <p:ph idx="1"/>
          </p:nvPr>
        </p:nvSpPr>
        <p:spPr/>
        <p:txBody>
          <a:bodyPr/>
          <a:lstStyle/>
          <a:p>
            <a:r>
              <a:rPr lang="en-US" dirty="0" smtClean="0"/>
              <a:t>A collaboration diagram focuses on the structural organization of the objects in an interaction.</a:t>
            </a:r>
          </a:p>
          <a:p>
            <a:endParaRPr lang="en-US" dirty="0" smtClean="0"/>
          </a:p>
          <a:p>
            <a:r>
              <a:rPr lang="en-US" dirty="0" smtClean="0"/>
              <a:t>First the objects are plotted and then the objects are connected through links.</a:t>
            </a:r>
          </a:p>
          <a:p>
            <a:endParaRPr lang="en-US" dirty="0" smtClean="0"/>
          </a:p>
          <a:p>
            <a:r>
              <a:rPr lang="en-US" dirty="0" smtClean="0"/>
              <a:t>Then, the messages are represented.</a:t>
            </a:r>
            <a:endParaRPr lang="en-US" dirty="0"/>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Collaboration Diagrams (cont…)</a:t>
            </a:r>
            <a:endParaRPr lang="en-US" dirty="0"/>
          </a:p>
        </p:txBody>
      </p:sp>
      <p:sp>
        <p:nvSpPr>
          <p:cNvPr id="3" name="Content Placeholder 2"/>
          <p:cNvSpPr>
            <a:spLocks noGrp="1"/>
          </p:cNvSpPr>
          <p:nvPr>
            <p:ph idx="1"/>
          </p:nvPr>
        </p:nvSpPr>
        <p:spPr/>
        <p:txBody>
          <a:bodyPr/>
          <a:lstStyle/>
          <a:p>
            <a:r>
              <a:rPr lang="en-US" dirty="0" smtClean="0"/>
              <a:t>To denote the order of messages we can use sequence numbers.</a:t>
            </a:r>
          </a:p>
          <a:p>
            <a:endParaRPr lang="en-US" dirty="0" smtClean="0"/>
          </a:p>
          <a:p>
            <a:r>
              <a:rPr lang="en-US" dirty="0" smtClean="0"/>
              <a:t>Two distinctive features of a collaboration diagram:</a:t>
            </a:r>
          </a:p>
          <a:p>
            <a:pPr lvl="1"/>
            <a:r>
              <a:rPr lang="en-US" dirty="0" smtClean="0"/>
              <a:t>Paths</a:t>
            </a:r>
          </a:p>
          <a:p>
            <a:pPr lvl="1"/>
            <a:r>
              <a:rPr lang="en-US" dirty="0" smtClean="0"/>
              <a:t>Sequence number</a:t>
            </a:r>
            <a:endParaRPr lang="en-US" dirty="0"/>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Collaboration Diagrams (cont…)</a:t>
            </a:r>
            <a:endParaRPr lang="en-US" dirty="0"/>
          </a:p>
        </p:txBody>
      </p:sp>
      <p:pic>
        <p:nvPicPr>
          <p:cNvPr id="4" name="Picture 3" descr="http://4.bp.blogspot.com/-mfv0ZKQGzv4/UdrRQaka89I/AAAAAAAAAVE/_7q8_JiYK-0/s1600/RRS-Collaboration-Diagram.jpg"/>
          <p:cNvPicPr/>
          <p:nvPr/>
        </p:nvPicPr>
        <p:blipFill>
          <a:blip r:embed="rId2"/>
          <a:srcRect/>
          <a:stretch>
            <a:fillRect/>
          </a:stretch>
        </p:blipFill>
        <p:spPr bwMode="auto">
          <a:xfrm>
            <a:off x="838200" y="1600200"/>
            <a:ext cx="7477797" cy="4552399"/>
          </a:xfrm>
          <a:prstGeom prst="rect">
            <a:avLst/>
          </a:prstGeom>
          <a:noFill/>
          <a:ln w="9525">
            <a:noFill/>
            <a:miter lim="800000"/>
            <a:headEnd/>
            <a:tailEnd/>
          </a:ln>
        </p:spPr>
      </p:pic>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2743200"/>
            <a:ext cx="8077200" cy="1143000"/>
          </a:xfrm>
        </p:spPr>
        <p:txBody>
          <a:bodyPr/>
          <a:lstStyle/>
          <a:p>
            <a:pPr algn="ctr"/>
            <a:r>
              <a:rPr lang="en-US" dirty="0" smtClean="0"/>
              <a:t>Activity Diagrams</a:t>
            </a:r>
            <a:endParaRPr lang="en-US" dirty="0"/>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Diagrams</a:t>
            </a:r>
            <a:endParaRPr lang="en-US" dirty="0"/>
          </a:p>
        </p:txBody>
      </p:sp>
      <p:sp>
        <p:nvSpPr>
          <p:cNvPr id="3" name="Content Placeholder 2"/>
          <p:cNvSpPr>
            <a:spLocks noGrp="1"/>
          </p:cNvSpPr>
          <p:nvPr>
            <p:ph idx="1"/>
          </p:nvPr>
        </p:nvSpPr>
        <p:spPr/>
        <p:txBody>
          <a:bodyPr/>
          <a:lstStyle/>
          <a:p>
            <a:r>
              <a:rPr lang="en-US" dirty="0" smtClean="0"/>
              <a:t>Activity diagram is used to model the behavior of a system in terms of flow of control between activities.</a:t>
            </a:r>
          </a:p>
          <a:p>
            <a:endParaRPr lang="en-US" dirty="0" smtClean="0"/>
          </a:p>
          <a:p>
            <a:r>
              <a:rPr lang="en-US" dirty="0" smtClean="0"/>
              <a:t>Activity diagram contains:</a:t>
            </a:r>
          </a:p>
          <a:p>
            <a:pPr lvl="1"/>
            <a:r>
              <a:rPr lang="en-US" dirty="0" smtClean="0"/>
              <a:t>Action and activity states</a:t>
            </a:r>
          </a:p>
          <a:p>
            <a:pPr lvl="1"/>
            <a:r>
              <a:rPr lang="en-US" dirty="0" smtClean="0"/>
              <a:t>Transitions</a:t>
            </a:r>
          </a:p>
          <a:p>
            <a:pPr lvl="1"/>
            <a:r>
              <a:rPr lang="en-US" dirty="0" smtClean="0"/>
              <a:t>Objects</a:t>
            </a:r>
            <a:endParaRPr lang="en-US" dirty="0"/>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Diagrams (cont…)</a:t>
            </a:r>
            <a:endParaRPr lang="en-US" dirty="0"/>
          </a:p>
        </p:txBody>
      </p:sp>
      <p:sp>
        <p:nvSpPr>
          <p:cNvPr id="3" name="Content Placeholder 2"/>
          <p:cNvSpPr>
            <a:spLocks noGrp="1"/>
          </p:cNvSpPr>
          <p:nvPr>
            <p:ph idx="1"/>
          </p:nvPr>
        </p:nvSpPr>
        <p:spPr>
          <a:xfrm>
            <a:off x="609600" y="1600201"/>
            <a:ext cx="8077200" cy="2362199"/>
          </a:xfrm>
        </p:spPr>
        <p:txBody>
          <a:bodyPr>
            <a:normAutofit fontScale="77500" lnSpcReduction="20000"/>
          </a:bodyPr>
          <a:lstStyle/>
          <a:p>
            <a:r>
              <a:rPr lang="en-US" dirty="0" smtClean="0"/>
              <a:t>Action is an atomic computation.</a:t>
            </a:r>
          </a:p>
          <a:p>
            <a:endParaRPr lang="en-US" dirty="0" smtClean="0"/>
          </a:p>
          <a:p>
            <a:r>
              <a:rPr lang="en-US" dirty="0" smtClean="0"/>
              <a:t>Activity is a non-atomic computation.</a:t>
            </a:r>
          </a:p>
          <a:p>
            <a:endParaRPr lang="en-US" dirty="0" smtClean="0"/>
          </a:p>
          <a:p>
            <a:r>
              <a:rPr lang="en-US" dirty="0" smtClean="0"/>
              <a:t>Both action and activity states are represented as a rounded rectangle or the lozenge symbol.</a:t>
            </a:r>
            <a:endParaRPr lang="en-US" dirty="0"/>
          </a:p>
        </p:txBody>
      </p:sp>
      <p:sp>
        <p:nvSpPr>
          <p:cNvPr id="4" name="Flowchart: Terminator 3"/>
          <p:cNvSpPr/>
          <p:nvPr/>
        </p:nvSpPr>
        <p:spPr>
          <a:xfrm>
            <a:off x="4267200" y="4343400"/>
            <a:ext cx="3276600" cy="914400"/>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smtClean="0">
                <a:solidFill>
                  <a:sysClr val="windowText" lastClr="000000"/>
                </a:solidFill>
              </a:rPr>
              <a:t>Enter User Details</a:t>
            </a:r>
            <a:endParaRPr lang="en-US" sz="2000" dirty="0">
              <a:solidFill>
                <a:sysClr val="windowText" lastClr="000000"/>
              </a:solidFill>
            </a:endParaRPr>
          </a:p>
        </p:txBody>
      </p:sp>
      <p:sp>
        <p:nvSpPr>
          <p:cNvPr id="5" name="Flowchart: Terminator 4"/>
          <p:cNvSpPr/>
          <p:nvPr/>
        </p:nvSpPr>
        <p:spPr>
          <a:xfrm>
            <a:off x="1371600" y="5486400"/>
            <a:ext cx="3276600" cy="914400"/>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smtClean="0">
                <a:solidFill>
                  <a:sysClr val="windowText" lastClr="000000"/>
                </a:solidFill>
              </a:rPr>
              <a:t>result := </a:t>
            </a:r>
            <a:r>
              <a:rPr lang="en-US" sz="2000" dirty="0" err="1" smtClean="0">
                <a:solidFill>
                  <a:sysClr val="windowText" lastClr="000000"/>
                </a:solidFill>
              </a:rPr>
              <a:t>getAvg</a:t>
            </a:r>
            <a:r>
              <a:rPr lang="en-US" sz="2000" dirty="0" smtClean="0">
                <a:solidFill>
                  <a:sysClr val="windowText" lastClr="000000"/>
                </a:solidFill>
              </a:rPr>
              <a:t>() + 20;</a:t>
            </a:r>
            <a:endParaRPr lang="en-US" sz="2000" dirty="0">
              <a:solidFill>
                <a:sysClr val="windowText" lastClr="000000"/>
              </a:solidFill>
            </a:endParaRPr>
          </a:p>
        </p:txBody>
      </p:sp>
      <p:sp>
        <p:nvSpPr>
          <p:cNvPr id="6" name="TextBox 4"/>
          <p:cNvSpPr txBox="1"/>
          <p:nvPr/>
        </p:nvSpPr>
        <p:spPr>
          <a:xfrm>
            <a:off x="5181600" y="3886200"/>
            <a:ext cx="145264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Simple action</a:t>
            </a:r>
            <a:endParaRPr lang="en-US" dirty="0"/>
          </a:p>
        </p:txBody>
      </p:sp>
      <p:sp>
        <p:nvSpPr>
          <p:cNvPr id="7" name="TextBox 5"/>
          <p:cNvSpPr txBox="1"/>
          <p:nvPr/>
        </p:nvSpPr>
        <p:spPr>
          <a:xfrm>
            <a:off x="2286000" y="5105400"/>
            <a:ext cx="118647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expression</a:t>
            </a:r>
            <a:endParaRPr lang="en-US" dirty="0"/>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Diagrams (cont…)</a:t>
            </a:r>
            <a:endParaRPr lang="en-US" dirty="0"/>
          </a:p>
        </p:txBody>
      </p:sp>
      <p:sp>
        <p:nvSpPr>
          <p:cNvPr id="3" name="Content Placeholder 2"/>
          <p:cNvSpPr>
            <a:spLocks noGrp="1"/>
          </p:cNvSpPr>
          <p:nvPr>
            <p:ph idx="1"/>
          </p:nvPr>
        </p:nvSpPr>
        <p:spPr>
          <a:xfrm>
            <a:off x="609600" y="1600201"/>
            <a:ext cx="8077200" cy="1219199"/>
          </a:xfrm>
        </p:spPr>
        <p:txBody>
          <a:bodyPr/>
          <a:lstStyle/>
          <a:p>
            <a:r>
              <a:rPr lang="en-US" dirty="0" smtClean="0"/>
              <a:t>An activity state can have additional details like entry and exit actions.</a:t>
            </a:r>
            <a:endParaRPr lang="en-US" dirty="0"/>
          </a:p>
        </p:txBody>
      </p:sp>
      <p:grpSp>
        <p:nvGrpSpPr>
          <p:cNvPr id="6" name="Group 5"/>
          <p:cNvGrpSpPr/>
          <p:nvPr/>
        </p:nvGrpSpPr>
        <p:grpSpPr>
          <a:xfrm>
            <a:off x="2971800" y="3886200"/>
            <a:ext cx="3276600" cy="923330"/>
            <a:chOff x="2933700" y="2967335"/>
            <a:chExt cx="3276600" cy="923330"/>
          </a:xfrm>
        </p:grpSpPr>
        <p:sp>
          <p:nvSpPr>
            <p:cNvPr id="4" name="Flowchart: Terminator 3"/>
            <p:cNvSpPr/>
            <p:nvPr/>
          </p:nvSpPr>
          <p:spPr>
            <a:xfrm>
              <a:off x="2933700" y="2967335"/>
              <a:ext cx="3276600" cy="914400"/>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dirty="0">
                <a:solidFill>
                  <a:sysClr val="windowText" lastClr="000000"/>
                </a:solidFill>
              </a:endParaRPr>
            </a:p>
          </p:txBody>
        </p:sp>
        <p:sp>
          <p:nvSpPr>
            <p:cNvPr id="5" name="TextBox 6"/>
            <p:cNvSpPr txBox="1"/>
            <p:nvPr/>
          </p:nvSpPr>
          <p:spPr>
            <a:xfrm>
              <a:off x="3467100" y="2967335"/>
              <a:ext cx="2230226" cy="9233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Make Payment</a:t>
              </a:r>
            </a:p>
            <a:p>
              <a:pPr algn="ctr"/>
              <a:endParaRPr lang="en-US" dirty="0" smtClean="0"/>
            </a:p>
            <a:p>
              <a:pPr algn="ctr"/>
              <a:r>
                <a:rPr lang="en-US" dirty="0" smtClean="0"/>
                <a:t>entry / Select Product</a:t>
              </a:r>
              <a:endParaRPr lang="en-US" dirty="0"/>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 a Model?</a:t>
            </a:r>
            <a:endParaRPr lang="en-US" dirty="0"/>
          </a:p>
        </p:txBody>
      </p:sp>
      <p:sp>
        <p:nvSpPr>
          <p:cNvPr id="3" name="Content Placeholder 2"/>
          <p:cNvSpPr>
            <a:spLocks noGrp="1"/>
          </p:cNvSpPr>
          <p:nvPr>
            <p:ph idx="1"/>
          </p:nvPr>
        </p:nvSpPr>
        <p:spPr/>
        <p:txBody>
          <a:bodyPr/>
          <a:lstStyle/>
          <a:p>
            <a:r>
              <a:rPr lang="en-US" dirty="0" smtClean="0"/>
              <a:t>Syntax</a:t>
            </a:r>
          </a:p>
          <a:p>
            <a:endParaRPr lang="en-US" dirty="0" smtClean="0"/>
          </a:p>
          <a:p>
            <a:r>
              <a:rPr lang="en-US" dirty="0" smtClean="0"/>
              <a:t>Semantics</a:t>
            </a:r>
          </a:p>
          <a:p>
            <a:endParaRPr lang="en-US" dirty="0" smtClean="0"/>
          </a:p>
          <a:p>
            <a:r>
              <a:rPr lang="en-US" dirty="0" smtClean="0"/>
              <a:t>Presentation</a:t>
            </a:r>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Diagrams - Transitions</a:t>
            </a:r>
            <a:endParaRPr lang="en-US" dirty="0"/>
          </a:p>
        </p:txBody>
      </p:sp>
      <p:sp>
        <p:nvSpPr>
          <p:cNvPr id="3" name="Content Placeholder 2"/>
          <p:cNvSpPr>
            <a:spLocks noGrp="1"/>
          </p:cNvSpPr>
          <p:nvPr>
            <p:ph idx="1"/>
          </p:nvPr>
        </p:nvSpPr>
        <p:spPr>
          <a:xfrm>
            <a:off x="609600" y="1600201"/>
            <a:ext cx="8077200" cy="1219199"/>
          </a:xfrm>
        </p:spPr>
        <p:txBody>
          <a:bodyPr>
            <a:normAutofit fontScale="92500" lnSpcReduction="20000"/>
          </a:bodyPr>
          <a:lstStyle/>
          <a:p>
            <a:r>
              <a:rPr lang="en-US" dirty="0" smtClean="0"/>
              <a:t>A transition is a path from one action or activity state to another which represents the flow of control.</a:t>
            </a:r>
            <a:endParaRPr lang="en-US" dirty="0"/>
          </a:p>
        </p:txBody>
      </p:sp>
      <p:grpSp>
        <p:nvGrpSpPr>
          <p:cNvPr id="15" name="Group 14"/>
          <p:cNvGrpSpPr/>
          <p:nvPr/>
        </p:nvGrpSpPr>
        <p:grpSpPr>
          <a:xfrm>
            <a:off x="3200400" y="3048000"/>
            <a:ext cx="2400300" cy="3070151"/>
            <a:chOff x="2933700" y="1333500"/>
            <a:chExt cx="3276600" cy="4191000"/>
          </a:xfrm>
        </p:grpSpPr>
        <p:sp>
          <p:nvSpPr>
            <p:cNvPr id="4" name="Flowchart: Terminator 3"/>
            <p:cNvSpPr/>
            <p:nvPr/>
          </p:nvSpPr>
          <p:spPr>
            <a:xfrm>
              <a:off x="2933700" y="3695700"/>
              <a:ext cx="3276600" cy="762000"/>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dirty="0" smtClean="0">
                <a:solidFill>
                  <a:sysClr val="windowText" lastClr="000000"/>
                </a:solidFill>
              </a:endParaRPr>
            </a:p>
            <a:p>
              <a:pPr algn="ctr"/>
              <a:r>
                <a:rPr lang="en-US" sz="2000" dirty="0" smtClean="0">
                  <a:solidFill>
                    <a:sysClr val="windowText" lastClr="000000"/>
                  </a:solidFill>
                </a:rPr>
                <a:t>Make Payment</a:t>
              </a:r>
            </a:p>
            <a:p>
              <a:pPr algn="ctr"/>
              <a:endParaRPr lang="en-US" sz="2000" dirty="0">
                <a:solidFill>
                  <a:sysClr val="windowText" lastClr="000000"/>
                </a:solidFill>
              </a:endParaRPr>
            </a:p>
          </p:txBody>
        </p:sp>
        <p:sp>
          <p:nvSpPr>
            <p:cNvPr id="5" name="Flowchart: Terminator 4"/>
            <p:cNvSpPr/>
            <p:nvPr/>
          </p:nvSpPr>
          <p:spPr>
            <a:xfrm>
              <a:off x="2933700" y="2247900"/>
              <a:ext cx="3276600" cy="762000"/>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smtClean="0">
                  <a:solidFill>
                    <a:sysClr val="windowText" lastClr="000000"/>
                  </a:solidFill>
                </a:rPr>
                <a:t>Select Product</a:t>
              </a:r>
              <a:endParaRPr lang="en-US" sz="2000" dirty="0">
                <a:solidFill>
                  <a:sysClr val="windowText" lastClr="000000"/>
                </a:solidFill>
              </a:endParaRPr>
            </a:p>
          </p:txBody>
        </p:sp>
        <p:sp>
          <p:nvSpPr>
            <p:cNvPr id="6" name="Oval 5"/>
            <p:cNvSpPr/>
            <p:nvPr/>
          </p:nvSpPr>
          <p:spPr>
            <a:xfrm>
              <a:off x="4457700" y="14097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7" name="Group 6"/>
            <p:cNvGrpSpPr/>
            <p:nvPr/>
          </p:nvGrpSpPr>
          <p:grpSpPr>
            <a:xfrm>
              <a:off x="4351520" y="5067300"/>
              <a:ext cx="457200" cy="457200"/>
              <a:chOff x="4038600" y="4648200"/>
              <a:chExt cx="457200" cy="457200"/>
            </a:xfrm>
          </p:grpSpPr>
          <p:sp>
            <p:nvSpPr>
              <p:cNvPr id="13" name="Oval 12"/>
              <p:cNvSpPr/>
              <p:nvPr/>
            </p:nvSpPr>
            <p:spPr>
              <a:xfrm>
                <a:off x="4038600" y="46482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Oval 13"/>
              <p:cNvSpPr/>
              <p:nvPr/>
            </p:nvSpPr>
            <p:spPr>
              <a:xfrm>
                <a:off x="4146030" y="475438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cxnSp>
          <p:nvCxnSpPr>
            <p:cNvPr id="8" name="Straight Arrow Connector 7"/>
            <p:cNvCxnSpPr>
              <a:stCxn id="6" idx="4"/>
              <a:endCxn id="5" idx="0"/>
            </p:cNvCxnSpPr>
            <p:nvPr/>
          </p:nvCxnSpPr>
          <p:spPr>
            <a:xfrm rot="5400000">
              <a:off x="4267200" y="1943100"/>
              <a:ext cx="609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2"/>
              <a:endCxn id="4" idx="0"/>
            </p:cNvCxnSpPr>
            <p:nvPr/>
          </p:nvCxnSpPr>
          <p:spPr>
            <a:xfrm rot="5400000">
              <a:off x="4229100" y="3352800"/>
              <a:ext cx="685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2"/>
              <a:endCxn id="13" idx="0"/>
            </p:cNvCxnSpPr>
            <p:nvPr/>
          </p:nvCxnSpPr>
          <p:spPr>
            <a:xfrm rot="16200000" flipH="1">
              <a:off x="4271260" y="4758440"/>
              <a:ext cx="609600" cy="81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9"/>
            <p:cNvSpPr txBox="1"/>
            <p:nvPr/>
          </p:nvSpPr>
          <p:spPr>
            <a:xfrm>
              <a:off x="4762500" y="1333500"/>
              <a:ext cx="114486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Start state</a:t>
              </a:r>
              <a:endParaRPr lang="en-US" dirty="0"/>
            </a:p>
          </p:txBody>
        </p:sp>
        <p:sp>
          <p:nvSpPr>
            <p:cNvPr id="12" name="TextBox 20"/>
            <p:cNvSpPr txBox="1"/>
            <p:nvPr/>
          </p:nvSpPr>
          <p:spPr>
            <a:xfrm>
              <a:off x="4838700" y="5067300"/>
              <a:ext cx="112139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Stop state</a:t>
              </a:r>
              <a:endParaRPr lang="en-US" dirty="0"/>
            </a:p>
          </p:txBody>
        </p:sp>
      </p:gr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Diagrams - Branching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We can represent alternate flows of control using the decision symbol which is graphically represented as a diamond.</a:t>
            </a:r>
          </a:p>
          <a:p>
            <a:endParaRPr lang="en-US" dirty="0" smtClean="0"/>
          </a:p>
          <a:p>
            <a:r>
              <a:rPr lang="en-US" dirty="0" smtClean="0"/>
              <a:t>A decision symbol can have one incoming transition and two or more outgoing transition.</a:t>
            </a:r>
          </a:p>
          <a:p>
            <a:endParaRPr lang="en-US" dirty="0" smtClean="0"/>
          </a:p>
          <a:p>
            <a:r>
              <a:rPr lang="en-US" dirty="0" smtClean="0"/>
              <a:t>The flow of control branches based on a boolean expression which is known as a guard condition.</a:t>
            </a:r>
          </a:p>
          <a:p>
            <a:endParaRPr lang="en-US" dirty="0" smtClean="0"/>
          </a:p>
          <a:p>
            <a:r>
              <a:rPr lang="en-US" dirty="0" smtClean="0"/>
              <a:t>A guard condition is represented in square brackets.</a:t>
            </a:r>
            <a:endParaRPr lang="en-US" dirty="0"/>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Diagrams - Branching</a:t>
            </a:r>
            <a:endParaRPr lang="en-US" dirty="0"/>
          </a:p>
        </p:txBody>
      </p:sp>
      <p:pic>
        <p:nvPicPr>
          <p:cNvPr id="4" name="Picture 3" descr="C:\Users\User\Desktop\Untitled-1.jpg"/>
          <p:cNvPicPr/>
          <p:nvPr/>
        </p:nvPicPr>
        <p:blipFill>
          <a:blip r:embed="rId2"/>
          <a:srcRect/>
          <a:stretch>
            <a:fillRect/>
          </a:stretch>
        </p:blipFill>
        <p:spPr bwMode="auto">
          <a:xfrm>
            <a:off x="2590800" y="1676400"/>
            <a:ext cx="4580736" cy="4086225"/>
          </a:xfrm>
          <a:prstGeom prst="rect">
            <a:avLst/>
          </a:prstGeom>
          <a:noFill/>
          <a:ln w="9525">
            <a:noFill/>
            <a:miter lim="800000"/>
            <a:headEnd/>
            <a:tailEnd/>
          </a:ln>
        </p:spPr>
      </p:pic>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Activity Diagrams – Fork and Join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Sometimes, we might want to represent parallel or concurrent flow of control.</a:t>
            </a:r>
          </a:p>
          <a:p>
            <a:endParaRPr lang="en-US" dirty="0" smtClean="0"/>
          </a:p>
          <a:p>
            <a:r>
              <a:rPr lang="en-US" dirty="0" smtClean="0"/>
              <a:t>To represent the transformation of sequential flow of control into concurrent flow, we use a fork.</a:t>
            </a:r>
          </a:p>
          <a:p>
            <a:endParaRPr lang="en-US" dirty="0" smtClean="0"/>
          </a:p>
          <a:p>
            <a:r>
              <a:rPr lang="en-US" dirty="0" smtClean="0"/>
              <a:t>To represent the transformation of concurrent flow of control into sequential flow, we use a join.</a:t>
            </a:r>
          </a:p>
          <a:p>
            <a:endParaRPr lang="en-US" dirty="0"/>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Activity Diagrams – Fork and Join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To represent a fork and join we use horizontal or vertical synchronization bars.</a:t>
            </a:r>
          </a:p>
          <a:p>
            <a:endParaRPr lang="en-US" dirty="0" smtClean="0"/>
          </a:p>
          <a:p>
            <a:r>
              <a:rPr lang="en-US" dirty="0" smtClean="0"/>
              <a:t>At a fork, the flow of control above the synchronization bar is sequential and below the bar, the flow is concurrent.</a:t>
            </a:r>
          </a:p>
          <a:p>
            <a:endParaRPr lang="en-US" dirty="0" smtClean="0"/>
          </a:p>
          <a:p>
            <a:r>
              <a:rPr lang="en-US" dirty="0" smtClean="0"/>
              <a:t>At a join, the flow of control above the synchronization bar is concurrent and below the bar, the flow is sequential.</a:t>
            </a:r>
            <a:endParaRPr lang="en-US" dirty="0"/>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Activity Diagrams – Fork and Join</a:t>
            </a:r>
            <a:endParaRPr lang="en-US" dirty="0"/>
          </a:p>
        </p:txBody>
      </p:sp>
      <p:pic>
        <p:nvPicPr>
          <p:cNvPr id="4" name="Content Placeholder 3" descr="C:\Users\User\Desktop\Untitled-1.jpg"/>
          <p:cNvPicPr>
            <a:picLocks noGrp="1"/>
          </p:cNvPicPr>
          <p:nvPr>
            <p:ph idx="1"/>
          </p:nvPr>
        </p:nvPicPr>
        <p:blipFill>
          <a:blip r:embed="rId2"/>
          <a:srcRect/>
          <a:stretch>
            <a:fillRect/>
          </a:stretch>
        </p:blipFill>
        <p:spPr bwMode="auto">
          <a:xfrm>
            <a:off x="1524000" y="1524000"/>
            <a:ext cx="3566425" cy="4525963"/>
          </a:xfrm>
          <a:prstGeom prst="rect">
            <a:avLst/>
          </a:prstGeom>
          <a:noFill/>
          <a:ln w="9525">
            <a:noFill/>
            <a:miter lim="800000"/>
            <a:headEnd/>
            <a:tailEnd/>
          </a:ln>
        </p:spPr>
      </p:pic>
      <p:cxnSp>
        <p:nvCxnSpPr>
          <p:cNvPr id="6" name="Elbow Connector 5"/>
          <p:cNvCxnSpPr/>
          <p:nvPr/>
        </p:nvCxnSpPr>
        <p:spPr>
          <a:xfrm flipV="1">
            <a:off x="3886200" y="2209800"/>
            <a:ext cx="990600" cy="838200"/>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53000" y="2057400"/>
            <a:ext cx="620683" cy="369332"/>
          </a:xfrm>
          <a:prstGeom prst="rect">
            <a:avLst/>
          </a:prstGeom>
          <a:noFill/>
        </p:spPr>
        <p:txBody>
          <a:bodyPr wrap="none" rtlCol="0">
            <a:spAutoFit/>
          </a:bodyPr>
          <a:lstStyle/>
          <a:p>
            <a:r>
              <a:rPr lang="en-US" dirty="0" smtClean="0"/>
              <a:t>Fork</a:t>
            </a:r>
            <a:endParaRPr lang="en-US" dirty="0"/>
          </a:p>
        </p:txBody>
      </p:sp>
      <p:cxnSp>
        <p:nvCxnSpPr>
          <p:cNvPr id="14" name="Elbow Connector 13"/>
          <p:cNvCxnSpPr/>
          <p:nvPr/>
        </p:nvCxnSpPr>
        <p:spPr>
          <a:xfrm>
            <a:off x="3810000" y="4800600"/>
            <a:ext cx="1143000" cy="914400"/>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029200" y="5562600"/>
            <a:ext cx="569387" cy="369332"/>
          </a:xfrm>
          <a:prstGeom prst="rect">
            <a:avLst/>
          </a:prstGeom>
          <a:noFill/>
        </p:spPr>
        <p:txBody>
          <a:bodyPr wrap="none" rtlCol="0">
            <a:spAutoFit/>
          </a:bodyPr>
          <a:lstStyle/>
          <a:p>
            <a:r>
              <a:rPr lang="en-US" dirty="0" smtClean="0"/>
              <a:t>Join</a:t>
            </a:r>
            <a:endParaRPr lang="en-US" dirty="0"/>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Diagrams – Swimlanes</a:t>
            </a:r>
            <a:endParaRPr lang="en-US" dirty="0"/>
          </a:p>
        </p:txBody>
      </p:sp>
      <p:sp>
        <p:nvSpPr>
          <p:cNvPr id="3" name="Content Placeholder 2"/>
          <p:cNvSpPr>
            <a:spLocks noGrp="1"/>
          </p:cNvSpPr>
          <p:nvPr>
            <p:ph idx="1"/>
          </p:nvPr>
        </p:nvSpPr>
        <p:spPr/>
        <p:txBody>
          <a:bodyPr/>
          <a:lstStyle/>
          <a:p>
            <a:r>
              <a:rPr lang="en-US" dirty="0" smtClean="0"/>
              <a:t>When a activity diagrams become more and more complex and you want to visually distinguish the activities that belong to a certain object, you can use a swimlane.</a:t>
            </a:r>
          </a:p>
          <a:p>
            <a:endParaRPr lang="en-US" dirty="0" smtClean="0"/>
          </a:p>
          <a:p>
            <a:r>
              <a:rPr lang="en-US" dirty="0" smtClean="0"/>
              <a:t>A swimlane is a semantic group or collection of all the activities that belong to a particular object.</a:t>
            </a:r>
            <a:endParaRPr lang="en-US" dirty="0"/>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Diagrams – Swimlanes</a:t>
            </a:r>
            <a:endParaRPr lang="en-US" dirty="0"/>
          </a:p>
        </p:txBody>
      </p:sp>
      <p:sp>
        <p:nvSpPr>
          <p:cNvPr id="3" name="Content Placeholder 2"/>
          <p:cNvSpPr>
            <a:spLocks noGrp="1"/>
          </p:cNvSpPr>
          <p:nvPr>
            <p:ph idx="1"/>
          </p:nvPr>
        </p:nvSpPr>
        <p:spPr/>
        <p:txBody>
          <a:bodyPr/>
          <a:lstStyle/>
          <a:p>
            <a:r>
              <a:rPr lang="en-US" dirty="0" smtClean="0"/>
              <a:t>A swimlane is visually represented as a vertical box.</a:t>
            </a:r>
          </a:p>
          <a:p>
            <a:endParaRPr lang="en-US" dirty="0" smtClean="0"/>
          </a:p>
          <a:p>
            <a:r>
              <a:rPr lang="en-US" dirty="0" smtClean="0"/>
              <a:t>Transition can move across from one swimlane to another but never does a activity or action state crosses from one swimlane to another.</a:t>
            </a:r>
            <a:endParaRPr lang="en-US" dirty="0"/>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Diagrams – Swimlanes</a:t>
            </a:r>
            <a:endParaRPr lang="en-US" dirty="0"/>
          </a:p>
        </p:txBody>
      </p:sp>
      <p:pic>
        <p:nvPicPr>
          <p:cNvPr id="4" name="Picture 3"/>
          <p:cNvPicPr/>
          <p:nvPr/>
        </p:nvPicPr>
        <p:blipFill>
          <a:blip r:embed="rId2">
            <a:grayscl/>
          </a:blip>
          <a:srcRect/>
          <a:stretch>
            <a:fillRect/>
          </a:stretch>
        </p:blipFill>
        <p:spPr bwMode="auto">
          <a:xfrm>
            <a:off x="1981200" y="1295400"/>
            <a:ext cx="5257800" cy="5306036"/>
          </a:xfrm>
          <a:prstGeom prst="rect">
            <a:avLst/>
          </a:prstGeom>
          <a:noFill/>
          <a:ln w="9525">
            <a:noFill/>
            <a:miter lim="800000"/>
            <a:headEnd/>
            <a:tailEnd/>
          </a:ln>
        </p:spPr>
      </p:pic>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2743200"/>
            <a:ext cx="8077200" cy="1143000"/>
          </a:xfrm>
        </p:spPr>
        <p:txBody>
          <a:bodyPr/>
          <a:lstStyle/>
          <a:p>
            <a:pPr algn="ctr"/>
            <a:r>
              <a:rPr lang="en-US" dirty="0" smtClean="0"/>
              <a:t>Events and Signals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work process</a:t>
            </a:r>
            <a:endParaRPr lang="en-US" dirty="0"/>
          </a:p>
        </p:txBody>
      </p:sp>
      <p:pic>
        <p:nvPicPr>
          <p:cNvPr id="1026" name="Picture 2" descr="F:\VIT\UML &amp; DP\UML\IMP Images\modeling-process.png"/>
          <p:cNvPicPr>
            <a:picLocks noGrp="1" noChangeAspect="1" noChangeArrowheads="1"/>
          </p:cNvPicPr>
          <p:nvPr>
            <p:ph idx="1"/>
          </p:nvPr>
        </p:nvPicPr>
        <p:blipFill>
          <a:blip r:embed="rId3"/>
          <a:srcRect/>
          <a:stretch>
            <a:fillRect/>
          </a:stretch>
        </p:blipFill>
        <p:spPr bwMode="auto">
          <a:xfrm>
            <a:off x="2743200" y="1371600"/>
            <a:ext cx="3445216" cy="4823302"/>
          </a:xfrm>
          <a:prstGeom prst="rect">
            <a:avLst/>
          </a:prstGeom>
          <a:noFill/>
        </p:spPr>
      </p:pic>
      <p:sp>
        <p:nvSpPr>
          <p:cNvPr id="5" name="TextBox 4"/>
          <p:cNvSpPr txBox="1"/>
          <p:nvPr/>
        </p:nvSpPr>
        <p:spPr>
          <a:xfrm>
            <a:off x="381000" y="6488668"/>
            <a:ext cx="5301901" cy="369332"/>
          </a:xfrm>
          <a:prstGeom prst="rect">
            <a:avLst/>
          </a:prstGeom>
          <a:noFill/>
        </p:spPr>
        <p:txBody>
          <a:bodyPr wrap="none" rtlCol="0">
            <a:spAutoFit/>
          </a:bodyPr>
          <a:lstStyle/>
          <a:p>
            <a:r>
              <a:rPr lang="en-US" dirty="0" smtClean="0">
                <a:solidFill>
                  <a:schemeClr val="bg1">
                    <a:lumMod val="65000"/>
                  </a:schemeClr>
                </a:solidFill>
              </a:rPr>
              <a:t>Ref: UML 2 Tool Kit by Eriksson, </a:t>
            </a:r>
            <a:r>
              <a:rPr lang="en-US" dirty="0" err="1" smtClean="0">
                <a:solidFill>
                  <a:schemeClr val="bg1">
                    <a:lumMod val="65000"/>
                  </a:schemeClr>
                </a:solidFill>
              </a:rPr>
              <a:t>Penker</a:t>
            </a:r>
            <a:r>
              <a:rPr lang="en-US" dirty="0" smtClean="0">
                <a:solidFill>
                  <a:schemeClr val="bg1">
                    <a:lumMod val="65000"/>
                  </a:schemeClr>
                </a:solidFill>
              </a:rPr>
              <a:t>, Lyons, </a:t>
            </a:r>
            <a:r>
              <a:rPr lang="en-US" dirty="0" err="1" smtClean="0">
                <a:solidFill>
                  <a:schemeClr val="bg1">
                    <a:lumMod val="65000"/>
                  </a:schemeClr>
                </a:solidFill>
              </a:rPr>
              <a:t>Fado</a:t>
            </a:r>
            <a:endParaRPr lang="en-US"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 and Signals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 UML, we can model the behavior either through interactions or as a sequence of state changes in a object.</a:t>
            </a:r>
          </a:p>
          <a:p>
            <a:endParaRPr lang="en-US" dirty="0" smtClean="0"/>
          </a:p>
          <a:p>
            <a:r>
              <a:rPr lang="en-US" dirty="0" smtClean="0"/>
              <a:t>An event is a stimulus which causes an object to move from one state to another.</a:t>
            </a:r>
          </a:p>
          <a:p>
            <a:endParaRPr lang="en-US" dirty="0" smtClean="0"/>
          </a:p>
          <a:p>
            <a:r>
              <a:rPr lang="en-US" dirty="0" smtClean="0"/>
              <a:t>An event can be any one of the following:</a:t>
            </a:r>
          </a:p>
          <a:p>
            <a:pPr lvl="1"/>
            <a:r>
              <a:rPr lang="en-US" dirty="0" smtClean="0"/>
              <a:t>Signal</a:t>
            </a:r>
          </a:p>
          <a:p>
            <a:pPr lvl="1"/>
            <a:r>
              <a:rPr lang="en-US" dirty="0" smtClean="0"/>
              <a:t>Call</a:t>
            </a:r>
          </a:p>
          <a:p>
            <a:pPr lvl="1"/>
            <a:r>
              <a:rPr lang="en-US" dirty="0" smtClean="0"/>
              <a:t>Passage of time</a:t>
            </a:r>
          </a:p>
          <a:p>
            <a:pPr lvl="1"/>
            <a:r>
              <a:rPr lang="en-US" dirty="0" smtClean="0"/>
              <a:t>Change in state</a:t>
            </a:r>
            <a:endParaRPr lang="en-US" dirty="0"/>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 and Signals (cont…)</a:t>
            </a:r>
            <a:endParaRPr lang="en-US" dirty="0"/>
          </a:p>
        </p:txBody>
      </p:sp>
      <p:sp>
        <p:nvSpPr>
          <p:cNvPr id="3" name="Content Placeholder 2"/>
          <p:cNvSpPr>
            <a:spLocks noGrp="1"/>
          </p:cNvSpPr>
          <p:nvPr>
            <p:ph idx="1"/>
          </p:nvPr>
        </p:nvSpPr>
        <p:spPr>
          <a:xfrm>
            <a:off x="609600" y="1600201"/>
            <a:ext cx="8077200" cy="1142999"/>
          </a:xfrm>
        </p:spPr>
        <p:txBody>
          <a:bodyPr/>
          <a:lstStyle/>
          <a:p>
            <a:r>
              <a:rPr lang="en-US" dirty="0" smtClean="0"/>
              <a:t>An event can be visually represented as text or using a stereotyped class symbol.</a:t>
            </a:r>
            <a:endParaRPr lang="en-US" dirty="0"/>
          </a:p>
        </p:txBody>
      </p:sp>
      <p:pic>
        <p:nvPicPr>
          <p:cNvPr id="4" name="Picture 3" descr="C:\Users\User\Desktop\1-event-representation.gif"/>
          <p:cNvPicPr/>
          <p:nvPr/>
        </p:nvPicPr>
        <p:blipFill>
          <a:blip r:embed="rId2"/>
          <a:srcRect/>
          <a:stretch>
            <a:fillRect/>
          </a:stretch>
        </p:blipFill>
        <p:spPr bwMode="auto">
          <a:xfrm>
            <a:off x="990600" y="3276600"/>
            <a:ext cx="7159009"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 and Signals (cont…)</a:t>
            </a:r>
            <a:endParaRPr lang="en-US" dirty="0"/>
          </a:p>
        </p:txBody>
      </p:sp>
      <p:sp>
        <p:nvSpPr>
          <p:cNvPr id="3" name="Content Placeholder 2"/>
          <p:cNvSpPr>
            <a:spLocks noGrp="1"/>
          </p:cNvSpPr>
          <p:nvPr>
            <p:ph idx="1"/>
          </p:nvPr>
        </p:nvSpPr>
        <p:spPr/>
        <p:txBody>
          <a:bodyPr>
            <a:normAutofit lnSpcReduction="10000"/>
          </a:bodyPr>
          <a:lstStyle/>
          <a:p>
            <a:r>
              <a:rPr lang="en-US" dirty="0" smtClean="0"/>
              <a:t>There are two types of events:</a:t>
            </a:r>
          </a:p>
          <a:p>
            <a:pPr lvl="1"/>
            <a:r>
              <a:rPr lang="en-US" dirty="0" smtClean="0"/>
              <a:t>Internal events</a:t>
            </a:r>
          </a:p>
          <a:p>
            <a:pPr lvl="1"/>
            <a:r>
              <a:rPr lang="en-US" dirty="0" smtClean="0"/>
              <a:t>External events</a:t>
            </a:r>
          </a:p>
          <a:p>
            <a:endParaRPr lang="en-US" dirty="0" smtClean="0"/>
          </a:p>
          <a:p>
            <a:r>
              <a:rPr lang="en-US" dirty="0" smtClean="0"/>
              <a:t>External events are the events passed between the system and a user.</a:t>
            </a:r>
          </a:p>
          <a:p>
            <a:endParaRPr lang="en-US" dirty="0" smtClean="0"/>
          </a:p>
          <a:p>
            <a:r>
              <a:rPr lang="en-US" dirty="0" smtClean="0"/>
              <a:t>Internal events are the events passed within the system.</a:t>
            </a:r>
            <a:endParaRPr lang="en-US" dirty="0"/>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 and Signals (cont…)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signal is a named object that is sent asynchronously by one object and then received by another.</a:t>
            </a:r>
          </a:p>
          <a:p>
            <a:endParaRPr lang="en-US" dirty="0" smtClean="0"/>
          </a:p>
          <a:p>
            <a:r>
              <a:rPr lang="en-US" dirty="0" smtClean="0"/>
              <a:t>Exceptions are the famous examples for signals.</a:t>
            </a:r>
          </a:p>
          <a:p>
            <a:endParaRPr lang="en-US" dirty="0" smtClean="0"/>
          </a:p>
          <a:p>
            <a:r>
              <a:rPr lang="en-US" dirty="0" smtClean="0"/>
              <a:t>In UML, we can model the signals that an operation can send as a dependency stereotyped with signal.</a:t>
            </a:r>
            <a:endParaRPr lang="en-US" dirty="0"/>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 and Signals (cont…)</a:t>
            </a:r>
            <a:endParaRPr lang="en-US" dirty="0"/>
          </a:p>
        </p:txBody>
      </p:sp>
      <p:pic>
        <p:nvPicPr>
          <p:cNvPr id="4" name="Picture 3" descr="C:\Users\User\Desktop\2-signal-example.gif"/>
          <p:cNvPicPr/>
          <p:nvPr/>
        </p:nvPicPr>
        <p:blipFill>
          <a:blip r:embed="rId2"/>
          <a:srcRect/>
          <a:stretch>
            <a:fillRect/>
          </a:stretch>
        </p:blipFill>
        <p:spPr bwMode="auto">
          <a:xfrm>
            <a:off x="1676400" y="2514600"/>
            <a:ext cx="5873675" cy="1813131"/>
          </a:xfrm>
          <a:prstGeom prst="rect">
            <a:avLst/>
          </a:prstGeom>
          <a:noFill/>
          <a:ln w="9525">
            <a:noFill/>
            <a:miter lim="800000"/>
            <a:headEnd/>
            <a:tailEnd/>
          </a:ln>
        </p:spPr>
      </p:pic>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 and Signals (cont…)</a:t>
            </a:r>
            <a:endParaRPr lang="en-US" dirty="0"/>
          </a:p>
        </p:txBody>
      </p:sp>
      <p:sp>
        <p:nvSpPr>
          <p:cNvPr id="3" name="Content Placeholder 2"/>
          <p:cNvSpPr>
            <a:spLocks noGrp="1"/>
          </p:cNvSpPr>
          <p:nvPr>
            <p:ph idx="1"/>
          </p:nvPr>
        </p:nvSpPr>
        <p:spPr>
          <a:xfrm>
            <a:off x="609600" y="1600201"/>
            <a:ext cx="8077200" cy="1676399"/>
          </a:xfrm>
        </p:spPr>
        <p:txBody>
          <a:bodyPr>
            <a:normAutofit fontScale="85000" lnSpcReduction="20000"/>
          </a:bodyPr>
          <a:lstStyle/>
          <a:p>
            <a:r>
              <a:rPr lang="en-US" dirty="0" smtClean="0"/>
              <a:t>A call event represents the dispatch of an operation from one object to another.</a:t>
            </a:r>
          </a:p>
          <a:p>
            <a:endParaRPr lang="en-US" dirty="0" smtClean="0"/>
          </a:p>
          <a:p>
            <a:r>
              <a:rPr lang="en-US" dirty="0" smtClean="0"/>
              <a:t>A call event, in general, is synchronous.</a:t>
            </a:r>
            <a:endParaRPr lang="en-US" dirty="0"/>
          </a:p>
        </p:txBody>
      </p:sp>
      <p:pic>
        <p:nvPicPr>
          <p:cNvPr id="4" name="Picture 3" descr="C:\Users\User\Desktop\3-call-event-example.gif"/>
          <p:cNvPicPr/>
          <p:nvPr/>
        </p:nvPicPr>
        <p:blipFill>
          <a:blip r:embed="rId2"/>
          <a:srcRect/>
          <a:stretch>
            <a:fillRect/>
          </a:stretch>
        </p:blipFill>
        <p:spPr bwMode="auto">
          <a:xfrm>
            <a:off x="1752600" y="4267200"/>
            <a:ext cx="5219700" cy="715543"/>
          </a:xfrm>
          <a:prstGeom prst="rect">
            <a:avLst/>
          </a:prstGeom>
          <a:noFill/>
          <a:ln w="9525">
            <a:noFill/>
            <a:miter lim="800000"/>
            <a:headEnd/>
            <a:tailEnd/>
          </a:ln>
        </p:spPr>
      </p:pic>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 and Signals (cont…)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 time event represents the passage of time.</a:t>
            </a:r>
          </a:p>
          <a:p>
            <a:endParaRPr lang="en-US" dirty="0" smtClean="0"/>
          </a:p>
          <a:p>
            <a:r>
              <a:rPr lang="en-US" dirty="0" smtClean="0"/>
              <a:t>In UML, we model the time event using the </a:t>
            </a:r>
            <a:r>
              <a:rPr lang="en-US" b="1" i="1" dirty="0" smtClean="0"/>
              <a:t>after </a:t>
            </a:r>
            <a:r>
              <a:rPr lang="en-US" dirty="0" smtClean="0"/>
              <a:t>keyword followed by an expression that evaluates a period of time.</a:t>
            </a:r>
          </a:p>
          <a:p>
            <a:endParaRPr lang="en-US" dirty="0" smtClean="0"/>
          </a:p>
          <a:p>
            <a:r>
              <a:rPr lang="en-US" dirty="0" smtClean="0"/>
              <a:t>A change event represents an event that represents a change in state or the satisfaction of some condition.</a:t>
            </a:r>
          </a:p>
          <a:p>
            <a:endParaRPr lang="en-US" dirty="0" smtClean="0"/>
          </a:p>
          <a:p>
            <a:r>
              <a:rPr lang="en-US" dirty="0" smtClean="0"/>
              <a:t>In UML, change event is modeled using the keyword </a:t>
            </a:r>
            <a:r>
              <a:rPr lang="en-US" b="1" i="1" dirty="0" smtClean="0"/>
              <a:t>when </a:t>
            </a:r>
            <a:r>
              <a:rPr lang="en-US" dirty="0" smtClean="0"/>
              <a:t>followed by some Boolean expression.</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 and Signals (cont…)</a:t>
            </a:r>
            <a:endParaRPr lang="en-US" dirty="0"/>
          </a:p>
        </p:txBody>
      </p:sp>
      <p:pic>
        <p:nvPicPr>
          <p:cNvPr id="4" name="Content Placeholder 3" descr="C:\Users\User\Desktop\4-time-change-event-example.gif"/>
          <p:cNvPicPr>
            <a:picLocks noGrp="1"/>
          </p:cNvPicPr>
          <p:nvPr>
            <p:ph idx="1"/>
          </p:nvPr>
        </p:nvPicPr>
        <p:blipFill>
          <a:blip r:embed="rId2"/>
          <a:stretch>
            <a:fillRect/>
          </a:stretch>
        </p:blipFill>
        <p:spPr bwMode="auto">
          <a:xfrm>
            <a:off x="2185987" y="2434431"/>
            <a:ext cx="4924425" cy="2857500"/>
          </a:xfrm>
          <a:prstGeom prst="rect">
            <a:avLst/>
          </a:prstGeom>
          <a:noFill/>
          <a:ln w="9525">
            <a:noFill/>
            <a:miter lim="800000"/>
            <a:headEnd/>
            <a:tailEnd/>
          </a:ln>
        </p:spPr>
      </p:pic>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2743200"/>
            <a:ext cx="8077200" cy="1143000"/>
          </a:xfrm>
        </p:spPr>
        <p:txBody>
          <a:bodyPr/>
          <a:lstStyle/>
          <a:p>
            <a:pPr algn="ctr"/>
            <a:r>
              <a:rPr lang="en-US" dirty="0" smtClean="0"/>
              <a:t>State Machine</a:t>
            </a:r>
            <a:endParaRPr lang="en-US" dirty="0"/>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Machines</a:t>
            </a:r>
            <a:endParaRPr lang="en-US" dirty="0"/>
          </a:p>
        </p:txBody>
      </p:sp>
      <p:sp>
        <p:nvSpPr>
          <p:cNvPr id="3" name="Content Placeholder 2"/>
          <p:cNvSpPr>
            <a:spLocks noGrp="1"/>
          </p:cNvSpPr>
          <p:nvPr>
            <p:ph idx="1"/>
          </p:nvPr>
        </p:nvSpPr>
        <p:spPr/>
        <p:txBody>
          <a:bodyPr>
            <a:normAutofit fontScale="92500"/>
          </a:bodyPr>
          <a:lstStyle/>
          <a:p>
            <a:r>
              <a:rPr lang="en-US" dirty="0" smtClean="0"/>
              <a:t>A state machine is a behavior that represents the sequences of states that an object undergoes during its lifetime in response to events, together with its responses to those events.</a:t>
            </a:r>
          </a:p>
          <a:p>
            <a:endParaRPr lang="en-US" dirty="0" smtClean="0"/>
          </a:p>
          <a:p>
            <a:r>
              <a:rPr lang="en-US" dirty="0" smtClean="0"/>
              <a:t>The state of an object is a condition or situation during the life of an object during which it satisfies some condition, performs some activity or waits for some event.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0"/>
            <a:ext cx="8077200" cy="1143000"/>
          </a:xfrm>
        </p:spPr>
        <p:txBody>
          <a:bodyPr/>
          <a:lstStyle/>
          <a:p>
            <a:pPr algn="ctr"/>
            <a:r>
              <a:rPr lang="en-US" dirty="0" smtClean="0"/>
              <a:t>Introduction to UML</a:t>
            </a:r>
            <a:endParaRPr lang="en-US" dirty="0"/>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Machines (cont…)</a:t>
            </a:r>
            <a:endParaRPr lang="en-US" dirty="0"/>
          </a:p>
        </p:txBody>
      </p:sp>
      <p:pic>
        <p:nvPicPr>
          <p:cNvPr id="4" name="Content Placeholder 3" descr="C:\Users\User\Desktop\1-statemachine-example.gif"/>
          <p:cNvPicPr>
            <a:picLocks noGrp="1"/>
          </p:cNvPicPr>
          <p:nvPr>
            <p:ph idx="1"/>
          </p:nvPr>
        </p:nvPicPr>
        <p:blipFill>
          <a:blip r:embed="rId2"/>
          <a:srcRect/>
          <a:stretch>
            <a:fillRect/>
          </a:stretch>
        </p:blipFill>
        <p:spPr bwMode="auto">
          <a:xfrm>
            <a:off x="1447800" y="1828800"/>
            <a:ext cx="6197311" cy="3661569"/>
          </a:xfrm>
          <a:prstGeom prst="rect">
            <a:avLst/>
          </a:prstGeom>
          <a:noFill/>
          <a:ln w="9525">
            <a:noFill/>
            <a:miter lim="800000"/>
            <a:headEnd/>
            <a:tailEnd/>
          </a:ln>
        </p:spPr>
      </p:pic>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Machines (cont…)</a:t>
            </a:r>
            <a:endParaRPr lang="en-US" dirty="0"/>
          </a:p>
        </p:txBody>
      </p:sp>
      <p:sp>
        <p:nvSpPr>
          <p:cNvPr id="3" name="Content Placeholder 2"/>
          <p:cNvSpPr>
            <a:spLocks noGrp="1"/>
          </p:cNvSpPr>
          <p:nvPr>
            <p:ph idx="1"/>
          </p:nvPr>
        </p:nvSpPr>
        <p:spPr>
          <a:xfrm>
            <a:off x="609600" y="1600201"/>
            <a:ext cx="8077200" cy="2285999"/>
          </a:xfrm>
        </p:spPr>
        <p:txBody>
          <a:bodyPr>
            <a:normAutofit/>
          </a:bodyPr>
          <a:lstStyle/>
          <a:p>
            <a:r>
              <a:rPr lang="en-US" dirty="0" smtClean="0"/>
              <a:t>A state is graphically represented as a rectangle with rounded corners.</a:t>
            </a:r>
          </a:p>
          <a:p>
            <a:endParaRPr lang="en-US" dirty="0" smtClean="0"/>
          </a:p>
          <a:p>
            <a:r>
              <a:rPr lang="en-US" dirty="0" smtClean="0"/>
              <a:t>A state can be divided into five parts:</a:t>
            </a:r>
            <a:endParaRPr lang="en-US" dirty="0"/>
          </a:p>
        </p:txBody>
      </p:sp>
      <p:graphicFrame>
        <p:nvGraphicFramePr>
          <p:cNvPr id="4" name="Table 3"/>
          <p:cNvGraphicFramePr>
            <a:graphicFrameLocks noGrp="1"/>
          </p:cNvGraphicFramePr>
          <p:nvPr/>
        </p:nvGraphicFramePr>
        <p:xfrm>
          <a:off x="609600" y="4191000"/>
          <a:ext cx="8163983" cy="1463040"/>
        </p:xfrm>
        <a:graphic>
          <a:graphicData uri="http://schemas.openxmlformats.org/drawingml/2006/table">
            <a:tbl>
              <a:tblPr/>
              <a:tblGrid>
                <a:gridCol w="1930400"/>
                <a:gridCol w="6233583"/>
              </a:tblGrid>
              <a:tr h="241300">
                <a:tc>
                  <a:txBody>
                    <a:bodyPr/>
                    <a:lstStyle/>
                    <a:p>
                      <a:pPr marL="0" marR="0" algn="just">
                        <a:spcBef>
                          <a:spcPts val="0"/>
                        </a:spcBef>
                        <a:spcAft>
                          <a:spcPts val="0"/>
                        </a:spcAft>
                      </a:pPr>
                      <a:r>
                        <a:rPr lang="en-US" sz="1600" dirty="0">
                          <a:latin typeface="Calibri"/>
                          <a:ea typeface="Times New Roman"/>
                          <a:cs typeface="Times New Roman"/>
                        </a:rPr>
                        <a:t>Name</a:t>
                      </a:r>
                    </a:p>
                  </a:txBody>
                  <a:tcPr marL="96520" marR="96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a:latin typeface="Calibri"/>
                          <a:ea typeface="Times New Roman"/>
                          <a:cs typeface="Times New Roman"/>
                        </a:rPr>
                        <a:t>A textual string which distinguishes one state from other states</a:t>
                      </a:r>
                    </a:p>
                  </a:txBody>
                  <a:tcPr marL="96520" marR="96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300">
                <a:tc>
                  <a:txBody>
                    <a:bodyPr/>
                    <a:lstStyle/>
                    <a:p>
                      <a:pPr marL="0" marR="0" algn="just">
                        <a:spcBef>
                          <a:spcPts val="0"/>
                        </a:spcBef>
                        <a:spcAft>
                          <a:spcPts val="0"/>
                        </a:spcAft>
                      </a:pPr>
                      <a:r>
                        <a:rPr lang="en-US" sz="1600">
                          <a:latin typeface="Calibri"/>
                          <a:ea typeface="Times New Roman"/>
                          <a:cs typeface="Times New Roman"/>
                        </a:rPr>
                        <a:t>Entry/exit actions</a:t>
                      </a:r>
                    </a:p>
                  </a:txBody>
                  <a:tcPr marL="96520" marR="96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a:latin typeface="Calibri"/>
                          <a:ea typeface="Times New Roman"/>
                          <a:cs typeface="Times New Roman"/>
                        </a:rPr>
                        <a:t>Actions executed on entering and exiting the state</a:t>
                      </a:r>
                    </a:p>
                  </a:txBody>
                  <a:tcPr marL="96520" marR="96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300">
                <a:tc>
                  <a:txBody>
                    <a:bodyPr/>
                    <a:lstStyle/>
                    <a:p>
                      <a:pPr marL="0" marR="0" algn="just">
                        <a:spcBef>
                          <a:spcPts val="0"/>
                        </a:spcBef>
                        <a:spcAft>
                          <a:spcPts val="0"/>
                        </a:spcAft>
                      </a:pPr>
                      <a:r>
                        <a:rPr lang="en-US" sz="1600">
                          <a:latin typeface="Calibri"/>
                          <a:ea typeface="Times New Roman"/>
                          <a:cs typeface="Times New Roman"/>
                        </a:rPr>
                        <a:t>Internal transitions</a:t>
                      </a:r>
                    </a:p>
                  </a:txBody>
                  <a:tcPr marL="96520" marR="96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a:latin typeface="Calibri"/>
                          <a:ea typeface="Times New Roman"/>
                          <a:cs typeface="Times New Roman"/>
                        </a:rPr>
                        <a:t>Transitions that are handled without causing a change in state</a:t>
                      </a:r>
                    </a:p>
                  </a:txBody>
                  <a:tcPr marL="96520" marR="96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300">
                <a:tc>
                  <a:txBody>
                    <a:bodyPr/>
                    <a:lstStyle/>
                    <a:p>
                      <a:pPr marL="0" marR="0" algn="just">
                        <a:spcBef>
                          <a:spcPts val="0"/>
                        </a:spcBef>
                        <a:spcAft>
                          <a:spcPts val="0"/>
                        </a:spcAft>
                      </a:pPr>
                      <a:r>
                        <a:rPr lang="en-US" sz="1600">
                          <a:latin typeface="Calibri"/>
                          <a:ea typeface="Times New Roman"/>
                          <a:cs typeface="Times New Roman"/>
                        </a:rPr>
                        <a:t>Substates</a:t>
                      </a:r>
                    </a:p>
                  </a:txBody>
                  <a:tcPr marL="96520" marR="96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a:latin typeface="Calibri"/>
                          <a:ea typeface="Times New Roman"/>
                          <a:cs typeface="Times New Roman"/>
                        </a:rPr>
                        <a:t>The nested structure of a state, involving disjoint or concurrent substates</a:t>
                      </a:r>
                    </a:p>
                  </a:txBody>
                  <a:tcPr marL="96520" marR="96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600">
                <a:tc>
                  <a:txBody>
                    <a:bodyPr/>
                    <a:lstStyle/>
                    <a:p>
                      <a:pPr marL="0" marR="0" algn="just">
                        <a:spcBef>
                          <a:spcPts val="0"/>
                        </a:spcBef>
                        <a:spcAft>
                          <a:spcPts val="0"/>
                        </a:spcAft>
                      </a:pPr>
                      <a:r>
                        <a:rPr lang="en-US" sz="1600" dirty="0">
                          <a:latin typeface="Calibri"/>
                          <a:ea typeface="Times New Roman"/>
                          <a:cs typeface="Times New Roman"/>
                        </a:rPr>
                        <a:t>Deferred events</a:t>
                      </a:r>
                    </a:p>
                  </a:txBody>
                  <a:tcPr marL="96520" marR="96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dirty="0">
                          <a:latin typeface="Calibri"/>
                          <a:ea typeface="Times New Roman"/>
                          <a:cs typeface="Times New Roman"/>
                        </a:rPr>
                        <a:t>A list of events that are not handled in that state, but are postponed or queued for handling by the object in another state</a:t>
                      </a:r>
                    </a:p>
                  </a:txBody>
                  <a:tcPr marL="96520" marR="96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Machines (cont…)</a:t>
            </a:r>
            <a:endParaRPr lang="en-US" dirty="0"/>
          </a:p>
        </p:txBody>
      </p:sp>
      <p:pic>
        <p:nvPicPr>
          <p:cNvPr id="4" name="Content Placeholder 3" descr="C:\Users\User\Desktop\2-state-example.gif"/>
          <p:cNvPicPr>
            <a:picLocks noGrp="1"/>
          </p:cNvPicPr>
          <p:nvPr>
            <p:ph idx="1"/>
          </p:nvPr>
        </p:nvPicPr>
        <p:blipFill>
          <a:blip r:embed="rId2"/>
          <a:stretch>
            <a:fillRect/>
          </a:stretch>
        </p:blipFill>
        <p:spPr bwMode="auto">
          <a:xfrm>
            <a:off x="723900" y="2467769"/>
            <a:ext cx="7848600" cy="2790825"/>
          </a:xfrm>
          <a:prstGeom prst="rect">
            <a:avLst/>
          </a:prstGeom>
          <a:noFill/>
          <a:ln w="9525">
            <a:noFill/>
            <a:miter lim="800000"/>
            <a:headEnd/>
            <a:tailEnd/>
          </a:ln>
        </p:spPr>
      </p:pic>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Machines (cont…)</a:t>
            </a:r>
            <a:endParaRPr lang="en-US" dirty="0"/>
          </a:p>
        </p:txBody>
      </p:sp>
      <p:sp>
        <p:nvSpPr>
          <p:cNvPr id="3" name="Content Placeholder 2"/>
          <p:cNvSpPr>
            <a:spLocks noGrp="1"/>
          </p:cNvSpPr>
          <p:nvPr>
            <p:ph idx="1"/>
          </p:nvPr>
        </p:nvSpPr>
        <p:spPr>
          <a:xfrm>
            <a:off x="609600" y="1600201"/>
            <a:ext cx="8077200" cy="2285999"/>
          </a:xfrm>
        </p:spPr>
        <p:txBody>
          <a:bodyPr>
            <a:normAutofit fontScale="77500" lnSpcReduction="20000"/>
          </a:bodyPr>
          <a:lstStyle/>
          <a:p>
            <a:r>
              <a:rPr lang="en-US" dirty="0" smtClean="0"/>
              <a:t>A transition is a relationship between two states indicating that an object in one state will perform certain actions and enter another state when a specified event occurs and specified conditions are satisfied.</a:t>
            </a:r>
          </a:p>
          <a:p>
            <a:endParaRPr lang="en-US" dirty="0" smtClean="0"/>
          </a:p>
          <a:p>
            <a:r>
              <a:rPr lang="en-US" dirty="0" smtClean="0"/>
              <a:t>A transition has five parts:</a:t>
            </a:r>
            <a:endParaRPr lang="en-US" dirty="0"/>
          </a:p>
        </p:txBody>
      </p:sp>
      <p:graphicFrame>
        <p:nvGraphicFramePr>
          <p:cNvPr id="5" name="Table 4"/>
          <p:cNvGraphicFramePr>
            <a:graphicFrameLocks noGrp="1"/>
          </p:cNvGraphicFramePr>
          <p:nvPr/>
        </p:nvGraphicFramePr>
        <p:xfrm>
          <a:off x="685799" y="4114800"/>
          <a:ext cx="8073571" cy="1920240"/>
        </p:xfrm>
        <a:graphic>
          <a:graphicData uri="http://schemas.openxmlformats.org/drawingml/2006/table">
            <a:tbl>
              <a:tblPr/>
              <a:tblGrid>
                <a:gridCol w="1829480"/>
                <a:gridCol w="6244091"/>
              </a:tblGrid>
              <a:tr h="272143">
                <a:tc>
                  <a:txBody>
                    <a:bodyPr/>
                    <a:lstStyle/>
                    <a:p>
                      <a:pPr marL="0" marR="0" algn="just">
                        <a:spcBef>
                          <a:spcPts val="0"/>
                        </a:spcBef>
                        <a:spcAft>
                          <a:spcPts val="0"/>
                        </a:spcAft>
                      </a:pPr>
                      <a:r>
                        <a:rPr lang="en-US" sz="1800">
                          <a:latin typeface="Calibri"/>
                          <a:ea typeface="Times New Roman"/>
                          <a:cs typeface="Times New Roman"/>
                        </a:rPr>
                        <a:t>Source state</a:t>
                      </a:r>
                    </a:p>
                  </a:txBody>
                  <a:tcPr marL="111331" marR="111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800">
                          <a:latin typeface="Calibri"/>
                          <a:ea typeface="Times New Roman"/>
                          <a:cs typeface="Times New Roman"/>
                        </a:rPr>
                        <a:t>The state affected by the transition</a:t>
                      </a:r>
                    </a:p>
                  </a:txBody>
                  <a:tcPr marL="111331" marR="111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143">
                <a:tc>
                  <a:txBody>
                    <a:bodyPr/>
                    <a:lstStyle/>
                    <a:p>
                      <a:pPr marL="0" marR="0" algn="just">
                        <a:spcBef>
                          <a:spcPts val="0"/>
                        </a:spcBef>
                        <a:spcAft>
                          <a:spcPts val="0"/>
                        </a:spcAft>
                      </a:pPr>
                      <a:r>
                        <a:rPr lang="en-US" sz="1800">
                          <a:latin typeface="Calibri"/>
                          <a:ea typeface="Times New Roman"/>
                          <a:cs typeface="Times New Roman"/>
                        </a:rPr>
                        <a:t>Event trigger</a:t>
                      </a:r>
                    </a:p>
                  </a:txBody>
                  <a:tcPr marL="111331" marR="111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800">
                          <a:latin typeface="Calibri"/>
                          <a:ea typeface="Times New Roman"/>
                          <a:cs typeface="Times New Roman"/>
                        </a:rPr>
                        <a:t>The event whose reception changes the state of the object</a:t>
                      </a:r>
                    </a:p>
                  </a:txBody>
                  <a:tcPr marL="111331" marR="111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4286">
                <a:tc>
                  <a:txBody>
                    <a:bodyPr/>
                    <a:lstStyle/>
                    <a:p>
                      <a:pPr marL="0" marR="0" algn="just">
                        <a:spcBef>
                          <a:spcPts val="0"/>
                        </a:spcBef>
                        <a:spcAft>
                          <a:spcPts val="0"/>
                        </a:spcAft>
                      </a:pPr>
                      <a:r>
                        <a:rPr lang="en-US" sz="1800">
                          <a:latin typeface="Calibri"/>
                          <a:ea typeface="Times New Roman"/>
                          <a:cs typeface="Times New Roman"/>
                        </a:rPr>
                        <a:t>Guard condition</a:t>
                      </a:r>
                    </a:p>
                  </a:txBody>
                  <a:tcPr marL="111331" marR="111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800">
                          <a:latin typeface="Calibri"/>
                          <a:ea typeface="Times New Roman"/>
                          <a:cs typeface="Times New Roman"/>
                        </a:rPr>
                        <a:t>A boolean expression which is evaluated when the transition is triggered</a:t>
                      </a:r>
                    </a:p>
                  </a:txBody>
                  <a:tcPr marL="111331" marR="111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4286">
                <a:tc>
                  <a:txBody>
                    <a:bodyPr/>
                    <a:lstStyle/>
                    <a:p>
                      <a:pPr marL="0" marR="0" algn="just">
                        <a:spcBef>
                          <a:spcPts val="0"/>
                        </a:spcBef>
                        <a:spcAft>
                          <a:spcPts val="0"/>
                        </a:spcAft>
                      </a:pPr>
                      <a:r>
                        <a:rPr lang="en-US" sz="1800">
                          <a:latin typeface="Calibri"/>
                          <a:ea typeface="Times New Roman"/>
                          <a:cs typeface="Times New Roman"/>
                        </a:rPr>
                        <a:t>Action</a:t>
                      </a:r>
                    </a:p>
                  </a:txBody>
                  <a:tcPr marL="111331" marR="111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800">
                          <a:latin typeface="Calibri"/>
                          <a:ea typeface="Times New Roman"/>
                          <a:cs typeface="Times New Roman"/>
                        </a:rPr>
                        <a:t>An executable atomic computation that is performed on or by an object</a:t>
                      </a:r>
                    </a:p>
                  </a:txBody>
                  <a:tcPr marL="111331" marR="111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143">
                <a:tc>
                  <a:txBody>
                    <a:bodyPr/>
                    <a:lstStyle/>
                    <a:p>
                      <a:pPr marL="0" marR="0" algn="just">
                        <a:spcBef>
                          <a:spcPts val="0"/>
                        </a:spcBef>
                        <a:spcAft>
                          <a:spcPts val="0"/>
                        </a:spcAft>
                      </a:pPr>
                      <a:r>
                        <a:rPr lang="en-US" sz="1800">
                          <a:latin typeface="Calibri"/>
                          <a:ea typeface="Times New Roman"/>
                          <a:cs typeface="Times New Roman"/>
                        </a:rPr>
                        <a:t>Target state</a:t>
                      </a:r>
                    </a:p>
                  </a:txBody>
                  <a:tcPr marL="111331" marR="111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800" dirty="0">
                          <a:latin typeface="Calibri"/>
                          <a:ea typeface="Times New Roman"/>
                          <a:cs typeface="Times New Roman"/>
                        </a:rPr>
                        <a:t>The state that is active after the completion of the transition</a:t>
                      </a:r>
                    </a:p>
                  </a:txBody>
                  <a:tcPr marL="111331" marR="1113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Machines (cont…)</a:t>
            </a:r>
            <a:endParaRPr lang="en-US" dirty="0"/>
          </a:p>
        </p:txBody>
      </p:sp>
      <p:sp>
        <p:nvSpPr>
          <p:cNvPr id="3" name="Content Placeholder 2"/>
          <p:cNvSpPr>
            <a:spLocks noGrp="1"/>
          </p:cNvSpPr>
          <p:nvPr>
            <p:ph idx="1"/>
          </p:nvPr>
        </p:nvSpPr>
        <p:spPr>
          <a:xfrm>
            <a:off x="609600" y="1600201"/>
            <a:ext cx="8077200" cy="1142999"/>
          </a:xfrm>
        </p:spPr>
        <p:txBody>
          <a:bodyPr/>
          <a:lstStyle/>
          <a:p>
            <a:r>
              <a:rPr lang="en-US" dirty="0" smtClean="0"/>
              <a:t>A transition is visually represented as a solid directed line from source state to target state.</a:t>
            </a:r>
            <a:endParaRPr lang="en-US" dirty="0"/>
          </a:p>
        </p:txBody>
      </p:sp>
      <p:pic>
        <p:nvPicPr>
          <p:cNvPr id="4" name="Picture 3" descr="C:\Users\User\Desktop\3-transitions-example.gif"/>
          <p:cNvPicPr/>
          <p:nvPr/>
        </p:nvPicPr>
        <p:blipFill>
          <a:blip r:embed="rId2"/>
          <a:srcRect/>
          <a:stretch>
            <a:fillRect/>
          </a:stretch>
        </p:blipFill>
        <p:spPr bwMode="auto">
          <a:xfrm>
            <a:off x="1828800" y="2819400"/>
            <a:ext cx="5562600" cy="3604129"/>
          </a:xfrm>
          <a:prstGeom prst="rect">
            <a:avLst/>
          </a:prstGeom>
          <a:noFill/>
          <a:ln w="9525">
            <a:noFill/>
            <a:miter lim="800000"/>
            <a:headEnd/>
            <a:tailEnd/>
          </a:ln>
        </p:spPr>
      </p:pic>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Machines (cont…)</a:t>
            </a:r>
            <a:endParaRPr lang="en-US" dirty="0"/>
          </a:p>
        </p:txBody>
      </p:sp>
      <p:sp>
        <p:nvSpPr>
          <p:cNvPr id="3" name="Content Placeholder 2"/>
          <p:cNvSpPr>
            <a:spLocks noGrp="1"/>
          </p:cNvSpPr>
          <p:nvPr>
            <p:ph idx="1"/>
          </p:nvPr>
        </p:nvSpPr>
        <p:spPr>
          <a:xfrm>
            <a:off x="609600" y="1828800"/>
            <a:ext cx="8077200" cy="2514599"/>
          </a:xfrm>
        </p:spPr>
        <p:txBody>
          <a:bodyPr>
            <a:normAutofit fontScale="92500" lnSpcReduction="20000"/>
          </a:bodyPr>
          <a:lstStyle/>
          <a:p>
            <a:r>
              <a:rPr lang="en-US" dirty="0" smtClean="0"/>
              <a:t>UML allows us to represent more advanced information in a state like:</a:t>
            </a:r>
          </a:p>
          <a:p>
            <a:pPr lvl="1"/>
            <a:r>
              <a:rPr lang="en-US" dirty="0" smtClean="0"/>
              <a:t>Entry and exit actions</a:t>
            </a:r>
          </a:p>
          <a:p>
            <a:pPr lvl="1"/>
            <a:r>
              <a:rPr lang="en-US" dirty="0" smtClean="0"/>
              <a:t>Internal transitions</a:t>
            </a:r>
          </a:p>
          <a:p>
            <a:pPr lvl="1"/>
            <a:r>
              <a:rPr lang="en-US" dirty="0" smtClean="0"/>
              <a:t>Activities</a:t>
            </a:r>
          </a:p>
          <a:p>
            <a:pPr lvl="1"/>
            <a:r>
              <a:rPr lang="en-US" dirty="0" smtClean="0"/>
              <a:t>Deferred events</a:t>
            </a:r>
          </a:p>
        </p:txBody>
      </p:sp>
      <p:pic>
        <p:nvPicPr>
          <p:cNvPr id="4" name="Picture 3" descr="C:\Users\User\Desktop\4-advanced-states.gif"/>
          <p:cNvPicPr/>
          <p:nvPr/>
        </p:nvPicPr>
        <p:blipFill>
          <a:blip r:embed="rId2"/>
          <a:srcRect/>
          <a:stretch>
            <a:fillRect/>
          </a:stretch>
        </p:blipFill>
        <p:spPr bwMode="auto">
          <a:xfrm>
            <a:off x="1752600" y="4495800"/>
            <a:ext cx="5124450" cy="1608543"/>
          </a:xfrm>
          <a:prstGeom prst="rect">
            <a:avLst/>
          </a:prstGeom>
          <a:noFill/>
          <a:ln w="9525">
            <a:noFill/>
            <a:miter lim="800000"/>
            <a:headEnd/>
            <a:tailEnd/>
          </a:ln>
        </p:spPr>
      </p:pic>
      <p:sp>
        <p:nvSpPr>
          <p:cNvPr id="5" name="TextBox 4"/>
          <p:cNvSpPr txBox="1"/>
          <p:nvPr/>
        </p:nvSpPr>
        <p:spPr>
          <a:xfrm>
            <a:off x="762000" y="1143000"/>
            <a:ext cx="2848857" cy="543739"/>
          </a:xfrm>
          <a:prstGeom prst="rect">
            <a:avLst/>
          </a:prstGeom>
          <a:noFill/>
        </p:spPr>
        <p:txBody>
          <a:bodyPr wrap="square" rtlCol="0">
            <a:spAutoFit/>
          </a:bodyPr>
          <a:lstStyle/>
          <a:p>
            <a:r>
              <a:rPr lang="en-US" sz="4400" b="1" baseline="-25000" dirty="0" smtClean="0"/>
              <a:t>Advanced States</a:t>
            </a:r>
            <a:endParaRPr lang="en-US" sz="4400" b="1" baseline="-25000" dirty="0"/>
          </a:p>
        </p:txBody>
      </p:sp>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State Machines – Substates </a:t>
            </a:r>
            <a:endParaRPr lang="en-US" dirty="0"/>
          </a:p>
        </p:txBody>
      </p:sp>
      <p:sp>
        <p:nvSpPr>
          <p:cNvPr id="3" name="Content Placeholder 2"/>
          <p:cNvSpPr>
            <a:spLocks noGrp="1"/>
          </p:cNvSpPr>
          <p:nvPr>
            <p:ph idx="1"/>
          </p:nvPr>
        </p:nvSpPr>
        <p:spPr/>
        <p:txBody>
          <a:bodyPr/>
          <a:lstStyle/>
          <a:p>
            <a:r>
              <a:rPr lang="en-US" dirty="0" smtClean="0"/>
              <a:t>A substate is a state included in another state. </a:t>
            </a:r>
          </a:p>
          <a:p>
            <a:endParaRPr lang="en-US" dirty="0" smtClean="0"/>
          </a:p>
          <a:p>
            <a:r>
              <a:rPr lang="en-US" dirty="0" smtClean="0"/>
              <a:t>In UML, we render a composite state just like a normal state, but with an optional graphic compartment that shows a nested state machine.</a:t>
            </a:r>
          </a:p>
          <a:p>
            <a:endParaRPr lang="en-US" dirty="0" smtClean="0"/>
          </a:p>
          <a:p>
            <a:r>
              <a:rPr lang="en-US" dirty="0" smtClean="0"/>
              <a:t>Substates may be nested to any level.</a:t>
            </a:r>
            <a:endParaRPr lang="en-US" dirty="0"/>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State Machines – Substates (cont…)</a:t>
            </a:r>
            <a:endParaRPr lang="en-US" dirty="0"/>
          </a:p>
        </p:txBody>
      </p:sp>
      <p:pic>
        <p:nvPicPr>
          <p:cNvPr id="4" name="Content Placeholder 3" descr="C:\Users\User\Desktop\5-sequential-substates.gif"/>
          <p:cNvPicPr>
            <a:picLocks noGrp="1"/>
          </p:cNvPicPr>
          <p:nvPr>
            <p:ph idx="1"/>
          </p:nvPr>
        </p:nvPicPr>
        <p:blipFill>
          <a:blip r:embed="rId2"/>
          <a:stretch>
            <a:fillRect/>
          </a:stretch>
        </p:blipFill>
        <p:spPr bwMode="auto">
          <a:xfrm>
            <a:off x="942975" y="1639094"/>
            <a:ext cx="7410450" cy="4448175"/>
          </a:xfrm>
          <a:prstGeom prst="rect">
            <a:avLst/>
          </a:prstGeom>
          <a:noFill/>
          <a:ln w="9525">
            <a:noFill/>
            <a:miter lim="800000"/>
            <a:headEnd/>
            <a:tailEnd/>
          </a:ln>
        </p:spPr>
      </p:pic>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State Machines – Substates (cont…)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There are situations in which we might want the state machine to remember the last substate that was active prior to leaving the composite state.</a:t>
            </a:r>
          </a:p>
          <a:p>
            <a:endParaRPr lang="en-US" dirty="0" smtClean="0"/>
          </a:p>
          <a:p>
            <a:r>
              <a:rPr lang="en-US" dirty="0" smtClean="0"/>
              <a:t>A history state allows a composite state that contains sequential substates to remember the last substate that was active in it prior to the transition from the composite state.</a:t>
            </a:r>
          </a:p>
          <a:p>
            <a:endParaRPr lang="en-US" dirty="0" smtClean="0"/>
          </a:p>
          <a:p>
            <a:r>
              <a:rPr lang="en-US" dirty="0" smtClean="0"/>
              <a:t>In UML, a history is represented as a hollow circle with the symbol ‘H’</a:t>
            </a:r>
            <a:endParaRPr lang="en-US" dirty="0"/>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State Machines – Substates (cont…)</a:t>
            </a:r>
            <a:endParaRPr lang="en-US" dirty="0"/>
          </a:p>
        </p:txBody>
      </p:sp>
      <p:pic>
        <p:nvPicPr>
          <p:cNvPr id="4" name="Content Placeholder 3" descr="C:\Users\User\Desktop\6-history-state.gif"/>
          <p:cNvPicPr>
            <a:picLocks noGrp="1"/>
          </p:cNvPicPr>
          <p:nvPr>
            <p:ph idx="1"/>
          </p:nvPr>
        </p:nvPicPr>
        <p:blipFill>
          <a:blip r:embed="rId2"/>
          <a:stretch>
            <a:fillRect/>
          </a:stretch>
        </p:blipFill>
        <p:spPr bwMode="auto">
          <a:xfrm>
            <a:off x="966787" y="1877219"/>
            <a:ext cx="7362825" cy="397192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UML - Introduction</a:t>
            </a:r>
            <a:endParaRPr lang="en-US" dirty="0"/>
          </a:p>
        </p:txBody>
      </p:sp>
      <p:pic>
        <p:nvPicPr>
          <p:cNvPr id="4" name="Picture 4" descr="C:\Users\User\AppData\Local\Microsoft\Windows\Temporary Internet Files\Content.IE5\R152G5CS\MC900441523[1].wmf"/>
          <p:cNvPicPr>
            <a:picLocks noChangeAspect="1" noChangeArrowheads="1"/>
          </p:cNvPicPr>
          <p:nvPr/>
        </p:nvPicPr>
        <p:blipFill>
          <a:blip r:embed="rId2"/>
          <a:srcRect/>
          <a:stretch>
            <a:fillRect/>
          </a:stretch>
        </p:blipFill>
        <p:spPr bwMode="auto">
          <a:xfrm>
            <a:off x="3330575" y="2854404"/>
            <a:ext cx="1873250" cy="1600200"/>
          </a:xfrm>
          <a:prstGeom prst="rect">
            <a:avLst/>
          </a:prstGeom>
          <a:noFill/>
        </p:spPr>
      </p:pic>
      <p:sp>
        <p:nvSpPr>
          <p:cNvPr id="5" name="TextBox 4"/>
          <p:cNvSpPr txBox="1"/>
          <p:nvPr/>
        </p:nvSpPr>
        <p:spPr>
          <a:xfrm>
            <a:off x="3200400" y="1597104"/>
            <a:ext cx="2743200" cy="1107996"/>
          </a:xfrm>
          <a:prstGeom prst="rect">
            <a:avLst/>
          </a:prstGeom>
          <a:noFill/>
        </p:spPr>
        <p:txBody>
          <a:bodyPr wrap="square" rtlCol="0">
            <a:spAutoFit/>
          </a:bodyPr>
          <a:lstStyle/>
          <a:p>
            <a:r>
              <a:rPr lang="en-US" sz="6600" b="1" dirty="0" smtClean="0">
                <a:solidFill>
                  <a:srgbClr val="7030A0"/>
                </a:solidFill>
              </a:rPr>
              <a:t>What?</a:t>
            </a:r>
            <a:endParaRPr lang="en-US" sz="6600" b="1" dirty="0">
              <a:solidFill>
                <a:srgbClr val="7030A0"/>
              </a:solidFill>
            </a:endParaRPr>
          </a:p>
        </p:txBody>
      </p:sp>
      <p:sp>
        <p:nvSpPr>
          <p:cNvPr id="6" name="TextBox 5"/>
          <p:cNvSpPr txBox="1"/>
          <p:nvPr/>
        </p:nvSpPr>
        <p:spPr>
          <a:xfrm>
            <a:off x="2971800" y="4759404"/>
            <a:ext cx="3124200" cy="1107996"/>
          </a:xfrm>
          <a:prstGeom prst="rect">
            <a:avLst/>
          </a:prstGeom>
          <a:noFill/>
        </p:spPr>
        <p:txBody>
          <a:bodyPr wrap="square" rtlCol="0">
            <a:spAutoFit/>
          </a:bodyPr>
          <a:lstStyle/>
          <a:p>
            <a:r>
              <a:rPr lang="en-US" sz="6600" b="1" dirty="0" smtClean="0">
                <a:solidFill>
                  <a:srgbClr val="7030A0"/>
                </a:solidFill>
              </a:rPr>
              <a:t>Where?</a:t>
            </a:r>
            <a:endParaRPr lang="en-US" sz="6600" b="1" dirty="0">
              <a:solidFill>
                <a:srgbClr val="7030A0"/>
              </a:solidFill>
            </a:endParaRPr>
          </a:p>
        </p:txBody>
      </p:sp>
      <p:sp>
        <p:nvSpPr>
          <p:cNvPr id="7" name="TextBox 6"/>
          <p:cNvSpPr txBox="1"/>
          <p:nvPr/>
        </p:nvSpPr>
        <p:spPr>
          <a:xfrm>
            <a:off x="5562600" y="3159204"/>
            <a:ext cx="2362200" cy="1107996"/>
          </a:xfrm>
          <a:prstGeom prst="rect">
            <a:avLst/>
          </a:prstGeom>
          <a:noFill/>
        </p:spPr>
        <p:txBody>
          <a:bodyPr wrap="square" rtlCol="0">
            <a:spAutoFit/>
          </a:bodyPr>
          <a:lstStyle/>
          <a:p>
            <a:r>
              <a:rPr lang="en-US" sz="6600" b="1" dirty="0" smtClean="0">
                <a:solidFill>
                  <a:srgbClr val="7030A0"/>
                </a:solidFill>
              </a:rPr>
              <a:t>Why?</a:t>
            </a:r>
            <a:endParaRPr lang="en-US" sz="6600" b="1" dirty="0">
              <a:solidFill>
                <a:srgbClr val="7030A0"/>
              </a:solidFill>
            </a:endParaRPr>
          </a:p>
        </p:txBody>
      </p:sp>
      <p:sp>
        <p:nvSpPr>
          <p:cNvPr id="8" name="TextBox 7"/>
          <p:cNvSpPr txBox="1"/>
          <p:nvPr/>
        </p:nvSpPr>
        <p:spPr>
          <a:xfrm>
            <a:off x="838200" y="3159204"/>
            <a:ext cx="2362200" cy="1107996"/>
          </a:xfrm>
          <a:prstGeom prst="rect">
            <a:avLst/>
          </a:prstGeom>
          <a:noFill/>
        </p:spPr>
        <p:txBody>
          <a:bodyPr wrap="square" rtlCol="0">
            <a:spAutoFit/>
          </a:bodyPr>
          <a:lstStyle/>
          <a:p>
            <a:r>
              <a:rPr lang="en-US" sz="6600" b="1" dirty="0" smtClean="0">
                <a:solidFill>
                  <a:srgbClr val="7030A0"/>
                </a:solidFill>
              </a:rPr>
              <a:t>How?</a:t>
            </a:r>
            <a:endParaRPr lang="en-US" sz="6600" b="1" dirty="0">
              <a:solidFill>
                <a:srgbClr val="7030A0"/>
              </a:solidFill>
            </a:endParaRPr>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State Machines – Substates (cont…)</a:t>
            </a:r>
            <a:endParaRPr lang="en-US" dirty="0"/>
          </a:p>
        </p:txBody>
      </p:sp>
      <p:sp>
        <p:nvSpPr>
          <p:cNvPr id="3" name="Content Placeholder 2"/>
          <p:cNvSpPr>
            <a:spLocks noGrp="1"/>
          </p:cNvSpPr>
          <p:nvPr>
            <p:ph idx="1"/>
          </p:nvPr>
        </p:nvSpPr>
        <p:spPr/>
        <p:txBody>
          <a:bodyPr/>
          <a:lstStyle/>
          <a:p>
            <a:r>
              <a:rPr lang="en-US" dirty="0" smtClean="0"/>
              <a:t>Concurrent substates allow us to specify two or more state machines that execute in parallel in the context of the enclosing object.</a:t>
            </a:r>
          </a:p>
          <a:p>
            <a:endParaRPr lang="en-US" dirty="0" smtClean="0"/>
          </a:p>
          <a:p>
            <a:r>
              <a:rPr lang="en-US" dirty="0" smtClean="0"/>
              <a:t>Each concurrent substate is divided from each other with a dashed line.</a:t>
            </a:r>
            <a:endParaRPr lang="en-US" dirty="0"/>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State Machines – Substates (cont…)</a:t>
            </a:r>
            <a:endParaRPr lang="en-US" dirty="0"/>
          </a:p>
        </p:txBody>
      </p:sp>
      <p:pic>
        <p:nvPicPr>
          <p:cNvPr id="4" name="Content Placeholder 3" descr="C:\Users\User\Desktop\7-concurrent-states.gif"/>
          <p:cNvPicPr>
            <a:picLocks noGrp="1"/>
          </p:cNvPicPr>
          <p:nvPr>
            <p:ph idx="1"/>
          </p:nvPr>
        </p:nvPicPr>
        <p:blipFill>
          <a:blip r:embed="rId2"/>
          <a:srcRect/>
          <a:stretch>
            <a:fillRect/>
          </a:stretch>
        </p:blipFill>
        <p:spPr bwMode="auto">
          <a:xfrm>
            <a:off x="1600200" y="2133600"/>
            <a:ext cx="5486400" cy="3714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Chart Diagrams</a:t>
            </a:r>
            <a:endParaRPr lang="en-US" dirty="0"/>
          </a:p>
        </p:txBody>
      </p:sp>
      <p:sp>
        <p:nvSpPr>
          <p:cNvPr id="3" name="Content Placeholder 2"/>
          <p:cNvSpPr>
            <a:spLocks noGrp="1"/>
          </p:cNvSpPr>
          <p:nvPr>
            <p:ph idx="1"/>
          </p:nvPr>
        </p:nvSpPr>
        <p:spPr/>
        <p:txBody>
          <a:bodyPr/>
          <a:lstStyle/>
          <a:p>
            <a:r>
              <a:rPr lang="en-US" dirty="0" smtClean="0"/>
              <a:t>A state chart diagram models the flow of control from one state to another state of an object.</a:t>
            </a:r>
          </a:p>
          <a:p>
            <a:endParaRPr lang="en-US" dirty="0" smtClean="0"/>
          </a:p>
          <a:p>
            <a:r>
              <a:rPr lang="en-US" dirty="0" smtClean="0"/>
              <a:t>A state chart diagram contains:</a:t>
            </a:r>
          </a:p>
          <a:p>
            <a:pPr lvl="1"/>
            <a:r>
              <a:rPr lang="en-US" dirty="0" smtClean="0"/>
              <a:t>States</a:t>
            </a:r>
          </a:p>
          <a:p>
            <a:pPr lvl="1"/>
            <a:r>
              <a:rPr lang="en-US" dirty="0" smtClean="0"/>
              <a:t>Transitions</a:t>
            </a:r>
            <a:endParaRPr lang="en-US" dirty="0"/>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Chart Diagrams (cont…)</a:t>
            </a:r>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2081212" y="2544763"/>
            <a:ext cx="5133975" cy="2638425"/>
          </a:xfrm>
          <a:prstGeom prst="rect">
            <a:avLst/>
          </a:prstGeom>
          <a:noFill/>
          <a:ln w="9525">
            <a:noFill/>
            <a:miter lim="800000"/>
            <a:headEnd/>
            <a:tailEnd/>
          </a:ln>
          <a:effectLst/>
        </p:spPr>
      </p:pic>
      <p:sp>
        <p:nvSpPr>
          <p:cNvPr id="5" name="TextBox 4"/>
          <p:cNvSpPr txBox="1"/>
          <p:nvPr/>
        </p:nvSpPr>
        <p:spPr>
          <a:xfrm>
            <a:off x="3124200" y="1828800"/>
            <a:ext cx="2621359" cy="369332"/>
          </a:xfrm>
          <a:prstGeom prst="rect">
            <a:avLst/>
          </a:prstGeom>
          <a:noFill/>
        </p:spPr>
        <p:txBody>
          <a:bodyPr wrap="none" rtlCol="0">
            <a:spAutoFit/>
          </a:bodyPr>
          <a:lstStyle/>
          <a:p>
            <a:r>
              <a:rPr lang="en-US" dirty="0" smtClean="0"/>
              <a:t>State machine for an ATM</a:t>
            </a:r>
            <a:endParaRPr lang="en-US" dirty="0"/>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2743200"/>
            <a:ext cx="8077200" cy="1143000"/>
          </a:xfrm>
        </p:spPr>
        <p:txBody>
          <a:bodyPr/>
          <a:lstStyle/>
          <a:p>
            <a:pPr algn="ctr"/>
            <a:r>
              <a:rPr lang="en-US" dirty="0" smtClean="0"/>
              <a:t>Architectural Modeling</a:t>
            </a:r>
            <a:endParaRPr lang="en-US" dirty="0"/>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2743200"/>
            <a:ext cx="8077200" cy="1143000"/>
          </a:xfrm>
        </p:spPr>
        <p:txBody>
          <a:bodyPr/>
          <a:lstStyle/>
          <a:p>
            <a:pPr algn="ctr"/>
            <a:r>
              <a:rPr lang="en-US" dirty="0" smtClean="0"/>
              <a:t>Components</a:t>
            </a:r>
            <a:endParaRPr lang="en-US" dirty="0"/>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component is a physical replaceable part of a system.</a:t>
            </a:r>
          </a:p>
          <a:p>
            <a:endParaRPr lang="en-US" dirty="0" smtClean="0"/>
          </a:p>
          <a:p>
            <a:r>
              <a:rPr lang="en-US" dirty="0" smtClean="0"/>
              <a:t>Examples of components include:</a:t>
            </a:r>
          </a:p>
          <a:p>
            <a:pPr lvl="1"/>
            <a:r>
              <a:rPr lang="en-US" dirty="0" smtClean="0"/>
              <a:t>Source code files</a:t>
            </a:r>
          </a:p>
          <a:p>
            <a:pPr lvl="1"/>
            <a:r>
              <a:rPr lang="en-US" dirty="0" smtClean="0"/>
              <a:t>Executables</a:t>
            </a:r>
          </a:p>
          <a:p>
            <a:pPr lvl="1"/>
            <a:r>
              <a:rPr lang="en-US" dirty="0" smtClean="0"/>
              <a:t>Libraries</a:t>
            </a:r>
          </a:p>
          <a:p>
            <a:pPr lvl="1"/>
            <a:r>
              <a:rPr lang="en-US" dirty="0" smtClean="0"/>
              <a:t>Tables</a:t>
            </a:r>
          </a:p>
          <a:p>
            <a:pPr lvl="1"/>
            <a:r>
              <a:rPr lang="en-US" dirty="0" smtClean="0"/>
              <a:t>Files</a:t>
            </a:r>
          </a:p>
          <a:p>
            <a:pPr lvl="1"/>
            <a:r>
              <a:rPr lang="en-US" dirty="0" smtClean="0"/>
              <a:t>Documents</a:t>
            </a:r>
            <a:endParaRPr lang="en-US" dirty="0"/>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(cont…)</a:t>
            </a:r>
            <a:endParaRPr lang="en-US" dirty="0"/>
          </a:p>
        </p:txBody>
      </p:sp>
      <p:sp>
        <p:nvSpPr>
          <p:cNvPr id="3" name="Content Placeholder 2"/>
          <p:cNvSpPr>
            <a:spLocks noGrp="1"/>
          </p:cNvSpPr>
          <p:nvPr>
            <p:ph idx="1"/>
          </p:nvPr>
        </p:nvSpPr>
        <p:spPr/>
        <p:txBody>
          <a:bodyPr>
            <a:normAutofit/>
          </a:bodyPr>
          <a:lstStyle/>
          <a:p>
            <a:r>
              <a:rPr lang="en-US" dirty="0" smtClean="0"/>
              <a:t>Some more examples:</a:t>
            </a:r>
          </a:p>
          <a:p>
            <a:pPr lvl="1"/>
            <a:r>
              <a:rPr lang="en-US" dirty="0" smtClean="0"/>
              <a:t>ActiveX Control</a:t>
            </a:r>
          </a:p>
          <a:p>
            <a:pPr lvl="1"/>
            <a:r>
              <a:rPr lang="en-US" dirty="0" smtClean="0"/>
              <a:t>Java Bean</a:t>
            </a:r>
          </a:p>
          <a:p>
            <a:pPr lvl="1"/>
            <a:r>
              <a:rPr lang="en-US" dirty="0" smtClean="0"/>
              <a:t>Web Page</a:t>
            </a:r>
          </a:p>
          <a:p>
            <a:pPr lvl="1"/>
            <a:r>
              <a:rPr lang="en-US" dirty="0" smtClean="0"/>
              <a:t>Web Server</a:t>
            </a:r>
          </a:p>
          <a:p>
            <a:pPr lvl="1"/>
            <a:r>
              <a:rPr lang="en-US" dirty="0" smtClean="0"/>
              <a:t>Firewall</a:t>
            </a:r>
          </a:p>
          <a:p>
            <a:pPr lvl="1"/>
            <a:r>
              <a:rPr lang="en-US" dirty="0" smtClean="0"/>
              <a:t>Style Sheet</a:t>
            </a:r>
          </a:p>
          <a:p>
            <a:pPr lvl="1"/>
            <a:r>
              <a:rPr lang="en-US" dirty="0" smtClean="0"/>
              <a:t>Database etc…</a:t>
            </a:r>
            <a:endParaRPr lang="en-US" dirty="0"/>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(cont…)</a:t>
            </a:r>
            <a:endParaRPr lang="en-US" dirty="0"/>
          </a:p>
        </p:txBody>
      </p:sp>
      <p:sp>
        <p:nvSpPr>
          <p:cNvPr id="3" name="Content Placeholder 2"/>
          <p:cNvSpPr>
            <a:spLocks noGrp="1"/>
          </p:cNvSpPr>
          <p:nvPr>
            <p:ph idx="1"/>
          </p:nvPr>
        </p:nvSpPr>
        <p:spPr/>
        <p:txBody>
          <a:bodyPr/>
          <a:lstStyle/>
          <a:p>
            <a:r>
              <a:rPr lang="en-US" dirty="0" smtClean="0"/>
              <a:t>Components are the physical elements that contain the logical elements like classes, interfaces etc…</a:t>
            </a:r>
          </a:p>
          <a:p>
            <a:endParaRPr lang="en-US" dirty="0" smtClean="0"/>
          </a:p>
          <a:p>
            <a:r>
              <a:rPr lang="en-US" dirty="0" smtClean="0"/>
              <a:t>A component is graphically represented as tabbed rectangle.</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(cont…)</a:t>
            </a:r>
            <a:endParaRPr lang="en-US" dirty="0"/>
          </a:p>
        </p:txBody>
      </p:sp>
      <p:pic>
        <p:nvPicPr>
          <p:cNvPr id="4" name="Content Placeholder 3" descr="C:\Users\User\Desktop\2-components.gif"/>
          <p:cNvPicPr>
            <a:picLocks noGrp="1"/>
          </p:cNvPicPr>
          <p:nvPr>
            <p:ph idx="1"/>
          </p:nvPr>
        </p:nvPicPr>
        <p:blipFill>
          <a:blip r:embed="rId2"/>
          <a:stretch>
            <a:fillRect/>
          </a:stretch>
        </p:blipFill>
        <p:spPr bwMode="auto">
          <a:xfrm>
            <a:off x="1833562" y="2215356"/>
            <a:ext cx="5629275" cy="329565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UML – Introduction (cont…)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What?</a:t>
            </a:r>
          </a:p>
          <a:p>
            <a:pPr lvl="1"/>
            <a:r>
              <a:rPr lang="en-US" dirty="0" smtClean="0"/>
              <a:t>A modeling language for visualizing, specifying, constructing and documenting the artifacts of a software system.</a:t>
            </a:r>
          </a:p>
          <a:p>
            <a:endParaRPr lang="en-US" dirty="0" smtClean="0"/>
          </a:p>
          <a:p>
            <a:r>
              <a:rPr lang="en-US" dirty="0" smtClean="0"/>
              <a:t>Why?</a:t>
            </a:r>
          </a:p>
          <a:p>
            <a:pPr lvl="1"/>
            <a:r>
              <a:rPr lang="en-US" dirty="0" smtClean="0"/>
              <a:t>UML is a industry standard modeling language.</a:t>
            </a:r>
          </a:p>
          <a:p>
            <a:endParaRPr lang="en-US" dirty="0" smtClean="0"/>
          </a:p>
          <a:p>
            <a:r>
              <a:rPr lang="en-US" dirty="0" smtClean="0"/>
              <a:t>Where?</a:t>
            </a:r>
          </a:p>
          <a:p>
            <a:pPr lvl="1"/>
            <a:r>
              <a:rPr lang="en-US" dirty="0" smtClean="0"/>
              <a:t>Design phase (most of the time).</a:t>
            </a:r>
          </a:p>
          <a:p>
            <a:endParaRPr lang="en-US" dirty="0" smtClean="0"/>
          </a:p>
          <a:p>
            <a:r>
              <a:rPr lang="en-US" dirty="0" smtClean="0"/>
              <a:t>How?</a:t>
            </a:r>
          </a:p>
          <a:p>
            <a:pPr lvl="1"/>
            <a:r>
              <a:rPr lang="en-US" dirty="0" smtClean="0"/>
              <a:t>That is what the subject is about.</a:t>
            </a:r>
            <a:endParaRPr lang="en-US" dirty="0"/>
          </a:p>
        </p:txBody>
      </p:sp>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(cont…)</a:t>
            </a:r>
            <a:endParaRPr lang="en-US" dirty="0"/>
          </a:p>
        </p:txBody>
      </p:sp>
      <p:sp>
        <p:nvSpPr>
          <p:cNvPr id="3" name="Content Placeholder 2"/>
          <p:cNvSpPr>
            <a:spLocks noGrp="1"/>
          </p:cNvSpPr>
          <p:nvPr>
            <p:ph idx="1"/>
          </p:nvPr>
        </p:nvSpPr>
        <p:spPr/>
        <p:txBody>
          <a:bodyPr>
            <a:normAutofit/>
          </a:bodyPr>
          <a:lstStyle/>
          <a:p>
            <a:r>
              <a:rPr lang="en-US" dirty="0" smtClean="0"/>
              <a:t>Components Vs Classes:</a:t>
            </a:r>
          </a:p>
          <a:p>
            <a:pPr marL="914400" lvl="1" indent="-514350">
              <a:buFont typeface="+mj-lt"/>
              <a:buAutoNum type="arabicPeriod"/>
            </a:pPr>
            <a:r>
              <a:rPr lang="en-US" dirty="0" smtClean="0"/>
              <a:t>Components are physical things, whereas, classes are logical abstractions.</a:t>
            </a:r>
          </a:p>
          <a:p>
            <a:pPr marL="914400" lvl="1" indent="-514350">
              <a:buFont typeface="+mj-lt"/>
              <a:buAutoNum type="arabicPeriod"/>
            </a:pPr>
            <a:endParaRPr lang="en-US" dirty="0" smtClean="0"/>
          </a:p>
          <a:p>
            <a:pPr marL="914400" lvl="1" indent="-514350">
              <a:buFont typeface="+mj-lt"/>
              <a:buAutoNum type="arabicPeriod"/>
            </a:pPr>
            <a:r>
              <a:rPr lang="en-US" dirty="0" smtClean="0"/>
              <a:t>Components are at a higher level of abstraction than a class.</a:t>
            </a:r>
          </a:p>
          <a:p>
            <a:pPr marL="914400" lvl="1" indent="-514350">
              <a:buFont typeface="+mj-lt"/>
              <a:buAutoNum type="arabicPeriod"/>
            </a:pPr>
            <a:endParaRPr lang="en-US" dirty="0" smtClean="0"/>
          </a:p>
          <a:p>
            <a:pPr marL="914400" lvl="1" indent="-514350">
              <a:buFont typeface="+mj-lt"/>
              <a:buAutoNum type="arabicPeriod"/>
            </a:pPr>
            <a:r>
              <a:rPr lang="en-US" dirty="0" smtClean="0"/>
              <a:t>Components only contain operations, whereas, a class can have both attributes and operations.</a:t>
            </a:r>
            <a:endParaRPr lang="en-US" dirty="0"/>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(cont…)</a:t>
            </a:r>
            <a:endParaRPr lang="en-US" dirty="0"/>
          </a:p>
        </p:txBody>
      </p:sp>
      <p:sp>
        <p:nvSpPr>
          <p:cNvPr id="3" name="Content Placeholder 2"/>
          <p:cNvSpPr>
            <a:spLocks noGrp="1"/>
          </p:cNvSpPr>
          <p:nvPr>
            <p:ph idx="1"/>
          </p:nvPr>
        </p:nvSpPr>
        <p:spPr>
          <a:xfrm>
            <a:off x="609600" y="1600201"/>
            <a:ext cx="8077200" cy="1828799"/>
          </a:xfrm>
        </p:spPr>
        <p:txBody>
          <a:bodyPr/>
          <a:lstStyle/>
          <a:p>
            <a:r>
              <a:rPr lang="en-US" dirty="0" smtClean="0"/>
              <a:t>The relationship between a component and its classes can be represented using dependencies.</a:t>
            </a:r>
            <a:endParaRPr lang="en-US" dirty="0"/>
          </a:p>
        </p:txBody>
      </p:sp>
      <p:pic>
        <p:nvPicPr>
          <p:cNvPr id="4" name="Picture 3" descr="C:\Users\User\Desktop\3-components-and-classes.gif"/>
          <p:cNvPicPr/>
          <p:nvPr/>
        </p:nvPicPr>
        <p:blipFill>
          <a:blip r:embed="rId2"/>
          <a:srcRect/>
          <a:stretch>
            <a:fillRect/>
          </a:stretch>
        </p:blipFill>
        <p:spPr bwMode="auto">
          <a:xfrm>
            <a:off x="2514600" y="3505200"/>
            <a:ext cx="3801321" cy="2743200"/>
          </a:xfrm>
          <a:prstGeom prst="rect">
            <a:avLst/>
          </a:prstGeom>
          <a:noFill/>
          <a:ln w="9525">
            <a:noFill/>
            <a:miter lim="800000"/>
            <a:headEnd/>
            <a:tailEnd/>
          </a:ln>
        </p:spPr>
      </p:pic>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(cont…)</a:t>
            </a:r>
            <a:endParaRPr lang="en-US" dirty="0"/>
          </a:p>
        </p:txBody>
      </p:sp>
      <p:sp>
        <p:nvSpPr>
          <p:cNvPr id="3" name="Content Placeholder 2"/>
          <p:cNvSpPr>
            <a:spLocks noGrp="1"/>
          </p:cNvSpPr>
          <p:nvPr>
            <p:ph idx="1"/>
          </p:nvPr>
        </p:nvSpPr>
        <p:spPr/>
        <p:txBody>
          <a:bodyPr/>
          <a:lstStyle/>
          <a:p>
            <a:r>
              <a:rPr lang="en-US" dirty="0" smtClean="0"/>
              <a:t>An interface contains a set of operations which specify a service to a class or a component.</a:t>
            </a:r>
          </a:p>
          <a:p>
            <a:endParaRPr lang="en-US" dirty="0" smtClean="0"/>
          </a:p>
          <a:p>
            <a:r>
              <a:rPr lang="en-US" dirty="0" smtClean="0"/>
              <a:t>The relationship between a component and an interface can be shown in two ways:</a:t>
            </a:r>
          </a:p>
          <a:p>
            <a:pPr marL="914400" lvl="1" indent="-514350">
              <a:buFont typeface="+mj-lt"/>
              <a:buAutoNum type="arabicPeriod"/>
            </a:pPr>
            <a:r>
              <a:rPr lang="en-US" dirty="0" smtClean="0"/>
              <a:t>Canonical form</a:t>
            </a:r>
          </a:p>
          <a:p>
            <a:pPr marL="914400" lvl="1" indent="-514350">
              <a:buFont typeface="+mj-lt"/>
              <a:buAutoNum type="arabicPeriod"/>
            </a:pPr>
            <a:r>
              <a:rPr lang="en-US" dirty="0" smtClean="0"/>
              <a:t>Iconic form</a:t>
            </a:r>
            <a:endParaRPr lang="en-US" dirty="0"/>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(cont…)</a:t>
            </a:r>
            <a:endParaRPr lang="en-US" dirty="0"/>
          </a:p>
        </p:txBody>
      </p:sp>
      <p:sp>
        <p:nvSpPr>
          <p:cNvPr id="3" name="Content Placeholder 2"/>
          <p:cNvSpPr>
            <a:spLocks noGrp="1"/>
          </p:cNvSpPr>
          <p:nvPr>
            <p:ph idx="1"/>
          </p:nvPr>
        </p:nvSpPr>
        <p:spPr/>
        <p:txBody>
          <a:bodyPr/>
          <a:lstStyle/>
          <a:p>
            <a:r>
              <a:rPr lang="en-US" dirty="0" smtClean="0"/>
              <a:t>There are three kinds of components:</a:t>
            </a:r>
          </a:p>
          <a:p>
            <a:pPr marL="914400" lvl="1" indent="-514350">
              <a:buFont typeface="+mj-lt"/>
              <a:buAutoNum type="arabicPeriod"/>
            </a:pPr>
            <a:r>
              <a:rPr lang="en-US" dirty="0" smtClean="0"/>
              <a:t>Deployment components (</a:t>
            </a:r>
            <a:r>
              <a:rPr lang="en-US" dirty="0" err="1" smtClean="0"/>
              <a:t>Dlls</a:t>
            </a:r>
            <a:r>
              <a:rPr lang="en-US" dirty="0" smtClean="0"/>
              <a:t>, Exes)</a:t>
            </a:r>
          </a:p>
          <a:p>
            <a:pPr marL="914400" lvl="1" indent="-514350">
              <a:buFont typeface="+mj-lt"/>
              <a:buAutoNum type="arabicPeriod"/>
            </a:pPr>
            <a:r>
              <a:rPr lang="en-US" dirty="0" smtClean="0"/>
              <a:t>Work product components (Source code files)</a:t>
            </a:r>
          </a:p>
          <a:p>
            <a:pPr marL="914400" lvl="1" indent="-514350">
              <a:buFont typeface="+mj-lt"/>
              <a:buAutoNum type="arabicPeriod"/>
            </a:pPr>
            <a:r>
              <a:rPr lang="en-US" dirty="0" smtClean="0"/>
              <a:t>Execution components (COM+ objects)</a:t>
            </a:r>
            <a:endParaRPr lang="en-US" dirty="0"/>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(cont…)</a:t>
            </a:r>
            <a:endParaRPr lang="en-US" dirty="0"/>
          </a:p>
        </p:txBody>
      </p:sp>
      <p:sp>
        <p:nvSpPr>
          <p:cNvPr id="3" name="Content Placeholder 2"/>
          <p:cNvSpPr>
            <a:spLocks noGrp="1"/>
          </p:cNvSpPr>
          <p:nvPr>
            <p:ph idx="1"/>
          </p:nvPr>
        </p:nvSpPr>
        <p:spPr>
          <a:xfrm>
            <a:off x="609600" y="1600201"/>
            <a:ext cx="8077200" cy="1142999"/>
          </a:xfrm>
        </p:spPr>
        <p:txBody>
          <a:bodyPr/>
          <a:lstStyle/>
          <a:p>
            <a:r>
              <a:rPr lang="en-US" dirty="0" smtClean="0"/>
              <a:t>UML defines five stereotypes that can be applied to components:</a:t>
            </a:r>
            <a:endParaRPr lang="en-US" dirty="0"/>
          </a:p>
        </p:txBody>
      </p:sp>
      <p:graphicFrame>
        <p:nvGraphicFramePr>
          <p:cNvPr id="4" name="Table 3"/>
          <p:cNvGraphicFramePr>
            <a:graphicFrameLocks noGrp="1"/>
          </p:cNvGraphicFramePr>
          <p:nvPr/>
        </p:nvGraphicFramePr>
        <p:xfrm>
          <a:off x="533400" y="2895600"/>
          <a:ext cx="8437419" cy="1219200"/>
        </p:xfrm>
        <a:graphic>
          <a:graphicData uri="http://schemas.openxmlformats.org/drawingml/2006/table">
            <a:tbl>
              <a:tblPr/>
              <a:tblGrid>
                <a:gridCol w="1995055"/>
                <a:gridCol w="6442364"/>
              </a:tblGrid>
              <a:tr h="243840">
                <a:tc>
                  <a:txBody>
                    <a:bodyPr/>
                    <a:lstStyle/>
                    <a:p>
                      <a:pPr marL="0" marR="0" algn="just">
                        <a:spcBef>
                          <a:spcPts val="0"/>
                        </a:spcBef>
                        <a:spcAft>
                          <a:spcPts val="0"/>
                        </a:spcAft>
                      </a:pPr>
                      <a:r>
                        <a:rPr lang="en-US" sz="1600">
                          <a:latin typeface="Calibri"/>
                          <a:ea typeface="Times New Roman"/>
                          <a:cs typeface="Times New Roman"/>
                        </a:rPr>
                        <a:t>executable</a:t>
                      </a:r>
                    </a:p>
                  </a:txBody>
                  <a:tcPr marL="99753" marR="997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a:latin typeface="Calibri"/>
                          <a:ea typeface="Times New Roman"/>
                          <a:cs typeface="Times New Roman"/>
                        </a:rPr>
                        <a:t>Specifies a component that may be executed on a node</a:t>
                      </a:r>
                    </a:p>
                  </a:txBody>
                  <a:tcPr marL="99753" marR="997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840">
                <a:tc>
                  <a:txBody>
                    <a:bodyPr/>
                    <a:lstStyle/>
                    <a:p>
                      <a:pPr marL="0" marR="0" algn="just">
                        <a:spcBef>
                          <a:spcPts val="0"/>
                        </a:spcBef>
                        <a:spcAft>
                          <a:spcPts val="0"/>
                        </a:spcAft>
                      </a:pPr>
                      <a:r>
                        <a:rPr lang="en-US" sz="1600">
                          <a:latin typeface="Calibri"/>
                          <a:ea typeface="Times New Roman"/>
                          <a:cs typeface="Times New Roman"/>
                        </a:rPr>
                        <a:t>library</a:t>
                      </a:r>
                    </a:p>
                  </a:txBody>
                  <a:tcPr marL="99753" marR="997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a:latin typeface="Calibri"/>
                          <a:ea typeface="Times New Roman"/>
                          <a:cs typeface="Times New Roman"/>
                        </a:rPr>
                        <a:t>Specifies a static or dynamic object library</a:t>
                      </a:r>
                    </a:p>
                  </a:txBody>
                  <a:tcPr marL="99753" marR="997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840">
                <a:tc>
                  <a:txBody>
                    <a:bodyPr/>
                    <a:lstStyle/>
                    <a:p>
                      <a:pPr marL="0" marR="0" algn="just">
                        <a:spcBef>
                          <a:spcPts val="0"/>
                        </a:spcBef>
                        <a:spcAft>
                          <a:spcPts val="0"/>
                        </a:spcAft>
                      </a:pPr>
                      <a:r>
                        <a:rPr lang="en-US" sz="1600">
                          <a:latin typeface="Calibri"/>
                          <a:ea typeface="Times New Roman"/>
                          <a:cs typeface="Times New Roman"/>
                        </a:rPr>
                        <a:t>table</a:t>
                      </a:r>
                    </a:p>
                  </a:txBody>
                  <a:tcPr marL="99753" marR="997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a:latin typeface="Calibri"/>
                          <a:ea typeface="Times New Roman"/>
                          <a:cs typeface="Times New Roman"/>
                        </a:rPr>
                        <a:t>Specifies a component that represents a database table</a:t>
                      </a:r>
                    </a:p>
                  </a:txBody>
                  <a:tcPr marL="99753" marR="997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840">
                <a:tc>
                  <a:txBody>
                    <a:bodyPr/>
                    <a:lstStyle/>
                    <a:p>
                      <a:pPr marL="0" marR="0" algn="just">
                        <a:spcBef>
                          <a:spcPts val="0"/>
                        </a:spcBef>
                        <a:spcAft>
                          <a:spcPts val="0"/>
                        </a:spcAft>
                      </a:pPr>
                      <a:r>
                        <a:rPr lang="en-US" sz="1600">
                          <a:latin typeface="Calibri"/>
                          <a:ea typeface="Times New Roman"/>
                          <a:cs typeface="Times New Roman"/>
                        </a:rPr>
                        <a:t>file</a:t>
                      </a:r>
                    </a:p>
                  </a:txBody>
                  <a:tcPr marL="99753" marR="997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a:latin typeface="Calibri"/>
                          <a:ea typeface="Times New Roman"/>
                          <a:cs typeface="Times New Roman"/>
                        </a:rPr>
                        <a:t>Specifies a component that represents a document containing code or data</a:t>
                      </a:r>
                    </a:p>
                  </a:txBody>
                  <a:tcPr marL="99753" marR="997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840">
                <a:tc>
                  <a:txBody>
                    <a:bodyPr/>
                    <a:lstStyle/>
                    <a:p>
                      <a:pPr marL="0" marR="0" algn="just">
                        <a:spcBef>
                          <a:spcPts val="0"/>
                        </a:spcBef>
                        <a:spcAft>
                          <a:spcPts val="0"/>
                        </a:spcAft>
                      </a:pPr>
                      <a:r>
                        <a:rPr lang="en-US" sz="1600">
                          <a:latin typeface="Calibri"/>
                          <a:ea typeface="Times New Roman"/>
                          <a:cs typeface="Times New Roman"/>
                        </a:rPr>
                        <a:t>document</a:t>
                      </a:r>
                    </a:p>
                  </a:txBody>
                  <a:tcPr marL="99753" marR="997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dirty="0">
                          <a:latin typeface="Calibri"/>
                          <a:ea typeface="Times New Roman"/>
                          <a:cs typeface="Times New Roman"/>
                        </a:rPr>
                        <a:t>Specifies a component that represents a document</a:t>
                      </a:r>
                    </a:p>
                  </a:txBody>
                  <a:tcPr marL="99753" marR="997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(cont…)</a:t>
            </a:r>
            <a:endParaRPr lang="en-US" dirty="0"/>
          </a:p>
        </p:txBody>
      </p:sp>
      <p:pic>
        <p:nvPicPr>
          <p:cNvPr id="4" name="Content Placeholder 3" descr="C:\Users\User\Desktop\6-tables-files-and-documents.gif"/>
          <p:cNvPicPr>
            <a:picLocks noGrp="1"/>
          </p:cNvPicPr>
          <p:nvPr>
            <p:ph idx="1"/>
          </p:nvPr>
        </p:nvPicPr>
        <p:blipFill>
          <a:blip r:embed="rId2"/>
          <a:stretch>
            <a:fillRect/>
          </a:stretch>
        </p:blipFill>
        <p:spPr bwMode="auto">
          <a:xfrm>
            <a:off x="2285440" y="1600200"/>
            <a:ext cx="4725520" cy="4525963"/>
          </a:xfrm>
          <a:prstGeom prst="rect">
            <a:avLst/>
          </a:prstGeom>
          <a:noFill/>
          <a:ln w="9525">
            <a:noFill/>
            <a:miter lim="800000"/>
            <a:headEnd/>
            <a:tailEnd/>
          </a:ln>
        </p:spPr>
      </p:pic>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 Diagram</a:t>
            </a:r>
            <a:endParaRPr lang="en-US" dirty="0"/>
          </a:p>
        </p:txBody>
      </p:sp>
      <p:sp>
        <p:nvSpPr>
          <p:cNvPr id="3" name="Content Placeholder 2"/>
          <p:cNvSpPr>
            <a:spLocks noGrp="1"/>
          </p:cNvSpPr>
          <p:nvPr>
            <p:ph idx="1"/>
          </p:nvPr>
        </p:nvSpPr>
        <p:spPr/>
        <p:txBody>
          <a:bodyPr/>
          <a:lstStyle/>
          <a:p>
            <a:r>
              <a:rPr lang="en-US" dirty="0" smtClean="0"/>
              <a:t>Component diagram is used to model the static implementation view of a system.</a:t>
            </a:r>
          </a:p>
          <a:p>
            <a:endParaRPr lang="en-US" dirty="0" smtClean="0"/>
          </a:p>
          <a:p>
            <a:r>
              <a:rPr lang="en-US" dirty="0" smtClean="0"/>
              <a:t>A component diagram contains:</a:t>
            </a:r>
          </a:p>
          <a:p>
            <a:pPr lvl="1"/>
            <a:r>
              <a:rPr lang="en-US" dirty="0" smtClean="0"/>
              <a:t>Components</a:t>
            </a:r>
          </a:p>
          <a:p>
            <a:pPr lvl="1"/>
            <a:r>
              <a:rPr lang="en-US" dirty="0" smtClean="0"/>
              <a:t>Interfaces</a:t>
            </a:r>
          </a:p>
          <a:p>
            <a:pPr lvl="1"/>
            <a:r>
              <a:rPr lang="en-US" dirty="0" smtClean="0"/>
              <a:t>Dependency, generalization, association and realization relationships</a:t>
            </a:r>
            <a:endParaRPr lang="en-US" dirty="0"/>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 Diagram - Example</a:t>
            </a:r>
            <a:endParaRPr lang="en-US" dirty="0"/>
          </a:p>
        </p:txBody>
      </p:sp>
      <p:pic>
        <p:nvPicPr>
          <p:cNvPr id="4" name="Content Placeholder 3" descr="C:\Users\User\Desktop\3-modeling-executable-release.png"/>
          <p:cNvPicPr>
            <a:picLocks noGrp="1"/>
          </p:cNvPicPr>
          <p:nvPr>
            <p:ph idx="1"/>
          </p:nvPr>
        </p:nvPicPr>
        <p:blipFill>
          <a:blip r:embed="rId2"/>
          <a:stretch>
            <a:fillRect/>
          </a:stretch>
        </p:blipFill>
        <p:spPr bwMode="auto">
          <a:xfrm>
            <a:off x="2595562" y="1715294"/>
            <a:ext cx="4105275" cy="4295775"/>
          </a:xfrm>
          <a:prstGeom prst="rect">
            <a:avLst/>
          </a:prstGeom>
          <a:noFill/>
          <a:ln w="9525">
            <a:noFill/>
            <a:miter lim="800000"/>
            <a:headEnd/>
            <a:tailEnd/>
          </a:ln>
        </p:spPr>
      </p:pic>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2743200"/>
            <a:ext cx="8077200" cy="1143000"/>
          </a:xfrm>
        </p:spPr>
        <p:txBody>
          <a:bodyPr/>
          <a:lstStyle/>
          <a:p>
            <a:pPr algn="ctr"/>
            <a:r>
              <a:rPr lang="en-US" dirty="0" smtClean="0"/>
              <a:t>Deployment</a:t>
            </a:r>
            <a:endParaRPr lang="en-US" dirty="0"/>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Deployment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 node is a physical component that exists at runtime.</a:t>
            </a:r>
          </a:p>
          <a:p>
            <a:endParaRPr lang="en-US" dirty="0" smtClean="0"/>
          </a:p>
          <a:p>
            <a:r>
              <a:rPr lang="en-US" dirty="0" smtClean="0"/>
              <a:t>A node generally comprises of some kind of memory and often processing capabilities.</a:t>
            </a:r>
          </a:p>
          <a:p>
            <a:endParaRPr lang="en-US" dirty="0" smtClean="0"/>
          </a:p>
          <a:p>
            <a:r>
              <a:rPr lang="en-US" dirty="0" smtClean="0"/>
              <a:t>Examples of nodes can be:</a:t>
            </a:r>
          </a:p>
          <a:p>
            <a:pPr lvl="1"/>
            <a:r>
              <a:rPr lang="en-US" dirty="0" smtClean="0"/>
              <a:t>PC</a:t>
            </a:r>
          </a:p>
          <a:p>
            <a:pPr lvl="1"/>
            <a:r>
              <a:rPr lang="en-US" dirty="0" smtClean="0"/>
              <a:t>Laptop</a:t>
            </a:r>
          </a:p>
          <a:p>
            <a:pPr lvl="1"/>
            <a:r>
              <a:rPr lang="en-US" dirty="0" smtClean="0"/>
              <a:t>Router</a:t>
            </a:r>
          </a:p>
          <a:p>
            <a:pPr lvl="1"/>
            <a:r>
              <a:rPr lang="en-US" dirty="0" smtClean="0"/>
              <a:t>Other embedded systems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UML Applicable Domains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Enterprise information systems</a:t>
            </a:r>
          </a:p>
          <a:p>
            <a:r>
              <a:rPr lang="en-US" dirty="0" smtClean="0"/>
              <a:t>Banking and Financial services</a:t>
            </a:r>
          </a:p>
          <a:p>
            <a:r>
              <a:rPr lang="en-US" dirty="0" smtClean="0"/>
              <a:t>Telecommunications</a:t>
            </a:r>
          </a:p>
          <a:p>
            <a:r>
              <a:rPr lang="en-US" dirty="0" smtClean="0"/>
              <a:t>Transportation</a:t>
            </a:r>
          </a:p>
          <a:p>
            <a:r>
              <a:rPr lang="en-US" dirty="0" smtClean="0"/>
              <a:t>Defense</a:t>
            </a:r>
          </a:p>
          <a:p>
            <a:r>
              <a:rPr lang="en-US" dirty="0" smtClean="0"/>
              <a:t>Retail</a:t>
            </a:r>
          </a:p>
          <a:p>
            <a:r>
              <a:rPr lang="en-US" dirty="0" smtClean="0"/>
              <a:t>Medical electronics</a:t>
            </a:r>
          </a:p>
          <a:p>
            <a:r>
              <a:rPr lang="en-US" dirty="0" smtClean="0"/>
              <a:t>Scientific</a:t>
            </a:r>
          </a:p>
          <a:p>
            <a:r>
              <a:rPr lang="en-US" dirty="0" smtClean="0"/>
              <a:t>Distributed web-based services</a:t>
            </a:r>
          </a:p>
        </p:txBody>
      </p:sp>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Deployment (cont…)</a:t>
            </a:r>
            <a:endParaRPr lang="en-US" dirty="0"/>
          </a:p>
        </p:txBody>
      </p:sp>
      <p:sp>
        <p:nvSpPr>
          <p:cNvPr id="3" name="Content Placeholder 2"/>
          <p:cNvSpPr>
            <a:spLocks noGrp="1"/>
          </p:cNvSpPr>
          <p:nvPr>
            <p:ph idx="1"/>
          </p:nvPr>
        </p:nvSpPr>
        <p:spPr>
          <a:xfrm>
            <a:off x="609600" y="1600201"/>
            <a:ext cx="8077200" cy="1752599"/>
          </a:xfrm>
        </p:spPr>
        <p:txBody>
          <a:bodyPr>
            <a:normAutofit fontScale="85000" lnSpcReduction="10000"/>
          </a:bodyPr>
          <a:lstStyle/>
          <a:p>
            <a:r>
              <a:rPr lang="en-US" dirty="0" smtClean="0"/>
              <a:t>Using nodes we can model the architecture of our software system.</a:t>
            </a:r>
          </a:p>
          <a:p>
            <a:endParaRPr lang="en-US" dirty="0" smtClean="0"/>
          </a:p>
          <a:p>
            <a:r>
              <a:rPr lang="en-US" dirty="0" smtClean="0"/>
              <a:t>A node in UML is graphically represented as a cube.</a:t>
            </a:r>
            <a:endParaRPr lang="en-US" dirty="0"/>
          </a:p>
        </p:txBody>
      </p:sp>
      <p:pic>
        <p:nvPicPr>
          <p:cNvPr id="4" name="Picture 3" descr="C:\Users\User\Desktop\2-nodes.gif"/>
          <p:cNvPicPr/>
          <p:nvPr/>
        </p:nvPicPr>
        <p:blipFill>
          <a:blip r:embed="rId2"/>
          <a:srcRect/>
          <a:stretch>
            <a:fillRect/>
          </a:stretch>
        </p:blipFill>
        <p:spPr bwMode="auto">
          <a:xfrm>
            <a:off x="2209800" y="3505200"/>
            <a:ext cx="4648200" cy="31320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Deployment (cont…)</a:t>
            </a:r>
            <a:endParaRPr lang="en-US" dirty="0"/>
          </a:p>
        </p:txBody>
      </p:sp>
      <p:sp>
        <p:nvSpPr>
          <p:cNvPr id="3" name="Content Placeholder 2"/>
          <p:cNvSpPr>
            <a:spLocks noGrp="1"/>
          </p:cNvSpPr>
          <p:nvPr>
            <p:ph idx="1"/>
          </p:nvPr>
        </p:nvSpPr>
        <p:spPr/>
        <p:txBody>
          <a:bodyPr/>
          <a:lstStyle/>
          <a:p>
            <a:r>
              <a:rPr lang="en-US" dirty="0" smtClean="0"/>
              <a:t>Nodes and Components:</a:t>
            </a:r>
          </a:p>
          <a:p>
            <a:pPr marL="914400" lvl="1" indent="-514350">
              <a:buFont typeface="+mj-lt"/>
              <a:buAutoNum type="arabicPeriod"/>
            </a:pPr>
            <a:r>
              <a:rPr lang="en-US" dirty="0" smtClean="0"/>
              <a:t>Both have names</a:t>
            </a:r>
          </a:p>
          <a:p>
            <a:pPr marL="914400" lvl="1" indent="-514350">
              <a:buFont typeface="+mj-lt"/>
              <a:buAutoNum type="arabicPeriod"/>
            </a:pPr>
            <a:r>
              <a:rPr lang="en-US" dirty="0" smtClean="0"/>
              <a:t>Both may participate in dependency, generalization and association relationships.</a:t>
            </a:r>
          </a:p>
          <a:p>
            <a:pPr marL="914400" lvl="1" indent="-514350">
              <a:buFont typeface="+mj-lt"/>
              <a:buAutoNum type="arabicPeriod"/>
            </a:pPr>
            <a:r>
              <a:rPr lang="en-US" dirty="0" smtClean="0"/>
              <a:t>Both may be nested</a:t>
            </a:r>
          </a:p>
          <a:p>
            <a:pPr marL="914400" lvl="1" indent="-514350">
              <a:buFont typeface="+mj-lt"/>
              <a:buAutoNum type="arabicPeriod"/>
            </a:pPr>
            <a:r>
              <a:rPr lang="en-US" dirty="0" smtClean="0"/>
              <a:t>Both may have instances</a:t>
            </a:r>
          </a:p>
          <a:p>
            <a:pPr marL="914400" lvl="1" indent="-514350">
              <a:buFont typeface="+mj-lt"/>
              <a:buAutoNum type="arabicPeriod"/>
            </a:pPr>
            <a:r>
              <a:rPr lang="en-US" dirty="0" smtClean="0"/>
              <a:t>Both may participate in interactions</a:t>
            </a:r>
            <a:endParaRPr lang="en-US" dirty="0"/>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Deployment (cont…)</a:t>
            </a:r>
            <a:endParaRPr lang="en-US" dirty="0"/>
          </a:p>
        </p:txBody>
      </p:sp>
      <p:sp>
        <p:nvSpPr>
          <p:cNvPr id="3" name="Content Placeholder 2"/>
          <p:cNvSpPr>
            <a:spLocks noGrp="1"/>
          </p:cNvSpPr>
          <p:nvPr>
            <p:ph idx="1"/>
          </p:nvPr>
        </p:nvSpPr>
        <p:spPr/>
        <p:txBody>
          <a:bodyPr/>
          <a:lstStyle/>
          <a:p>
            <a:r>
              <a:rPr lang="en-US" dirty="0" smtClean="0"/>
              <a:t>Nodes Vs Components:</a:t>
            </a:r>
          </a:p>
          <a:p>
            <a:pPr marL="914400" lvl="1" indent="-514350">
              <a:buFont typeface="+mj-lt"/>
              <a:buAutoNum type="arabicPeriod"/>
            </a:pPr>
            <a:r>
              <a:rPr lang="en-US" dirty="0" smtClean="0"/>
              <a:t>Components participate in the execution of a software system, whereas, nodes execute components.</a:t>
            </a:r>
          </a:p>
          <a:p>
            <a:pPr marL="914400" lvl="1" indent="-514350">
              <a:buFont typeface="+mj-lt"/>
              <a:buAutoNum type="arabicPeriod"/>
            </a:pPr>
            <a:endParaRPr lang="en-US" dirty="0" smtClean="0"/>
          </a:p>
          <a:p>
            <a:pPr marL="914400" lvl="1" indent="-514350">
              <a:buFont typeface="+mj-lt"/>
              <a:buAutoNum type="arabicPeriod"/>
            </a:pPr>
            <a:r>
              <a:rPr lang="en-US" dirty="0" smtClean="0"/>
              <a:t>Component is a physical package of logical elements like classes, whereas, node physically deploys components.</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Deployment (cont…)</a:t>
            </a:r>
            <a:endParaRPr lang="en-US" dirty="0"/>
          </a:p>
        </p:txBody>
      </p:sp>
      <p:pic>
        <p:nvPicPr>
          <p:cNvPr id="4" name="Content Placeholder 3" descr="C:\Users\User\Desktop\3-nodes-vs-components.gif"/>
          <p:cNvPicPr>
            <a:picLocks noGrp="1"/>
          </p:cNvPicPr>
          <p:nvPr>
            <p:ph idx="1"/>
          </p:nvPr>
        </p:nvPicPr>
        <p:blipFill>
          <a:blip r:embed="rId2"/>
          <a:stretch>
            <a:fillRect/>
          </a:stretch>
        </p:blipFill>
        <p:spPr bwMode="auto">
          <a:xfrm>
            <a:off x="2079177" y="1600200"/>
            <a:ext cx="5138046" cy="4525963"/>
          </a:xfrm>
          <a:prstGeom prst="rect">
            <a:avLst/>
          </a:prstGeom>
          <a:noFill/>
          <a:ln w="9525">
            <a:noFill/>
            <a:miter lim="800000"/>
            <a:headEnd/>
            <a:tailEnd/>
          </a:ln>
        </p:spPr>
      </p:pic>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Deployment (cont…)</a:t>
            </a:r>
            <a:endParaRPr lang="en-US" dirty="0"/>
          </a:p>
        </p:txBody>
      </p:sp>
      <p:pic>
        <p:nvPicPr>
          <p:cNvPr id="4" name="Content Placeholder 3" descr="C:\Users\User\Desktop\4-connections.gif"/>
          <p:cNvPicPr>
            <a:picLocks noGrp="1"/>
          </p:cNvPicPr>
          <p:nvPr>
            <p:ph idx="1"/>
          </p:nvPr>
        </p:nvPicPr>
        <p:blipFill>
          <a:blip r:embed="rId2"/>
          <a:stretch>
            <a:fillRect/>
          </a:stretch>
        </p:blipFill>
        <p:spPr bwMode="auto">
          <a:xfrm>
            <a:off x="1819275" y="2501106"/>
            <a:ext cx="5657850" cy="2724150"/>
          </a:xfrm>
          <a:prstGeom prst="rect">
            <a:avLst/>
          </a:prstGeom>
          <a:noFill/>
          <a:ln w="9525">
            <a:noFill/>
            <a:miter lim="800000"/>
            <a:headEnd/>
            <a:tailEnd/>
          </a:ln>
        </p:spPr>
      </p:pic>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Deployment Diagrams</a:t>
            </a:r>
            <a:endParaRPr lang="en-US" dirty="0"/>
          </a:p>
        </p:txBody>
      </p:sp>
      <p:sp>
        <p:nvSpPr>
          <p:cNvPr id="3" name="Content Placeholder 2"/>
          <p:cNvSpPr>
            <a:spLocks noGrp="1"/>
          </p:cNvSpPr>
          <p:nvPr>
            <p:ph idx="1"/>
          </p:nvPr>
        </p:nvSpPr>
        <p:spPr/>
        <p:txBody>
          <a:bodyPr/>
          <a:lstStyle/>
          <a:p>
            <a:r>
              <a:rPr lang="en-US" dirty="0" smtClean="0"/>
              <a:t>A deployment diagram is used to model the static deployment view of software system.</a:t>
            </a:r>
          </a:p>
          <a:p>
            <a:endParaRPr lang="en-US" dirty="0" smtClean="0"/>
          </a:p>
          <a:p>
            <a:r>
              <a:rPr lang="en-US" dirty="0" smtClean="0"/>
              <a:t>A deployment diagram contains:</a:t>
            </a:r>
          </a:p>
          <a:p>
            <a:pPr lvl="1"/>
            <a:r>
              <a:rPr lang="en-US" dirty="0" smtClean="0"/>
              <a:t>Nodes</a:t>
            </a:r>
          </a:p>
          <a:p>
            <a:pPr lvl="1"/>
            <a:r>
              <a:rPr lang="en-US" dirty="0" smtClean="0"/>
              <a:t>Dependency and association relationships</a:t>
            </a:r>
            <a:endParaRPr lang="en-US" dirty="0"/>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Deployment Diagrams (cont…)</a:t>
            </a:r>
            <a:endParaRPr lang="en-US" dirty="0"/>
          </a:p>
        </p:txBody>
      </p:sp>
      <p:sp>
        <p:nvSpPr>
          <p:cNvPr id="3" name="Content Placeholder 2"/>
          <p:cNvSpPr>
            <a:spLocks noGrp="1"/>
          </p:cNvSpPr>
          <p:nvPr>
            <p:ph idx="1"/>
          </p:nvPr>
        </p:nvSpPr>
        <p:spPr/>
        <p:txBody>
          <a:bodyPr/>
          <a:lstStyle/>
          <a:p>
            <a:r>
              <a:rPr lang="en-US" dirty="0" smtClean="0"/>
              <a:t>Common uses:</a:t>
            </a:r>
          </a:p>
          <a:p>
            <a:pPr lvl="1"/>
            <a:r>
              <a:rPr lang="en-US" dirty="0" smtClean="0"/>
              <a:t>To model embedded systems</a:t>
            </a:r>
          </a:p>
          <a:p>
            <a:pPr lvl="1"/>
            <a:r>
              <a:rPr lang="en-US" dirty="0" smtClean="0"/>
              <a:t>To model client/server systems</a:t>
            </a:r>
          </a:p>
          <a:p>
            <a:pPr lvl="1"/>
            <a:r>
              <a:rPr lang="en-US" dirty="0" smtClean="0"/>
              <a:t>To model fully distributed systems</a:t>
            </a:r>
            <a:endParaRPr lang="en-US" dirty="0"/>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Deployment Diagrams (cont…)</a:t>
            </a:r>
            <a:endParaRPr lang="en-US" dirty="0"/>
          </a:p>
        </p:txBody>
      </p:sp>
      <p:pic>
        <p:nvPicPr>
          <p:cNvPr id="4" name="Content Placeholder 3" descr="C:\Users\User\Desktop\3-modeling-client-server-system.gif"/>
          <p:cNvPicPr>
            <a:picLocks noGrp="1"/>
          </p:cNvPicPr>
          <p:nvPr>
            <p:ph idx="1"/>
          </p:nvPr>
        </p:nvPicPr>
        <p:blipFill>
          <a:blip r:embed="rId2"/>
          <a:srcRect/>
          <a:stretch>
            <a:fillRect/>
          </a:stretch>
        </p:blipFill>
        <p:spPr bwMode="auto">
          <a:xfrm>
            <a:off x="990600" y="2133600"/>
            <a:ext cx="7534566" cy="2947194"/>
          </a:xfrm>
          <a:prstGeom prst="rect">
            <a:avLst/>
          </a:prstGeom>
          <a:noFill/>
          <a:ln w="9525">
            <a:noFill/>
            <a:miter lim="800000"/>
            <a:headEnd/>
            <a:tailEnd/>
          </a:ln>
        </p:spPr>
      </p:pic>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Deployment Diagrams (cont…)</a:t>
            </a:r>
            <a:endParaRPr lang="en-US" dirty="0"/>
          </a:p>
        </p:txBody>
      </p:sp>
      <p:pic>
        <p:nvPicPr>
          <p:cNvPr id="4" name="Content Placeholder 3" descr="C:\Users\User\Desktop\4-modeling-fully-distributed-system.gif"/>
          <p:cNvPicPr>
            <a:picLocks noGrp="1"/>
          </p:cNvPicPr>
          <p:nvPr>
            <p:ph idx="1"/>
          </p:nvPr>
        </p:nvPicPr>
        <p:blipFill>
          <a:blip r:embed="rId2"/>
          <a:stretch>
            <a:fillRect/>
          </a:stretch>
        </p:blipFill>
        <p:spPr bwMode="auto">
          <a:xfrm>
            <a:off x="1843087" y="2453481"/>
            <a:ext cx="5610225" cy="2819400"/>
          </a:xfrm>
          <a:prstGeom prst="rect">
            <a:avLst/>
          </a:prstGeom>
          <a:noFill/>
          <a:ln w="9525">
            <a:noFill/>
            <a:miter lim="800000"/>
            <a:headEnd/>
            <a:tailEnd/>
          </a:ln>
        </p:spPr>
      </p:pic>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971800"/>
            <a:ext cx="8077200" cy="1143000"/>
          </a:xfrm>
        </p:spPr>
        <p:txBody>
          <a:bodyPr/>
          <a:lstStyle/>
          <a:p>
            <a:pPr algn="ctr"/>
            <a:r>
              <a:rPr lang="en-US" dirty="0" smtClean="0"/>
              <a:t>Forward Engineering</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Unified?</a:t>
            </a:r>
            <a:endParaRPr lang="en-US" dirty="0"/>
          </a:p>
        </p:txBody>
      </p:sp>
      <p:sp>
        <p:nvSpPr>
          <p:cNvPr id="3" name="Content Placeholder 2"/>
          <p:cNvSpPr>
            <a:spLocks noGrp="1"/>
          </p:cNvSpPr>
          <p:nvPr>
            <p:ph idx="1"/>
          </p:nvPr>
        </p:nvSpPr>
        <p:spPr/>
        <p:txBody>
          <a:bodyPr/>
          <a:lstStyle/>
          <a:p>
            <a:r>
              <a:rPr lang="en-GB" dirty="0" smtClean="0"/>
              <a:t>UML is unified across several domains:</a:t>
            </a:r>
          </a:p>
          <a:p>
            <a:pPr lvl="1"/>
            <a:r>
              <a:rPr lang="en-GB" dirty="0" smtClean="0"/>
              <a:t>Across historical methods and notations</a:t>
            </a:r>
          </a:p>
          <a:p>
            <a:pPr lvl="1"/>
            <a:r>
              <a:rPr lang="en-GB" dirty="0" smtClean="0"/>
              <a:t>Across the development lifecycle</a:t>
            </a:r>
          </a:p>
          <a:p>
            <a:pPr lvl="1"/>
            <a:r>
              <a:rPr lang="en-GB" dirty="0" smtClean="0"/>
              <a:t>Across application domains</a:t>
            </a:r>
          </a:p>
          <a:p>
            <a:pPr lvl="1"/>
            <a:r>
              <a:rPr lang="en-GB" dirty="0" smtClean="0"/>
              <a:t>Across implementation languages and platforms</a:t>
            </a:r>
          </a:p>
          <a:p>
            <a:pPr lvl="1"/>
            <a:r>
              <a:rPr lang="en-GB" dirty="0" smtClean="0"/>
              <a:t>Across development processes</a:t>
            </a:r>
          </a:p>
          <a:p>
            <a:pPr lvl="1"/>
            <a:r>
              <a:rPr lang="en-GB" dirty="0" smtClean="0"/>
              <a:t>Across internal concepts</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971800"/>
            <a:ext cx="8077200" cy="1143000"/>
          </a:xfrm>
        </p:spPr>
        <p:txBody>
          <a:bodyPr>
            <a:normAutofit fontScale="90000"/>
          </a:bodyPr>
          <a:lstStyle/>
          <a:p>
            <a:pPr algn="ctr"/>
            <a:r>
              <a:rPr lang="en-US" dirty="0" smtClean="0"/>
              <a:t>CASE STUDY</a:t>
            </a:r>
            <a:br>
              <a:rPr lang="en-US" dirty="0" smtClean="0"/>
            </a:br>
            <a:r>
              <a:rPr lang="en-US" dirty="0" smtClean="0"/>
              <a:t>Vending Machine</a:t>
            </a:r>
            <a:endParaRPr lang="en-US" dirty="0"/>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Vending Machine</a:t>
            </a:r>
            <a:endParaRPr lang="en-US" dirty="0"/>
          </a:p>
        </p:txBody>
      </p:sp>
      <p:pic>
        <p:nvPicPr>
          <p:cNvPr id="1026" name="Picture 2" descr="C:\Users\User\Desktop\pepsi-soda-vending-machine.jpg"/>
          <p:cNvPicPr>
            <a:picLocks noChangeAspect="1" noChangeArrowheads="1"/>
          </p:cNvPicPr>
          <p:nvPr/>
        </p:nvPicPr>
        <p:blipFill>
          <a:blip r:embed="rId2"/>
          <a:srcRect/>
          <a:stretch>
            <a:fillRect/>
          </a:stretch>
        </p:blipFill>
        <p:spPr bwMode="auto">
          <a:xfrm>
            <a:off x="2438401" y="1143000"/>
            <a:ext cx="3886200" cy="54102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UML</a:t>
            </a:r>
            <a:endParaRPr lang="en-US" dirty="0"/>
          </a:p>
        </p:txBody>
      </p:sp>
      <p:pic>
        <p:nvPicPr>
          <p:cNvPr id="98" name="Content Placeholder 3" descr="uml-cor-stones.png"/>
          <p:cNvPicPr>
            <a:picLocks noGrp="1" noChangeAspect="1"/>
          </p:cNvPicPr>
          <p:nvPr>
            <p:ph idx="1"/>
          </p:nvPr>
        </p:nvPicPr>
        <p:blipFill>
          <a:blip r:embed="rId2"/>
          <a:stretch>
            <a:fillRect/>
          </a:stretch>
        </p:blipFill>
        <p:spPr>
          <a:xfrm>
            <a:off x="4876800" y="366903"/>
            <a:ext cx="3886200" cy="1690497"/>
          </a:xfrm>
        </p:spPr>
      </p:pic>
      <p:grpSp>
        <p:nvGrpSpPr>
          <p:cNvPr id="96" name="Group 95"/>
          <p:cNvGrpSpPr/>
          <p:nvPr/>
        </p:nvGrpSpPr>
        <p:grpSpPr>
          <a:xfrm>
            <a:off x="443109" y="1828800"/>
            <a:ext cx="8472291" cy="2959100"/>
            <a:chOff x="76200" y="1689100"/>
            <a:chExt cx="8999537" cy="3143250"/>
          </a:xfrm>
        </p:grpSpPr>
        <p:sp>
          <p:nvSpPr>
            <p:cNvPr id="4" name="AutoShape 3"/>
            <p:cNvSpPr>
              <a:spLocks noChangeArrowheads="1"/>
            </p:cNvSpPr>
            <p:nvPr/>
          </p:nvSpPr>
          <p:spPr bwMode="auto">
            <a:xfrm rot="5400000">
              <a:off x="-401637" y="2274887"/>
              <a:ext cx="2895600" cy="1724025"/>
            </a:xfrm>
            <a:prstGeom prst="flowChartDocument">
              <a:avLst/>
            </a:prstGeom>
            <a:solidFill>
              <a:srgbClr val="DDDDDD"/>
            </a:solidFill>
            <a:ln w="9525">
              <a:solidFill>
                <a:schemeClr val="tx1"/>
              </a:solidFill>
              <a:miter lim="800000"/>
              <a:headEnd/>
              <a:tailEnd/>
            </a:ln>
            <a:effectLst/>
          </p:spPr>
          <p:txBody>
            <a:bodyPr rot="10800000" vert="eaVert" wrap="none"/>
            <a:lstStyle/>
            <a:p>
              <a:r>
                <a:rPr lang="en-GB" b="0"/>
                <a:t>Prehistory</a:t>
              </a:r>
            </a:p>
          </p:txBody>
        </p:sp>
        <p:sp>
          <p:nvSpPr>
            <p:cNvPr id="5" name="Line 4"/>
            <p:cNvSpPr>
              <a:spLocks noChangeShapeType="1"/>
            </p:cNvSpPr>
            <p:nvPr/>
          </p:nvSpPr>
          <p:spPr bwMode="auto">
            <a:xfrm>
              <a:off x="614362" y="3089275"/>
              <a:ext cx="6089650" cy="0"/>
            </a:xfrm>
            <a:prstGeom prst="line">
              <a:avLst/>
            </a:prstGeom>
            <a:noFill/>
            <a:ln w="9525">
              <a:solidFill>
                <a:schemeClr val="tx1"/>
              </a:solidFill>
              <a:miter lim="800000"/>
              <a:headEnd/>
              <a:tailEnd/>
            </a:ln>
            <a:effectLst/>
          </p:spPr>
          <p:txBody>
            <a:bodyPr wrap="none"/>
            <a:lstStyle/>
            <a:p>
              <a:endParaRPr lang="en-US"/>
            </a:p>
          </p:txBody>
        </p:sp>
        <p:sp>
          <p:nvSpPr>
            <p:cNvPr id="6" name="Line 5"/>
            <p:cNvSpPr>
              <a:spLocks noChangeShapeType="1"/>
            </p:cNvSpPr>
            <p:nvPr/>
          </p:nvSpPr>
          <p:spPr bwMode="auto">
            <a:xfrm>
              <a:off x="2501900" y="3089275"/>
              <a:ext cx="0" cy="107950"/>
            </a:xfrm>
            <a:prstGeom prst="line">
              <a:avLst/>
            </a:prstGeom>
            <a:noFill/>
            <a:ln w="9525">
              <a:solidFill>
                <a:schemeClr val="tx1"/>
              </a:solidFill>
              <a:miter lim="800000"/>
              <a:headEnd/>
              <a:tailEnd/>
            </a:ln>
            <a:effectLst/>
          </p:spPr>
          <p:txBody>
            <a:bodyPr wrap="none"/>
            <a:lstStyle/>
            <a:p>
              <a:endParaRPr lang="en-US"/>
            </a:p>
          </p:txBody>
        </p:sp>
        <p:sp>
          <p:nvSpPr>
            <p:cNvPr id="7" name="Line 6"/>
            <p:cNvSpPr>
              <a:spLocks noChangeShapeType="1"/>
            </p:cNvSpPr>
            <p:nvPr/>
          </p:nvSpPr>
          <p:spPr bwMode="auto">
            <a:xfrm>
              <a:off x="3632200" y="3089275"/>
              <a:ext cx="0" cy="107950"/>
            </a:xfrm>
            <a:prstGeom prst="line">
              <a:avLst/>
            </a:prstGeom>
            <a:noFill/>
            <a:ln w="9525">
              <a:solidFill>
                <a:schemeClr val="tx1"/>
              </a:solidFill>
              <a:miter lim="800000"/>
              <a:headEnd/>
              <a:tailEnd/>
            </a:ln>
            <a:effectLst/>
          </p:spPr>
          <p:txBody>
            <a:bodyPr wrap="none"/>
            <a:lstStyle/>
            <a:p>
              <a:endParaRPr lang="en-US"/>
            </a:p>
          </p:txBody>
        </p:sp>
        <p:sp>
          <p:nvSpPr>
            <p:cNvPr id="8" name="Line 7"/>
            <p:cNvSpPr>
              <a:spLocks noChangeShapeType="1"/>
            </p:cNvSpPr>
            <p:nvPr/>
          </p:nvSpPr>
          <p:spPr bwMode="auto">
            <a:xfrm>
              <a:off x="4764087" y="3089275"/>
              <a:ext cx="0" cy="107950"/>
            </a:xfrm>
            <a:prstGeom prst="line">
              <a:avLst/>
            </a:prstGeom>
            <a:noFill/>
            <a:ln w="9525">
              <a:solidFill>
                <a:schemeClr val="tx1"/>
              </a:solidFill>
              <a:miter lim="800000"/>
              <a:headEnd/>
              <a:tailEnd/>
            </a:ln>
            <a:effectLst/>
          </p:spPr>
          <p:txBody>
            <a:bodyPr wrap="none"/>
            <a:lstStyle/>
            <a:p>
              <a:endParaRPr lang="en-US"/>
            </a:p>
          </p:txBody>
        </p:sp>
        <p:sp>
          <p:nvSpPr>
            <p:cNvPr id="9" name="Line 8"/>
            <p:cNvSpPr>
              <a:spLocks noChangeShapeType="1"/>
            </p:cNvSpPr>
            <p:nvPr/>
          </p:nvSpPr>
          <p:spPr bwMode="auto">
            <a:xfrm>
              <a:off x="5895975" y="3089275"/>
              <a:ext cx="0" cy="107950"/>
            </a:xfrm>
            <a:prstGeom prst="line">
              <a:avLst/>
            </a:prstGeom>
            <a:noFill/>
            <a:ln w="9525">
              <a:solidFill>
                <a:schemeClr val="tx1"/>
              </a:solidFill>
              <a:miter lim="800000"/>
              <a:headEnd/>
              <a:tailEnd/>
            </a:ln>
            <a:effectLst/>
          </p:spPr>
          <p:txBody>
            <a:bodyPr wrap="none"/>
            <a:lstStyle/>
            <a:p>
              <a:endParaRPr lang="en-US"/>
            </a:p>
          </p:txBody>
        </p:sp>
        <p:sp>
          <p:nvSpPr>
            <p:cNvPr id="10" name="AutoShape 9"/>
            <p:cNvSpPr>
              <a:spLocks noChangeArrowheads="1"/>
            </p:cNvSpPr>
            <p:nvPr/>
          </p:nvSpPr>
          <p:spPr bwMode="auto">
            <a:xfrm>
              <a:off x="1962150" y="1905000"/>
              <a:ext cx="1077912" cy="1076325"/>
            </a:xfrm>
            <a:prstGeom prst="downArrowCallout">
              <a:avLst>
                <a:gd name="adj1" fmla="val 25037"/>
                <a:gd name="adj2" fmla="val 25037"/>
                <a:gd name="adj3" fmla="val 16667"/>
                <a:gd name="adj4" fmla="val 73116"/>
              </a:avLst>
            </a:prstGeom>
            <a:solidFill>
              <a:schemeClr val="accent2"/>
            </a:solidFill>
            <a:ln w="9525">
              <a:solidFill>
                <a:schemeClr val="tx1"/>
              </a:solidFill>
              <a:miter lim="800000"/>
              <a:headEnd/>
              <a:tailEnd/>
            </a:ln>
            <a:effectLst/>
          </p:spPr>
          <p:txBody>
            <a:bodyPr wrap="none" anchor="ctr"/>
            <a:lstStyle/>
            <a:p>
              <a:r>
                <a:rPr lang="en-GB" sz="1200" b="0" dirty="0">
                  <a:solidFill>
                    <a:schemeClr val="bg1"/>
                  </a:solidFill>
                </a:rPr>
                <a:t>Fusion</a:t>
              </a:r>
            </a:p>
            <a:p>
              <a:r>
                <a:rPr lang="en-GB" sz="1200" b="0" dirty="0">
                  <a:solidFill>
                    <a:schemeClr val="bg1"/>
                  </a:solidFill>
                </a:rPr>
                <a:t>1</a:t>
              </a:r>
              <a:r>
                <a:rPr lang="en-GB" sz="1200" b="0" baseline="30000" dirty="0">
                  <a:solidFill>
                    <a:schemeClr val="bg1"/>
                  </a:solidFill>
                </a:rPr>
                <a:t>st</a:t>
              </a:r>
              <a:r>
                <a:rPr lang="en-GB" sz="1200" b="0" dirty="0">
                  <a:solidFill>
                    <a:schemeClr val="bg1"/>
                  </a:solidFill>
                </a:rPr>
                <a:t> unification</a:t>
              </a:r>
            </a:p>
            <a:p>
              <a:r>
                <a:rPr lang="en-GB" sz="1200" b="0" dirty="0">
                  <a:solidFill>
                    <a:schemeClr val="bg1"/>
                  </a:solidFill>
                </a:rPr>
                <a:t>attempt</a:t>
              </a:r>
            </a:p>
            <a:p>
              <a:r>
                <a:rPr lang="en-GB" sz="800" b="0" dirty="0">
                  <a:solidFill>
                    <a:schemeClr val="bg1"/>
                  </a:solidFill>
                </a:rPr>
                <a:t>OMT, Booch, CRC</a:t>
              </a:r>
            </a:p>
          </p:txBody>
        </p:sp>
        <p:sp>
          <p:nvSpPr>
            <p:cNvPr id="11" name="AutoShape 10"/>
            <p:cNvSpPr>
              <a:spLocks noChangeArrowheads="1"/>
            </p:cNvSpPr>
            <p:nvPr/>
          </p:nvSpPr>
          <p:spPr bwMode="auto">
            <a:xfrm>
              <a:off x="2070100" y="3467100"/>
              <a:ext cx="862012" cy="1117600"/>
            </a:xfrm>
            <a:prstGeom prst="upArrowCallout">
              <a:avLst>
                <a:gd name="adj1" fmla="val 25000"/>
                <a:gd name="adj2" fmla="val 25000"/>
                <a:gd name="adj3" fmla="val 21608"/>
                <a:gd name="adj4" fmla="val 66667"/>
              </a:avLst>
            </a:prstGeom>
            <a:solidFill>
              <a:schemeClr val="accent1"/>
            </a:solidFill>
            <a:ln w="9525">
              <a:solidFill>
                <a:schemeClr val="tx1"/>
              </a:solidFill>
              <a:miter lim="800000"/>
              <a:headEnd/>
              <a:tailEnd/>
            </a:ln>
            <a:effectLst/>
          </p:spPr>
          <p:txBody>
            <a:bodyPr wrap="none" anchor="ctr"/>
            <a:lstStyle/>
            <a:p>
              <a:r>
                <a:rPr lang="en-GB" sz="1200" b="0" dirty="0">
                  <a:solidFill>
                    <a:schemeClr val="bg1"/>
                  </a:solidFill>
                </a:rPr>
                <a:t>Booch &amp;</a:t>
              </a:r>
            </a:p>
            <a:p>
              <a:r>
                <a:rPr lang="en-GB" sz="1200" b="0" dirty="0" err="1">
                  <a:solidFill>
                    <a:schemeClr val="bg1"/>
                  </a:solidFill>
                </a:rPr>
                <a:t>Rumbaugh</a:t>
              </a:r>
              <a:endParaRPr lang="en-GB" sz="1200" b="0" dirty="0">
                <a:solidFill>
                  <a:schemeClr val="bg1"/>
                </a:solidFill>
              </a:endParaRPr>
            </a:p>
            <a:p>
              <a:r>
                <a:rPr lang="en-GB" sz="1200" b="0" dirty="0">
                  <a:solidFill>
                    <a:schemeClr val="bg1"/>
                  </a:solidFill>
                </a:rPr>
                <a:t>(OMT) join</a:t>
              </a:r>
            </a:p>
            <a:p>
              <a:r>
                <a:rPr lang="en-GB" sz="1200" b="0" dirty="0">
                  <a:solidFill>
                    <a:schemeClr val="bg1"/>
                  </a:solidFill>
                </a:rPr>
                <a:t>Rational</a:t>
              </a:r>
            </a:p>
          </p:txBody>
        </p:sp>
        <p:sp>
          <p:nvSpPr>
            <p:cNvPr id="12" name="AutoShape 11"/>
            <p:cNvSpPr>
              <a:spLocks noChangeArrowheads="1"/>
            </p:cNvSpPr>
            <p:nvPr/>
          </p:nvSpPr>
          <p:spPr bwMode="auto">
            <a:xfrm>
              <a:off x="3201987" y="3467100"/>
              <a:ext cx="862013" cy="1117600"/>
            </a:xfrm>
            <a:prstGeom prst="upArrowCallout">
              <a:avLst>
                <a:gd name="adj1" fmla="val 25000"/>
                <a:gd name="adj2" fmla="val 25000"/>
                <a:gd name="adj3" fmla="val 21608"/>
                <a:gd name="adj4" fmla="val 66667"/>
              </a:avLst>
            </a:prstGeom>
            <a:solidFill>
              <a:schemeClr val="accent1"/>
            </a:solidFill>
            <a:ln w="9525">
              <a:solidFill>
                <a:schemeClr val="tx1"/>
              </a:solidFill>
              <a:miter lim="800000"/>
              <a:headEnd/>
              <a:tailEnd/>
            </a:ln>
            <a:effectLst/>
          </p:spPr>
          <p:txBody>
            <a:bodyPr wrap="none" anchor="ctr"/>
            <a:lstStyle/>
            <a:p>
              <a:r>
                <a:rPr lang="en-GB" sz="1200" b="0" dirty="0">
                  <a:solidFill>
                    <a:schemeClr val="bg1"/>
                  </a:solidFill>
                </a:rPr>
                <a:t>Jacobson </a:t>
              </a:r>
            </a:p>
            <a:p>
              <a:r>
                <a:rPr lang="en-GB" sz="1200" b="0" dirty="0">
                  <a:solidFill>
                    <a:schemeClr val="bg1"/>
                  </a:solidFill>
                </a:rPr>
                <a:t>(</a:t>
              </a:r>
              <a:r>
                <a:rPr lang="en-GB" sz="1200" b="0" dirty="0" err="1">
                  <a:solidFill>
                    <a:schemeClr val="bg1"/>
                  </a:solidFill>
                </a:rPr>
                <a:t>Objectory</a:t>
              </a:r>
              <a:r>
                <a:rPr lang="en-GB" sz="1200" b="0" dirty="0">
                  <a:solidFill>
                    <a:schemeClr val="bg1"/>
                  </a:solidFill>
                </a:rPr>
                <a:t>) </a:t>
              </a:r>
            </a:p>
            <a:p>
              <a:r>
                <a:rPr lang="en-GB" sz="1200" b="0" dirty="0">
                  <a:solidFill>
                    <a:schemeClr val="bg1"/>
                  </a:solidFill>
                </a:rPr>
                <a:t>joins</a:t>
              </a:r>
            </a:p>
            <a:p>
              <a:r>
                <a:rPr lang="en-GB" sz="1200" b="0" dirty="0">
                  <a:solidFill>
                    <a:schemeClr val="bg1"/>
                  </a:solidFill>
                </a:rPr>
                <a:t>Rational</a:t>
              </a:r>
            </a:p>
          </p:txBody>
        </p:sp>
        <p:sp>
          <p:nvSpPr>
            <p:cNvPr id="13" name="AutoShape 12"/>
            <p:cNvSpPr>
              <a:spLocks noChangeArrowheads="1"/>
            </p:cNvSpPr>
            <p:nvPr/>
          </p:nvSpPr>
          <p:spPr bwMode="auto">
            <a:xfrm>
              <a:off x="3094037" y="1905000"/>
              <a:ext cx="1077913" cy="1076325"/>
            </a:xfrm>
            <a:prstGeom prst="downArrowCallout">
              <a:avLst>
                <a:gd name="adj1" fmla="val 25037"/>
                <a:gd name="adj2" fmla="val 25037"/>
                <a:gd name="adj3" fmla="val 16667"/>
                <a:gd name="adj4" fmla="val 73542"/>
              </a:avLst>
            </a:prstGeom>
            <a:solidFill>
              <a:schemeClr val="accent2"/>
            </a:solidFill>
            <a:ln w="9525">
              <a:solidFill>
                <a:schemeClr val="tx1"/>
              </a:solidFill>
              <a:miter lim="800000"/>
              <a:headEnd/>
              <a:tailEnd/>
            </a:ln>
            <a:effectLst/>
          </p:spPr>
          <p:txBody>
            <a:bodyPr wrap="none" anchor="ctr"/>
            <a:lstStyle/>
            <a:p>
              <a:pPr algn="ctr"/>
              <a:r>
                <a:rPr lang="en-GB" sz="1200" b="0" dirty="0">
                  <a:solidFill>
                    <a:schemeClr val="bg1"/>
                  </a:solidFill>
                </a:rPr>
                <a:t>UML </a:t>
              </a:r>
            </a:p>
            <a:p>
              <a:pPr algn="ctr"/>
              <a:r>
                <a:rPr lang="en-GB" sz="1200" b="0" dirty="0">
                  <a:solidFill>
                    <a:schemeClr val="bg1"/>
                  </a:solidFill>
                </a:rPr>
                <a:t>work begins</a:t>
              </a:r>
              <a:endParaRPr lang="en-GB" sz="900" b="0" dirty="0">
                <a:solidFill>
                  <a:schemeClr val="bg1"/>
                </a:solidFill>
              </a:endParaRPr>
            </a:p>
          </p:txBody>
        </p:sp>
        <p:sp>
          <p:nvSpPr>
            <p:cNvPr id="14" name="AutoShape 13"/>
            <p:cNvSpPr>
              <a:spLocks noChangeArrowheads="1"/>
            </p:cNvSpPr>
            <p:nvPr/>
          </p:nvSpPr>
          <p:spPr bwMode="auto">
            <a:xfrm>
              <a:off x="4225925" y="1927945"/>
              <a:ext cx="1077912" cy="1053380"/>
            </a:xfrm>
            <a:prstGeom prst="downArrowCallout">
              <a:avLst>
                <a:gd name="adj1" fmla="val 25037"/>
                <a:gd name="adj2" fmla="val 25037"/>
                <a:gd name="adj3" fmla="val 16667"/>
                <a:gd name="adj4" fmla="val 73542"/>
              </a:avLst>
            </a:prstGeom>
            <a:solidFill>
              <a:schemeClr val="accent2"/>
            </a:solidFill>
            <a:ln w="9525">
              <a:solidFill>
                <a:schemeClr val="tx1"/>
              </a:solidFill>
              <a:miter lim="800000"/>
              <a:headEnd/>
              <a:tailEnd/>
            </a:ln>
            <a:effectLst/>
          </p:spPr>
          <p:txBody>
            <a:bodyPr wrap="none" anchor="ctr"/>
            <a:lstStyle/>
            <a:p>
              <a:pPr algn="ctr"/>
              <a:r>
                <a:rPr lang="en-GB" sz="1200" b="0" dirty="0">
                  <a:solidFill>
                    <a:schemeClr val="bg1"/>
                  </a:solidFill>
                </a:rPr>
                <a:t>Object </a:t>
              </a:r>
            </a:p>
            <a:p>
              <a:pPr algn="ctr"/>
              <a:r>
                <a:rPr lang="en-GB" sz="1200" b="0" dirty="0">
                  <a:solidFill>
                    <a:schemeClr val="bg1"/>
                  </a:solidFill>
                </a:rPr>
                <a:t>Management</a:t>
              </a:r>
            </a:p>
            <a:p>
              <a:pPr algn="ctr"/>
              <a:r>
                <a:rPr lang="en-GB" sz="1200" b="0" dirty="0">
                  <a:solidFill>
                    <a:schemeClr val="bg1"/>
                  </a:solidFill>
                </a:rPr>
                <a:t>Group RFP</a:t>
              </a:r>
              <a:endParaRPr lang="en-GB" sz="900" b="0" dirty="0">
                <a:solidFill>
                  <a:schemeClr val="bg1"/>
                </a:solidFill>
              </a:endParaRPr>
            </a:p>
          </p:txBody>
        </p:sp>
        <p:sp>
          <p:nvSpPr>
            <p:cNvPr id="15" name="AutoShape 14"/>
            <p:cNvSpPr>
              <a:spLocks noChangeArrowheads="1"/>
            </p:cNvSpPr>
            <p:nvPr/>
          </p:nvSpPr>
          <p:spPr bwMode="auto">
            <a:xfrm>
              <a:off x="5357812" y="1905000"/>
              <a:ext cx="1077913" cy="1076325"/>
            </a:xfrm>
            <a:prstGeom prst="downArrowCallout">
              <a:avLst>
                <a:gd name="adj1" fmla="val 25037"/>
                <a:gd name="adj2" fmla="val 25037"/>
                <a:gd name="adj3" fmla="val 16667"/>
                <a:gd name="adj4" fmla="val 73542"/>
              </a:avLst>
            </a:prstGeom>
            <a:solidFill>
              <a:schemeClr val="accent2"/>
            </a:solidFill>
            <a:ln w="9525">
              <a:solidFill>
                <a:schemeClr val="tx1"/>
              </a:solidFill>
              <a:miter lim="800000"/>
              <a:headEnd/>
              <a:tailEnd/>
            </a:ln>
            <a:effectLst/>
          </p:spPr>
          <p:txBody>
            <a:bodyPr wrap="none" anchor="ctr"/>
            <a:lstStyle/>
            <a:p>
              <a:pPr algn="ctr"/>
              <a:r>
                <a:rPr lang="en-GB" sz="1200" b="0" dirty="0">
                  <a:solidFill>
                    <a:schemeClr val="bg1"/>
                  </a:solidFill>
                </a:rPr>
                <a:t>UML proposal</a:t>
              </a:r>
            </a:p>
            <a:p>
              <a:pPr algn="ctr"/>
              <a:r>
                <a:rPr lang="en-GB" sz="1200" b="0" dirty="0">
                  <a:solidFill>
                    <a:schemeClr val="bg1"/>
                  </a:solidFill>
                </a:rPr>
                <a:t>accepted by</a:t>
              </a:r>
            </a:p>
            <a:p>
              <a:pPr algn="ctr"/>
              <a:r>
                <a:rPr lang="en-GB" sz="1200" b="0" dirty="0">
                  <a:solidFill>
                    <a:schemeClr val="bg1"/>
                  </a:solidFill>
                </a:rPr>
                <a:t>OMG</a:t>
              </a:r>
              <a:endParaRPr lang="en-GB" sz="900" b="0" dirty="0">
                <a:solidFill>
                  <a:schemeClr val="bg1"/>
                </a:solidFill>
              </a:endParaRPr>
            </a:p>
          </p:txBody>
        </p:sp>
        <p:sp>
          <p:nvSpPr>
            <p:cNvPr id="16" name="Text Box 15"/>
            <p:cNvSpPr txBox="1">
              <a:spLocks noChangeArrowheads="1"/>
            </p:cNvSpPr>
            <p:nvPr/>
          </p:nvSpPr>
          <p:spPr bwMode="auto">
            <a:xfrm>
              <a:off x="2209800" y="3181350"/>
              <a:ext cx="628650" cy="336550"/>
            </a:xfrm>
            <a:prstGeom prst="rect">
              <a:avLst/>
            </a:prstGeom>
            <a:noFill/>
            <a:ln w="9525">
              <a:noFill/>
              <a:miter lim="800000"/>
              <a:headEnd/>
              <a:tailEnd/>
            </a:ln>
            <a:effectLst/>
          </p:spPr>
          <p:txBody>
            <a:bodyPr wrap="none">
              <a:spAutoFit/>
            </a:bodyPr>
            <a:lstStyle/>
            <a:p>
              <a:pPr algn="l"/>
              <a:r>
                <a:rPr lang="en-GB" b="0"/>
                <a:t>1994</a:t>
              </a:r>
            </a:p>
          </p:txBody>
        </p:sp>
        <p:sp>
          <p:nvSpPr>
            <p:cNvPr id="17" name="Text Box 16"/>
            <p:cNvSpPr txBox="1">
              <a:spLocks noChangeArrowheads="1"/>
            </p:cNvSpPr>
            <p:nvPr/>
          </p:nvSpPr>
          <p:spPr bwMode="auto">
            <a:xfrm>
              <a:off x="3352800" y="3181350"/>
              <a:ext cx="628650" cy="336550"/>
            </a:xfrm>
            <a:prstGeom prst="rect">
              <a:avLst/>
            </a:prstGeom>
            <a:noFill/>
            <a:ln w="9525">
              <a:noFill/>
              <a:miter lim="800000"/>
              <a:headEnd/>
              <a:tailEnd/>
            </a:ln>
            <a:effectLst/>
          </p:spPr>
          <p:txBody>
            <a:bodyPr wrap="none">
              <a:spAutoFit/>
            </a:bodyPr>
            <a:lstStyle/>
            <a:p>
              <a:pPr algn="l"/>
              <a:r>
                <a:rPr lang="en-GB" b="0"/>
                <a:t>1995</a:t>
              </a:r>
            </a:p>
          </p:txBody>
        </p:sp>
        <p:sp>
          <p:nvSpPr>
            <p:cNvPr id="18" name="Text Box 17"/>
            <p:cNvSpPr txBox="1">
              <a:spLocks noChangeArrowheads="1"/>
            </p:cNvSpPr>
            <p:nvPr/>
          </p:nvSpPr>
          <p:spPr bwMode="auto">
            <a:xfrm>
              <a:off x="4419600" y="3181350"/>
              <a:ext cx="628650" cy="336550"/>
            </a:xfrm>
            <a:prstGeom prst="rect">
              <a:avLst/>
            </a:prstGeom>
            <a:noFill/>
            <a:ln w="9525">
              <a:noFill/>
              <a:miter lim="800000"/>
              <a:headEnd/>
              <a:tailEnd/>
            </a:ln>
            <a:effectLst/>
          </p:spPr>
          <p:txBody>
            <a:bodyPr wrap="none">
              <a:spAutoFit/>
            </a:bodyPr>
            <a:lstStyle/>
            <a:p>
              <a:pPr algn="l"/>
              <a:r>
                <a:rPr lang="en-GB" b="0"/>
                <a:t>1996</a:t>
              </a:r>
            </a:p>
          </p:txBody>
        </p:sp>
        <p:sp>
          <p:nvSpPr>
            <p:cNvPr id="19" name="Text Box 18"/>
            <p:cNvSpPr txBox="1">
              <a:spLocks noChangeArrowheads="1"/>
            </p:cNvSpPr>
            <p:nvPr/>
          </p:nvSpPr>
          <p:spPr bwMode="auto">
            <a:xfrm>
              <a:off x="5562600" y="3181350"/>
              <a:ext cx="628650" cy="336550"/>
            </a:xfrm>
            <a:prstGeom prst="rect">
              <a:avLst/>
            </a:prstGeom>
            <a:noFill/>
            <a:ln w="9525">
              <a:noFill/>
              <a:miter lim="800000"/>
              <a:headEnd/>
              <a:tailEnd/>
            </a:ln>
            <a:effectLst/>
          </p:spPr>
          <p:txBody>
            <a:bodyPr wrap="none">
              <a:spAutoFit/>
            </a:bodyPr>
            <a:lstStyle/>
            <a:p>
              <a:pPr algn="l"/>
              <a:r>
                <a:rPr lang="en-GB" b="0"/>
                <a:t>1997</a:t>
              </a:r>
            </a:p>
          </p:txBody>
        </p:sp>
        <p:sp>
          <p:nvSpPr>
            <p:cNvPr id="20" name="Oval 19"/>
            <p:cNvSpPr>
              <a:spLocks noChangeArrowheads="1"/>
            </p:cNvSpPr>
            <p:nvPr/>
          </p:nvSpPr>
          <p:spPr bwMode="auto">
            <a:xfrm>
              <a:off x="238125" y="2066925"/>
              <a:ext cx="969962" cy="484188"/>
            </a:xfrm>
            <a:prstGeom prst="ellipse">
              <a:avLst/>
            </a:prstGeom>
            <a:solidFill>
              <a:schemeClr val="accent1"/>
            </a:solidFill>
            <a:ln w="9525">
              <a:solidFill>
                <a:schemeClr val="tx1"/>
              </a:solidFill>
              <a:miter lim="800000"/>
              <a:headEnd/>
              <a:tailEnd/>
            </a:ln>
            <a:effectLst/>
          </p:spPr>
          <p:txBody>
            <a:bodyPr wrap="none" anchor="ctr"/>
            <a:lstStyle/>
            <a:p>
              <a:r>
                <a:rPr lang="en-GB" sz="1200" b="0" dirty="0" err="1"/>
                <a:t>Schlaer</a:t>
              </a:r>
              <a:r>
                <a:rPr lang="en-GB" sz="1200" b="0" dirty="0"/>
                <a:t>/</a:t>
              </a:r>
            </a:p>
            <a:p>
              <a:r>
                <a:rPr lang="en-GB" sz="1200" b="0" dirty="0"/>
                <a:t>Mellor</a:t>
              </a:r>
            </a:p>
          </p:txBody>
        </p:sp>
        <p:sp>
          <p:nvSpPr>
            <p:cNvPr id="21" name="Oval 20"/>
            <p:cNvSpPr>
              <a:spLocks noChangeArrowheads="1"/>
            </p:cNvSpPr>
            <p:nvPr/>
          </p:nvSpPr>
          <p:spPr bwMode="auto">
            <a:xfrm>
              <a:off x="884237" y="2443163"/>
              <a:ext cx="969963" cy="484187"/>
            </a:xfrm>
            <a:prstGeom prst="ellipse">
              <a:avLst/>
            </a:prstGeom>
            <a:solidFill>
              <a:schemeClr val="accent1"/>
            </a:solidFill>
            <a:ln w="9525">
              <a:solidFill>
                <a:schemeClr val="tx1"/>
              </a:solidFill>
              <a:miter lim="800000"/>
              <a:headEnd/>
              <a:tailEnd/>
            </a:ln>
            <a:effectLst/>
          </p:spPr>
          <p:txBody>
            <a:bodyPr wrap="none" anchor="ctr"/>
            <a:lstStyle/>
            <a:p>
              <a:pPr algn="ctr"/>
              <a:r>
                <a:rPr lang="en-GB" sz="1200" b="0" dirty="0"/>
                <a:t>Booch</a:t>
              </a:r>
            </a:p>
          </p:txBody>
        </p:sp>
        <p:sp>
          <p:nvSpPr>
            <p:cNvPr id="22" name="Oval 21"/>
            <p:cNvSpPr>
              <a:spLocks noChangeArrowheads="1"/>
            </p:cNvSpPr>
            <p:nvPr/>
          </p:nvSpPr>
          <p:spPr bwMode="auto">
            <a:xfrm>
              <a:off x="346075" y="2927350"/>
              <a:ext cx="969962" cy="485775"/>
            </a:xfrm>
            <a:prstGeom prst="ellipse">
              <a:avLst/>
            </a:prstGeom>
            <a:solidFill>
              <a:schemeClr val="accent1"/>
            </a:solidFill>
            <a:ln w="9525">
              <a:solidFill>
                <a:schemeClr val="tx1"/>
              </a:solidFill>
              <a:miter lim="800000"/>
              <a:headEnd/>
              <a:tailEnd/>
            </a:ln>
            <a:effectLst/>
          </p:spPr>
          <p:txBody>
            <a:bodyPr wrap="none" anchor="ctr"/>
            <a:lstStyle/>
            <a:p>
              <a:pPr algn="ctr"/>
              <a:r>
                <a:rPr lang="en-GB" sz="1200" b="0" dirty="0" err="1"/>
                <a:t>Rumbaugh</a:t>
              </a:r>
              <a:endParaRPr lang="en-GB" sz="1200" b="0" dirty="0"/>
            </a:p>
            <a:p>
              <a:pPr algn="ctr"/>
              <a:r>
                <a:rPr lang="en-GB" sz="1200" b="0" dirty="0"/>
                <a:t>(OMT)</a:t>
              </a:r>
            </a:p>
          </p:txBody>
        </p:sp>
        <p:sp>
          <p:nvSpPr>
            <p:cNvPr id="23" name="Oval 22"/>
            <p:cNvSpPr>
              <a:spLocks noChangeArrowheads="1"/>
            </p:cNvSpPr>
            <p:nvPr/>
          </p:nvSpPr>
          <p:spPr bwMode="auto">
            <a:xfrm>
              <a:off x="884237" y="3413125"/>
              <a:ext cx="969963" cy="484188"/>
            </a:xfrm>
            <a:prstGeom prst="ellipse">
              <a:avLst/>
            </a:prstGeom>
            <a:solidFill>
              <a:schemeClr val="accent1"/>
            </a:solidFill>
            <a:ln w="9525">
              <a:solidFill>
                <a:schemeClr val="tx1"/>
              </a:solidFill>
              <a:miter lim="800000"/>
              <a:headEnd/>
              <a:tailEnd/>
            </a:ln>
            <a:effectLst/>
          </p:spPr>
          <p:txBody>
            <a:bodyPr wrap="none" anchor="ctr"/>
            <a:lstStyle/>
            <a:p>
              <a:pPr algn="ctr"/>
              <a:r>
                <a:rPr lang="en-GB" sz="1200" b="0" dirty="0"/>
                <a:t>Jacobson</a:t>
              </a:r>
            </a:p>
            <a:p>
              <a:pPr algn="ctr"/>
              <a:r>
                <a:rPr lang="en-GB" sz="1200" b="0" dirty="0"/>
                <a:t>(</a:t>
              </a:r>
              <a:r>
                <a:rPr lang="en-GB" sz="1200" b="0" dirty="0" err="1"/>
                <a:t>Objectory</a:t>
              </a:r>
              <a:r>
                <a:rPr lang="en-GB" sz="1200" b="0" dirty="0"/>
                <a:t>)</a:t>
              </a:r>
            </a:p>
          </p:txBody>
        </p:sp>
        <p:sp>
          <p:nvSpPr>
            <p:cNvPr id="24" name="Oval 23"/>
            <p:cNvSpPr>
              <a:spLocks noChangeArrowheads="1"/>
            </p:cNvSpPr>
            <p:nvPr/>
          </p:nvSpPr>
          <p:spPr bwMode="auto">
            <a:xfrm>
              <a:off x="614362" y="3951288"/>
              <a:ext cx="969963" cy="484187"/>
            </a:xfrm>
            <a:prstGeom prst="ellipse">
              <a:avLst/>
            </a:prstGeom>
            <a:solidFill>
              <a:schemeClr val="accent1"/>
            </a:solidFill>
            <a:ln w="9525">
              <a:solidFill>
                <a:schemeClr val="tx1"/>
              </a:solidFill>
              <a:miter lim="800000"/>
              <a:headEnd/>
              <a:tailEnd/>
            </a:ln>
            <a:effectLst/>
          </p:spPr>
          <p:txBody>
            <a:bodyPr wrap="none" anchor="ctr"/>
            <a:lstStyle/>
            <a:p>
              <a:r>
                <a:rPr lang="en-GB" sz="1200" b="0"/>
                <a:t>Coad/</a:t>
              </a:r>
            </a:p>
            <a:p>
              <a:r>
                <a:rPr lang="en-GB" sz="1200" b="0"/>
                <a:t>Yourdon</a:t>
              </a:r>
            </a:p>
          </p:txBody>
        </p:sp>
        <p:sp>
          <p:nvSpPr>
            <p:cNvPr id="25" name="AutoShape 24"/>
            <p:cNvSpPr>
              <a:spLocks noChangeArrowheads="1"/>
            </p:cNvSpPr>
            <p:nvPr/>
          </p:nvSpPr>
          <p:spPr bwMode="auto">
            <a:xfrm>
              <a:off x="5465762" y="3467100"/>
              <a:ext cx="862013" cy="1117600"/>
            </a:xfrm>
            <a:prstGeom prst="upArrowCallout">
              <a:avLst>
                <a:gd name="adj1" fmla="val 25000"/>
                <a:gd name="adj2" fmla="val 25000"/>
                <a:gd name="adj3" fmla="val 21608"/>
                <a:gd name="adj4" fmla="val 66667"/>
              </a:avLst>
            </a:prstGeom>
            <a:solidFill>
              <a:schemeClr val="accent1">
                <a:lumMod val="75000"/>
              </a:schemeClr>
            </a:solidFill>
            <a:ln w="9525">
              <a:solidFill>
                <a:schemeClr val="tx1"/>
              </a:solidFill>
              <a:miter lim="800000"/>
              <a:headEnd/>
              <a:tailEnd/>
            </a:ln>
            <a:effectLst/>
          </p:spPr>
          <p:txBody>
            <a:bodyPr wrap="none" anchor="ctr"/>
            <a:lstStyle/>
            <a:p>
              <a:pPr algn="ctr"/>
              <a:r>
                <a:rPr lang="en-GB" sz="1200" b="0" dirty="0">
                  <a:solidFill>
                    <a:schemeClr val="bg1"/>
                  </a:solidFill>
                </a:rPr>
                <a:t>UML </a:t>
              </a:r>
            </a:p>
            <a:p>
              <a:pPr algn="ctr"/>
              <a:r>
                <a:rPr lang="en-GB" sz="1200" b="0" dirty="0">
                  <a:solidFill>
                    <a:schemeClr val="bg1"/>
                  </a:solidFill>
                </a:rPr>
                <a:t>becomes</a:t>
              </a:r>
            </a:p>
            <a:p>
              <a:pPr algn="ctr"/>
              <a:r>
                <a:rPr lang="en-GB" sz="1200" b="0" dirty="0">
                  <a:solidFill>
                    <a:schemeClr val="bg1"/>
                  </a:solidFill>
                </a:rPr>
                <a:t>an industry</a:t>
              </a:r>
            </a:p>
            <a:p>
              <a:pPr algn="ctr"/>
              <a:r>
                <a:rPr lang="en-GB" sz="1200" b="0" dirty="0">
                  <a:solidFill>
                    <a:schemeClr val="bg1"/>
                  </a:solidFill>
                </a:rPr>
                <a:t>standard</a:t>
              </a:r>
            </a:p>
          </p:txBody>
        </p:sp>
        <p:grpSp>
          <p:nvGrpSpPr>
            <p:cNvPr id="26" name="Group 25"/>
            <p:cNvGrpSpPr>
              <a:grpSpLocks/>
            </p:cNvGrpSpPr>
            <p:nvPr/>
          </p:nvGrpSpPr>
          <p:grpSpPr bwMode="auto">
            <a:xfrm>
              <a:off x="76200" y="3843338"/>
              <a:ext cx="1131887" cy="989012"/>
              <a:chOff x="0" y="3312"/>
              <a:chExt cx="1008" cy="881"/>
            </a:xfrm>
          </p:grpSpPr>
          <p:sp>
            <p:nvSpPr>
              <p:cNvPr id="27" name="Freeform 26"/>
              <p:cNvSpPr>
                <a:spLocks/>
              </p:cNvSpPr>
              <p:nvPr/>
            </p:nvSpPr>
            <p:spPr bwMode="auto">
              <a:xfrm>
                <a:off x="12" y="3970"/>
                <a:ext cx="996" cy="218"/>
              </a:xfrm>
              <a:custGeom>
                <a:avLst/>
                <a:gdLst/>
                <a:ahLst/>
                <a:cxnLst>
                  <a:cxn ang="0">
                    <a:pos x="5564" y="113"/>
                  </a:cxn>
                  <a:cxn ang="0">
                    <a:pos x="5832" y="123"/>
                  </a:cxn>
                  <a:cxn ang="0">
                    <a:pos x="6141" y="123"/>
                  </a:cxn>
                  <a:cxn ang="0">
                    <a:pos x="6112" y="169"/>
                  </a:cxn>
                  <a:cxn ang="0">
                    <a:pos x="6577" y="113"/>
                  </a:cxn>
                  <a:cxn ang="0">
                    <a:pos x="6458" y="252"/>
                  </a:cxn>
                  <a:cxn ang="0">
                    <a:pos x="6680" y="282"/>
                  </a:cxn>
                  <a:cxn ang="0">
                    <a:pos x="6896" y="317"/>
                  </a:cxn>
                  <a:cxn ang="0">
                    <a:pos x="6690" y="365"/>
                  </a:cxn>
                  <a:cxn ang="0">
                    <a:pos x="7389" y="282"/>
                  </a:cxn>
                  <a:cxn ang="0">
                    <a:pos x="7184" y="381"/>
                  </a:cxn>
                  <a:cxn ang="0">
                    <a:pos x="7760" y="439"/>
                  </a:cxn>
                  <a:cxn ang="0">
                    <a:pos x="7583" y="533"/>
                  </a:cxn>
                  <a:cxn ang="0">
                    <a:pos x="7716" y="588"/>
                  </a:cxn>
                  <a:cxn ang="0">
                    <a:pos x="7425" y="794"/>
                  </a:cxn>
                  <a:cxn ang="0">
                    <a:pos x="7899" y="1027"/>
                  </a:cxn>
                  <a:cxn ang="0">
                    <a:pos x="9873" y="1556"/>
                  </a:cxn>
                  <a:cxn ang="0">
                    <a:pos x="10179" y="1875"/>
                  </a:cxn>
                  <a:cxn ang="0">
                    <a:pos x="10470" y="2098"/>
                  </a:cxn>
                  <a:cxn ang="0">
                    <a:pos x="12128" y="2192"/>
                  </a:cxn>
                  <a:cxn ang="0">
                    <a:pos x="15389" y="2227"/>
                  </a:cxn>
                  <a:cxn ang="0">
                    <a:pos x="15931" y="2582"/>
                  </a:cxn>
                  <a:cxn ang="0">
                    <a:pos x="15025" y="2872"/>
                  </a:cxn>
                  <a:cxn ang="0">
                    <a:pos x="13135" y="2891"/>
                  </a:cxn>
                  <a:cxn ang="0">
                    <a:pos x="11364" y="2517"/>
                  </a:cxn>
                  <a:cxn ang="0">
                    <a:pos x="9770" y="2359"/>
                  </a:cxn>
                  <a:cxn ang="0">
                    <a:pos x="8615" y="2321"/>
                  </a:cxn>
                  <a:cxn ang="0">
                    <a:pos x="8373" y="2444"/>
                  </a:cxn>
                  <a:cxn ang="0">
                    <a:pos x="8561" y="2898"/>
                  </a:cxn>
                  <a:cxn ang="0">
                    <a:pos x="8438" y="3243"/>
                  </a:cxn>
                  <a:cxn ang="0">
                    <a:pos x="6996" y="3421"/>
                  </a:cxn>
                  <a:cxn ang="0">
                    <a:pos x="6141" y="3302"/>
                  </a:cxn>
                  <a:cxn ang="0">
                    <a:pos x="5822" y="3160"/>
                  </a:cxn>
                  <a:cxn ang="0">
                    <a:pos x="6477" y="2834"/>
                  </a:cxn>
                  <a:cxn ang="0">
                    <a:pos x="6235" y="2557"/>
                  </a:cxn>
                  <a:cxn ang="0">
                    <a:pos x="5506" y="2665"/>
                  </a:cxn>
                  <a:cxn ang="0">
                    <a:pos x="4641" y="2695"/>
                  </a:cxn>
                  <a:cxn ang="0">
                    <a:pos x="4883" y="2956"/>
                  </a:cxn>
                  <a:cxn ang="0">
                    <a:pos x="5534" y="3253"/>
                  </a:cxn>
                  <a:cxn ang="0">
                    <a:pos x="5031" y="3402"/>
                  </a:cxn>
                  <a:cxn ang="0">
                    <a:pos x="4790" y="3440"/>
                  </a:cxn>
                  <a:cxn ang="0">
                    <a:pos x="2990" y="3347"/>
                  </a:cxn>
                  <a:cxn ang="0">
                    <a:pos x="2313" y="2882"/>
                  </a:cxn>
                  <a:cxn ang="0">
                    <a:pos x="2067" y="2527"/>
                  </a:cxn>
                  <a:cxn ang="0">
                    <a:pos x="1426" y="2488"/>
                  </a:cxn>
                  <a:cxn ang="0">
                    <a:pos x="261" y="2108"/>
                  </a:cxn>
                  <a:cxn ang="0">
                    <a:pos x="281" y="1575"/>
                  </a:cxn>
                  <a:cxn ang="0">
                    <a:pos x="1480" y="923"/>
                  </a:cxn>
                  <a:cxn ang="0">
                    <a:pos x="1499" y="710"/>
                  </a:cxn>
                  <a:cxn ang="0">
                    <a:pos x="1055" y="559"/>
                  </a:cxn>
                  <a:cxn ang="0">
                    <a:pos x="1071" y="524"/>
                  </a:cxn>
                  <a:cxn ang="0">
                    <a:pos x="1835" y="430"/>
                  </a:cxn>
                  <a:cxn ang="0">
                    <a:pos x="2002" y="381"/>
                  </a:cxn>
                  <a:cxn ang="0">
                    <a:pos x="2171" y="298"/>
                  </a:cxn>
                  <a:cxn ang="0">
                    <a:pos x="2348" y="223"/>
                  </a:cxn>
                  <a:cxn ang="0">
                    <a:pos x="3141" y="169"/>
                  </a:cxn>
                  <a:cxn ang="0">
                    <a:pos x="4361" y="197"/>
                  </a:cxn>
                  <a:cxn ang="0">
                    <a:pos x="4716" y="56"/>
                  </a:cxn>
                  <a:cxn ang="0">
                    <a:pos x="5461" y="29"/>
                  </a:cxn>
                </a:cxnLst>
                <a:rect l="0" t="0" r="r" b="b"/>
                <a:pathLst>
                  <a:path w="15931" h="3479">
                    <a:moveTo>
                      <a:pt x="5545" y="10"/>
                    </a:moveTo>
                    <a:lnTo>
                      <a:pt x="5555" y="19"/>
                    </a:lnTo>
                    <a:lnTo>
                      <a:pt x="5564" y="40"/>
                    </a:lnTo>
                    <a:lnTo>
                      <a:pt x="5564" y="46"/>
                    </a:lnTo>
                    <a:lnTo>
                      <a:pt x="5571" y="65"/>
                    </a:lnTo>
                    <a:lnTo>
                      <a:pt x="5571" y="84"/>
                    </a:lnTo>
                    <a:lnTo>
                      <a:pt x="5571" y="94"/>
                    </a:lnTo>
                    <a:lnTo>
                      <a:pt x="5564" y="113"/>
                    </a:lnTo>
                    <a:lnTo>
                      <a:pt x="5545" y="123"/>
                    </a:lnTo>
                    <a:lnTo>
                      <a:pt x="5590" y="123"/>
                    </a:lnTo>
                    <a:lnTo>
                      <a:pt x="5654" y="123"/>
                    </a:lnTo>
                    <a:lnTo>
                      <a:pt x="5712" y="113"/>
                    </a:lnTo>
                    <a:lnTo>
                      <a:pt x="5767" y="104"/>
                    </a:lnTo>
                    <a:lnTo>
                      <a:pt x="5806" y="104"/>
                    </a:lnTo>
                    <a:lnTo>
                      <a:pt x="5832" y="104"/>
                    </a:lnTo>
                    <a:lnTo>
                      <a:pt x="5832" y="123"/>
                    </a:lnTo>
                    <a:lnTo>
                      <a:pt x="5797" y="148"/>
                    </a:lnTo>
                    <a:lnTo>
                      <a:pt x="5851" y="148"/>
                    </a:lnTo>
                    <a:lnTo>
                      <a:pt x="5905" y="148"/>
                    </a:lnTo>
                    <a:lnTo>
                      <a:pt x="5964" y="139"/>
                    </a:lnTo>
                    <a:lnTo>
                      <a:pt x="6018" y="129"/>
                    </a:lnTo>
                    <a:lnTo>
                      <a:pt x="6067" y="123"/>
                    </a:lnTo>
                    <a:lnTo>
                      <a:pt x="6103" y="123"/>
                    </a:lnTo>
                    <a:lnTo>
                      <a:pt x="6141" y="123"/>
                    </a:lnTo>
                    <a:lnTo>
                      <a:pt x="6157" y="129"/>
                    </a:lnTo>
                    <a:lnTo>
                      <a:pt x="6157" y="139"/>
                    </a:lnTo>
                    <a:lnTo>
                      <a:pt x="6151" y="139"/>
                    </a:lnTo>
                    <a:lnTo>
                      <a:pt x="6151" y="148"/>
                    </a:lnTo>
                    <a:lnTo>
                      <a:pt x="6141" y="148"/>
                    </a:lnTo>
                    <a:lnTo>
                      <a:pt x="6131" y="159"/>
                    </a:lnTo>
                    <a:lnTo>
                      <a:pt x="6122" y="159"/>
                    </a:lnTo>
                    <a:lnTo>
                      <a:pt x="6112" y="169"/>
                    </a:lnTo>
                    <a:lnTo>
                      <a:pt x="6103" y="169"/>
                    </a:lnTo>
                    <a:lnTo>
                      <a:pt x="6177" y="169"/>
                    </a:lnTo>
                    <a:lnTo>
                      <a:pt x="6260" y="159"/>
                    </a:lnTo>
                    <a:lnTo>
                      <a:pt x="6335" y="139"/>
                    </a:lnTo>
                    <a:lnTo>
                      <a:pt x="6409" y="129"/>
                    </a:lnTo>
                    <a:lnTo>
                      <a:pt x="6477" y="123"/>
                    </a:lnTo>
                    <a:lnTo>
                      <a:pt x="6531" y="113"/>
                    </a:lnTo>
                    <a:lnTo>
                      <a:pt x="6577" y="113"/>
                    </a:lnTo>
                    <a:lnTo>
                      <a:pt x="6615" y="113"/>
                    </a:lnTo>
                    <a:lnTo>
                      <a:pt x="6615" y="139"/>
                    </a:lnTo>
                    <a:lnTo>
                      <a:pt x="6606" y="159"/>
                    </a:lnTo>
                    <a:lnTo>
                      <a:pt x="6587" y="178"/>
                    </a:lnTo>
                    <a:lnTo>
                      <a:pt x="6571" y="197"/>
                    </a:lnTo>
                    <a:lnTo>
                      <a:pt x="6531" y="213"/>
                    </a:lnTo>
                    <a:lnTo>
                      <a:pt x="6502" y="233"/>
                    </a:lnTo>
                    <a:lnTo>
                      <a:pt x="6458" y="252"/>
                    </a:lnTo>
                    <a:lnTo>
                      <a:pt x="6402" y="261"/>
                    </a:lnTo>
                    <a:lnTo>
                      <a:pt x="6477" y="261"/>
                    </a:lnTo>
                    <a:lnTo>
                      <a:pt x="6541" y="261"/>
                    </a:lnTo>
                    <a:lnTo>
                      <a:pt x="6606" y="252"/>
                    </a:lnTo>
                    <a:lnTo>
                      <a:pt x="6660" y="242"/>
                    </a:lnTo>
                    <a:lnTo>
                      <a:pt x="6700" y="252"/>
                    </a:lnTo>
                    <a:lnTo>
                      <a:pt x="6700" y="261"/>
                    </a:lnTo>
                    <a:lnTo>
                      <a:pt x="6680" y="282"/>
                    </a:lnTo>
                    <a:lnTo>
                      <a:pt x="6606" y="326"/>
                    </a:lnTo>
                    <a:lnTo>
                      <a:pt x="6654" y="326"/>
                    </a:lnTo>
                    <a:lnTo>
                      <a:pt x="6700" y="326"/>
                    </a:lnTo>
                    <a:lnTo>
                      <a:pt x="6744" y="317"/>
                    </a:lnTo>
                    <a:lnTo>
                      <a:pt x="6783" y="317"/>
                    </a:lnTo>
                    <a:lnTo>
                      <a:pt x="6829" y="317"/>
                    </a:lnTo>
                    <a:lnTo>
                      <a:pt x="6857" y="307"/>
                    </a:lnTo>
                    <a:lnTo>
                      <a:pt x="6896" y="317"/>
                    </a:lnTo>
                    <a:lnTo>
                      <a:pt x="6912" y="317"/>
                    </a:lnTo>
                    <a:lnTo>
                      <a:pt x="6896" y="326"/>
                    </a:lnTo>
                    <a:lnTo>
                      <a:pt x="6867" y="336"/>
                    </a:lnTo>
                    <a:lnTo>
                      <a:pt x="6829" y="346"/>
                    </a:lnTo>
                    <a:lnTo>
                      <a:pt x="6803" y="346"/>
                    </a:lnTo>
                    <a:lnTo>
                      <a:pt x="6764" y="355"/>
                    </a:lnTo>
                    <a:lnTo>
                      <a:pt x="6728" y="355"/>
                    </a:lnTo>
                    <a:lnTo>
                      <a:pt x="6690" y="365"/>
                    </a:lnTo>
                    <a:lnTo>
                      <a:pt x="6654" y="374"/>
                    </a:lnTo>
                    <a:lnTo>
                      <a:pt x="6744" y="381"/>
                    </a:lnTo>
                    <a:lnTo>
                      <a:pt x="6857" y="374"/>
                    </a:lnTo>
                    <a:lnTo>
                      <a:pt x="6980" y="365"/>
                    </a:lnTo>
                    <a:lnTo>
                      <a:pt x="7099" y="336"/>
                    </a:lnTo>
                    <a:lnTo>
                      <a:pt x="7212" y="317"/>
                    </a:lnTo>
                    <a:lnTo>
                      <a:pt x="7316" y="298"/>
                    </a:lnTo>
                    <a:lnTo>
                      <a:pt x="7389" y="282"/>
                    </a:lnTo>
                    <a:lnTo>
                      <a:pt x="7445" y="282"/>
                    </a:lnTo>
                    <a:lnTo>
                      <a:pt x="7415" y="298"/>
                    </a:lnTo>
                    <a:lnTo>
                      <a:pt x="7389" y="307"/>
                    </a:lnTo>
                    <a:lnTo>
                      <a:pt x="7351" y="326"/>
                    </a:lnTo>
                    <a:lnTo>
                      <a:pt x="7316" y="346"/>
                    </a:lnTo>
                    <a:lnTo>
                      <a:pt x="7276" y="355"/>
                    </a:lnTo>
                    <a:lnTo>
                      <a:pt x="7232" y="374"/>
                    </a:lnTo>
                    <a:lnTo>
                      <a:pt x="7184" y="381"/>
                    </a:lnTo>
                    <a:lnTo>
                      <a:pt x="7138" y="401"/>
                    </a:lnTo>
                    <a:lnTo>
                      <a:pt x="8196" y="252"/>
                    </a:lnTo>
                    <a:lnTo>
                      <a:pt x="8157" y="282"/>
                    </a:lnTo>
                    <a:lnTo>
                      <a:pt x="8093" y="307"/>
                    </a:lnTo>
                    <a:lnTo>
                      <a:pt x="8009" y="346"/>
                    </a:lnTo>
                    <a:lnTo>
                      <a:pt x="7915" y="381"/>
                    </a:lnTo>
                    <a:lnTo>
                      <a:pt x="7835" y="411"/>
                    </a:lnTo>
                    <a:lnTo>
                      <a:pt x="7760" y="439"/>
                    </a:lnTo>
                    <a:lnTo>
                      <a:pt x="7706" y="459"/>
                    </a:lnTo>
                    <a:lnTo>
                      <a:pt x="7687" y="459"/>
                    </a:lnTo>
                    <a:lnTo>
                      <a:pt x="7735" y="465"/>
                    </a:lnTo>
                    <a:lnTo>
                      <a:pt x="7744" y="475"/>
                    </a:lnTo>
                    <a:lnTo>
                      <a:pt x="7725" y="484"/>
                    </a:lnTo>
                    <a:lnTo>
                      <a:pt x="7676" y="503"/>
                    </a:lnTo>
                    <a:lnTo>
                      <a:pt x="7631" y="513"/>
                    </a:lnTo>
                    <a:lnTo>
                      <a:pt x="7583" y="533"/>
                    </a:lnTo>
                    <a:lnTo>
                      <a:pt x="7538" y="543"/>
                    </a:lnTo>
                    <a:lnTo>
                      <a:pt x="7518" y="543"/>
                    </a:lnTo>
                    <a:lnTo>
                      <a:pt x="7547" y="549"/>
                    </a:lnTo>
                    <a:lnTo>
                      <a:pt x="7603" y="549"/>
                    </a:lnTo>
                    <a:lnTo>
                      <a:pt x="7667" y="559"/>
                    </a:lnTo>
                    <a:lnTo>
                      <a:pt x="7716" y="578"/>
                    </a:lnTo>
                    <a:lnTo>
                      <a:pt x="7725" y="588"/>
                    </a:lnTo>
                    <a:lnTo>
                      <a:pt x="7716" y="588"/>
                    </a:lnTo>
                    <a:lnTo>
                      <a:pt x="7696" y="597"/>
                    </a:lnTo>
                    <a:lnTo>
                      <a:pt x="7651" y="607"/>
                    </a:lnTo>
                    <a:lnTo>
                      <a:pt x="7499" y="626"/>
                    </a:lnTo>
                    <a:lnTo>
                      <a:pt x="7232" y="643"/>
                    </a:lnTo>
                    <a:lnTo>
                      <a:pt x="7257" y="672"/>
                    </a:lnTo>
                    <a:lnTo>
                      <a:pt x="7306" y="701"/>
                    </a:lnTo>
                    <a:lnTo>
                      <a:pt x="7361" y="745"/>
                    </a:lnTo>
                    <a:lnTo>
                      <a:pt x="7425" y="794"/>
                    </a:lnTo>
                    <a:lnTo>
                      <a:pt x="7493" y="830"/>
                    </a:lnTo>
                    <a:lnTo>
                      <a:pt x="7538" y="868"/>
                    </a:lnTo>
                    <a:lnTo>
                      <a:pt x="7583" y="895"/>
                    </a:lnTo>
                    <a:lnTo>
                      <a:pt x="7603" y="904"/>
                    </a:lnTo>
                    <a:lnTo>
                      <a:pt x="7583" y="904"/>
                    </a:lnTo>
                    <a:lnTo>
                      <a:pt x="7651" y="952"/>
                    </a:lnTo>
                    <a:lnTo>
                      <a:pt x="7760" y="987"/>
                    </a:lnTo>
                    <a:lnTo>
                      <a:pt x="7899" y="1027"/>
                    </a:lnTo>
                    <a:lnTo>
                      <a:pt x="8067" y="1062"/>
                    </a:lnTo>
                    <a:lnTo>
                      <a:pt x="8458" y="1146"/>
                    </a:lnTo>
                    <a:lnTo>
                      <a:pt x="8896" y="1250"/>
                    </a:lnTo>
                    <a:lnTo>
                      <a:pt x="9119" y="1298"/>
                    </a:lnTo>
                    <a:lnTo>
                      <a:pt x="9332" y="1352"/>
                    </a:lnTo>
                    <a:lnTo>
                      <a:pt x="9528" y="1417"/>
                    </a:lnTo>
                    <a:lnTo>
                      <a:pt x="9716" y="1482"/>
                    </a:lnTo>
                    <a:lnTo>
                      <a:pt x="9873" y="1556"/>
                    </a:lnTo>
                    <a:lnTo>
                      <a:pt x="10002" y="1633"/>
                    </a:lnTo>
                    <a:lnTo>
                      <a:pt x="10050" y="1678"/>
                    </a:lnTo>
                    <a:lnTo>
                      <a:pt x="10096" y="1718"/>
                    </a:lnTo>
                    <a:lnTo>
                      <a:pt x="10135" y="1762"/>
                    </a:lnTo>
                    <a:lnTo>
                      <a:pt x="10154" y="1807"/>
                    </a:lnTo>
                    <a:lnTo>
                      <a:pt x="10170" y="1826"/>
                    </a:lnTo>
                    <a:lnTo>
                      <a:pt x="10179" y="1847"/>
                    </a:lnTo>
                    <a:lnTo>
                      <a:pt x="10179" y="1875"/>
                    </a:lnTo>
                    <a:lnTo>
                      <a:pt x="10179" y="1891"/>
                    </a:lnTo>
                    <a:lnTo>
                      <a:pt x="10179" y="1911"/>
                    </a:lnTo>
                    <a:lnTo>
                      <a:pt x="10179" y="1939"/>
                    </a:lnTo>
                    <a:lnTo>
                      <a:pt x="10179" y="1960"/>
                    </a:lnTo>
                    <a:lnTo>
                      <a:pt x="10189" y="1976"/>
                    </a:lnTo>
                    <a:lnTo>
                      <a:pt x="10273" y="2024"/>
                    </a:lnTo>
                    <a:lnTo>
                      <a:pt x="10367" y="2059"/>
                    </a:lnTo>
                    <a:lnTo>
                      <a:pt x="10470" y="2098"/>
                    </a:lnTo>
                    <a:lnTo>
                      <a:pt x="10583" y="2127"/>
                    </a:lnTo>
                    <a:lnTo>
                      <a:pt x="10703" y="2143"/>
                    </a:lnTo>
                    <a:lnTo>
                      <a:pt x="10832" y="2162"/>
                    </a:lnTo>
                    <a:lnTo>
                      <a:pt x="10974" y="2181"/>
                    </a:lnTo>
                    <a:lnTo>
                      <a:pt x="11122" y="2192"/>
                    </a:lnTo>
                    <a:lnTo>
                      <a:pt x="11437" y="2202"/>
                    </a:lnTo>
                    <a:lnTo>
                      <a:pt x="11773" y="2202"/>
                    </a:lnTo>
                    <a:lnTo>
                      <a:pt x="12128" y="2192"/>
                    </a:lnTo>
                    <a:lnTo>
                      <a:pt x="12493" y="2181"/>
                    </a:lnTo>
                    <a:lnTo>
                      <a:pt x="13248" y="2143"/>
                    </a:lnTo>
                    <a:lnTo>
                      <a:pt x="13973" y="2117"/>
                    </a:lnTo>
                    <a:lnTo>
                      <a:pt x="14328" y="2108"/>
                    </a:lnTo>
                    <a:lnTo>
                      <a:pt x="14654" y="2117"/>
                    </a:lnTo>
                    <a:lnTo>
                      <a:pt x="14960" y="2137"/>
                    </a:lnTo>
                    <a:lnTo>
                      <a:pt x="15231" y="2162"/>
                    </a:lnTo>
                    <a:lnTo>
                      <a:pt x="15389" y="2227"/>
                    </a:lnTo>
                    <a:lnTo>
                      <a:pt x="15566" y="2304"/>
                    </a:lnTo>
                    <a:lnTo>
                      <a:pt x="15724" y="2369"/>
                    </a:lnTo>
                    <a:lnTo>
                      <a:pt x="15853" y="2444"/>
                    </a:lnTo>
                    <a:lnTo>
                      <a:pt x="15902" y="2479"/>
                    </a:lnTo>
                    <a:lnTo>
                      <a:pt x="15931" y="2517"/>
                    </a:lnTo>
                    <a:lnTo>
                      <a:pt x="15931" y="2536"/>
                    </a:lnTo>
                    <a:lnTo>
                      <a:pt x="15931" y="2557"/>
                    </a:lnTo>
                    <a:lnTo>
                      <a:pt x="15931" y="2582"/>
                    </a:lnTo>
                    <a:lnTo>
                      <a:pt x="15921" y="2601"/>
                    </a:lnTo>
                    <a:lnTo>
                      <a:pt x="15873" y="2640"/>
                    </a:lnTo>
                    <a:lnTo>
                      <a:pt x="15799" y="2676"/>
                    </a:lnTo>
                    <a:lnTo>
                      <a:pt x="15695" y="2714"/>
                    </a:lnTo>
                    <a:lnTo>
                      <a:pt x="15557" y="2750"/>
                    </a:lnTo>
                    <a:lnTo>
                      <a:pt x="15399" y="2799"/>
                    </a:lnTo>
                    <a:lnTo>
                      <a:pt x="15221" y="2834"/>
                    </a:lnTo>
                    <a:lnTo>
                      <a:pt x="15025" y="2872"/>
                    </a:lnTo>
                    <a:lnTo>
                      <a:pt x="14812" y="2898"/>
                    </a:lnTo>
                    <a:lnTo>
                      <a:pt x="14579" y="2918"/>
                    </a:lnTo>
                    <a:lnTo>
                      <a:pt x="14344" y="2928"/>
                    </a:lnTo>
                    <a:lnTo>
                      <a:pt x="14102" y="2937"/>
                    </a:lnTo>
                    <a:lnTo>
                      <a:pt x="13850" y="2937"/>
                    </a:lnTo>
                    <a:lnTo>
                      <a:pt x="13609" y="2928"/>
                    </a:lnTo>
                    <a:lnTo>
                      <a:pt x="13367" y="2908"/>
                    </a:lnTo>
                    <a:lnTo>
                      <a:pt x="13135" y="2891"/>
                    </a:lnTo>
                    <a:lnTo>
                      <a:pt x="12902" y="2872"/>
                    </a:lnTo>
                    <a:lnTo>
                      <a:pt x="12695" y="2834"/>
                    </a:lnTo>
                    <a:lnTo>
                      <a:pt x="12502" y="2808"/>
                    </a:lnTo>
                    <a:lnTo>
                      <a:pt x="12324" y="2759"/>
                    </a:lnTo>
                    <a:lnTo>
                      <a:pt x="12173" y="2714"/>
                    </a:lnTo>
                    <a:lnTo>
                      <a:pt x="11980" y="2656"/>
                    </a:lnTo>
                    <a:lnTo>
                      <a:pt x="11699" y="2592"/>
                    </a:lnTo>
                    <a:lnTo>
                      <a:pt x="11364" y="2517"/>
                    </a:lnTo>
                    <a:lnTo>
                      <a:pt x="10993" y="2444"/>
                    </a:lnTo>
                    <a:lnTo>
                      <a:pt x="10805" y="2414"/>
                    </a:lnTo>
                    <a:lnTo>
                      <a:pt x="10609" y="2388"/>
                    </a:lnTo>
                    <a:lnTo>
                      <a:pt x="10421" y="2369"/>
                    </a:lnTo>
                    <a:lnTo>
                      <a:pt x="10248" y="2350"/>
                    </a:lnTo>
                    <a:lnTo>
                      <a:pt x="10080" y="2350"/>
                    </a:lnTo>
                    <a:lnTo>
                      <a:pt x="9918" y="2350"/>
                    </a:lnTo>
                    <a:lnTo>
                      <a:pt x="9770" y="2359"/>
                    </a:lnTo>
                    <a:lnTo>
                      <a:pt x="9651" y="2388"/>
                    </a:lnTo>
                    <a:lnTo>
                      <a:pt x="9566" y="2388"/>
                    </a:lnTo>
                    <a:lnTo>
                      <a:pt x="9434" y="2388"/>
                    </a:lnTo>
                    <a:lnTo>
                      <a:pt x="9267" y="2379"/>
                    </a:lnTo>
                    <a:lnTo>
                      <a:pt x="9080" y="2359"/>
                    </a:lnTo>
                    <a:lnTo>
                      <a:pt x="8905" y="2350"/>
                    </a:lnTo>
                    <a:lnTo>
                      <a:pt x="8744" y="2331"/>
                    </a:lnTo>
                    <a:lnTo>
                      <a:pt x="8615" y="2321"/>
                    </a:lnTo>
                    <a:lnTo>
                      <a:pt x="8550" y="2311"/>
                    </a:lnTo>
                    <a:lnTo>
                      <a:pt x="8550" y="2350"/>
                    </a:lnTo>
                    <a:lnTo>
                      <a:pt x="8541" y="2379"/>
                    </a:lnTo>
                    <a:lnTo>
                      <a:pt x="8531" y="2404"/>
                    </a:lnTo>
                    <a:lnTo>
                      <a:pt x="8512" y="2423"/>
                    </a:lnTo>
                    <a:lnTo>
                      <a:pt x="8477" y="2444"/>
                    </a:lnTo>
                    <a:lnTo>
                      <a:pt x="8418" y="2453"/>
                    </a:lnTo>
                    <a:lnTo>
                      <a:pt x="8373" y="2444"/>
                    </a:lnTo>
                    <a:lnTo>
                      <a:pt x="8325" y="2434"/>
                    </a:lnTo>
                    <a:lnTo>
                      <a:pt x="8289" y="2423"/>
                    </a:lnTo>
                    <a:lnTo>
                      <a:pt x="8270" y="2414"/>
                    </a:lnTo>
                    <a:lnTo>
                      <a:pt x="8309" y="2508"/>
                    </a:lnTo>
                    <a:lnTo>
                      <a:pt x="8364" y="2601"/>
                    </a:lnTo>
                    <a:lnTo>
                      <a:pt x="8428" y="2705"/>
                    </a:lnTo>
                    <a:lnTo>
                      <a:pt x="8493" y="2799"/>
                    </a:lnTo>
                    <a:lnTo>
                      <a:pt x="8561" y="2898"/>
                    </a:lnTo>
                    <a:lnTo>
                      <a:pt x="8596" y="2992"/>
                    </a:lnTo>
                    <a:lnTo>
                      <a:pt x="8606" y="3041"/>
                    </a:lnTo>
                    <a:lnTo>
                      <a:pt x="8606" y="3085"/>
                    </a:lnTo>
                    <a:lnTo>
                      <a:pt x="8596" y="3133"/>
                    </a:lnTo>
                    <a:lnTo>
                      <a:pt x="8577" y="3179"/>
                    </a:lnTo>
                    <a:lnTo>
                      <a:pt x="8541" y="3198"/>
                    </a:lnTo>
                    <a:lnTo>
                      <a:pt x="8493" y="3227"/>
                    </a:lnTo>
                    <a:lnTo>
                      <a:pt x="8438" y="3243"/>
                    </a:lnTo>
                    <a:lnTo>
                      <a:pt x="8373" y="3262"/>
                    </a:lnTo>
                    <a:lnTo>
                      <a:pt x="8225" y="3302"/>
                    </a:lnTo>
                    <a:lnTo>
                      <a:pt x="8047" y="3337"/>
                    </a:lnTo>
                    <a:lnTo>
                      <a:pt x="7854" y="3366"/>
                    </a:lnTo>
                    <a:lnTo>
                      <a:pt x="7651" y="3386"/>
                    </a:lnTo>
                    <a:lnTo>
                      <a:pt x="7425" y="3402"/>
                    </a:lnTo>
                    <a:lnTo>
                      <a:pt x="7212" y="3412"/>
                    </a:lnTo>
                    <a:lnTo>
                      <a:pt x="6996" y="3421"/>
                    </a:lnTo>
                    <a:lnTo>
                      <a:pt x="6792" y="3421"/>
                    </a:lnTo>
                    <a:lnTo>
                      <a:pt x="6606" y="3412"/>
                    </a:lnTo>
                    <a:lnTo>
                      <a:pt x="6448" y="3402"/>
                    </a:lnTo>
                    <a:lnTo>
                      <a:pt x="6309" y="3386"/>
                    </a:lnTo>
                    <a:lnTo>
                      <a:pt x="6216" y="3356"/>
                    </a:lnTo>
                    <a:lnTo>
                      <a:pt x="6177" y="3337"/>
                    </a:lnTo>
                    <a:lnTo>
                      <a:pt x="6157" y="3318"/>
                    </a:lnTo>
                    <a:lnTo>
                      <a:pt x="6141" y="3302"/>
                    </a:lnTo>
                    <a:lnTo>
                      <a:pt x="6151" y="3283"/>
                    </a:lnTo>
                    <a:lnTo>
                      <a:pt x="5990" y="3262"/>
                    </a:lnTo>
                    <a:lnTo>
                      <a:pt x="5889" y="3243"/>
                    </a:lnTo>
                    <a:lnTo>
                      <a:pt x="5822" y="3227"/>
                    </a:lnTo>
                    <a:lnTo>
                      <a:pt x="5806" y="3198"/>
                    </a:lnTo>
                    <a:lnTo>
                      <a:pt x="5797" y="3189"/>
                    </a:lnTo>
                    <a:lnTo>
                      <a:pt x="5806" y="3179"/>
                    </a:lnTo>
                    <a:lnTo>
                      <a:pt x="5822" y="3160"/>
                    </a:lnTo>
                    <a:lnTo>
                      <a:pt x="5841" y="3150"/>
                    </a:lnTo>
                    <a:lnTo>
                      <a:pt x="5899" y="3124"/>
                    </a:lnTo>
                    <a:lnTo>
                      <a:pt x="5964" y="3095"/>
                    </a:lnTo>
                    <a:lnTo>
                      <a:pt x="6131" y="3050"/>
                    </a:lnTo>
                    <a:lnTo>
                      <a:pt x="6300" y="3011"/>
                    </a:lnTo>
                    <a:lnTo>
                      <a:pt x="6429" y="2976"/>
                    </a:lnTo>
                    <a:lnTo>
                      <a:pt x="6477" y="2966"/>
                    </a:lnTo>
                    <a:lnTo>
                      <a:pt x="6477" y="2834"/>
                    </a:lnTo>
                    <a:lnTo>
                      <a:pt x="6467" y="2740"/>
                    </a:lnTo>
                    <a:lnTo>
                      <a:pt x="6448" y="2695"/>
                    </a:lnTo>
                    <a:lnTo>
                      <a:pt x="6438" y="2656"/>
                    </a:lnTo>
                    <a:lnTo>
                      <a:pt x="6419" y="2630"/>
                    </a:lnTo>
                    <a:lnTo>
                      <a:pt x="6402" y="2611"/>
                    </a:lnTo>
                    <a:lnTo>
                      <a:pt x="6354" y="2573"/>
                    </a:lnTo>
                    <a:lnTo>
                      <a:pt x="6300" y="2557"/>
                    </a:lnTo>
                    <a:lnTo>
                      <a:pt x="6235" y="2557"/>
                    </a:lnTo>
                    <a:lnTo>
                      <a:pt x="6168" y="2557"/>
                    </a:lnTo>
                    <a:lnTo>
                      <a:pt x="6028" y="2592"/>
                    </a:lnTo>
                    <a:lnTo>
                      <a:pt x="5880" y="2646"/>
                    </a:lnTo>
                    <a:lnTo>
                      <a:pt x="5816" y="2665"/>
                    </a:lnTo>
                    <a:lnTo>
                      <a:pt x="5748" y="2686"/>
                    </a:lnTo>
                    <a:lnTo>
                      <a:pt x="5693" y="2705"/>
                    </a:lnTo>
                    <a:lnTo>
                      <a:pt x="5647" y="2705"/>
                    </a:lnTo>
                    <a:lnTo>
                      <a:pt x="5506" y="2665"/>
                    </a:lnTo>
                    <a:lnTo>
                      <a:pt x="5386" y="2640"/>
                    </a:lnTo>
                    <a:lnTo>
                      <a:pt x="5264" y="2621"/>
                    </a:lnTo>
                    <a:lnTo>
                      <a:pt x="5144" y="2611"/>
                    </a:lnTo>
                    <a:lnTo>
                      <a:pt x="5031" y="2611"/>
                    </a:lnTo>
                    <a:lnTo>
                      <a:pt x="4910" y="2621"/>
                    </a:lnTo>
                    <a:lnTo>
                      <a:pt x="4790" y="2640"/>
                    </a:lnTo>
                    <a:lnTo>
                      <a:pt x="4658" y="2656"/>
                    </a:lnTo>
                    <a:lnTo>
                      <a:pt x="4641" y="2695"/>
                    </a:lnTo>
                    <a:lnTo>
                      <a:pt x="4641" y="2730"/>
                    </a:lnTo>
                    <a:lnTo>
                      <a:pt x="4641" y="2759"/>
                    </a:lnTo>
                    <a:lnTo>
                      <a:pt x="4658" y="2799"/>
                    </a:lnTo>
                    <a:lnTo>
                      <a:pt x="4677" y="2824"/>
                    </a:lnTo>
                    <a:lnTo>
                      <a:pt x="4706" y="2853"/>
                    </a:lnTo>
                    <a:lnTo>
                      <a:pt x="4741" y="2882"/>
                    </a:lnTo>
                    <a:lnTo>
                      <a:pt x="4790" y="2908"/>
                    </a:lnTo>
                    <a:lnTo>
                      <a:pt x="4883" y="2956"/>
                    </a:lnTo>
                    <a:lnTo>
                      <a:pt x="4993" y="3001"/>
                    </a:lnTo>
                    <a:lnTo>
                      <a:pt x="5106" y="3050"/>
                    </a:lnTo>
                    <a:lnTo>
                      <a:pt x="5228" y="3085"/>
                    </a:lnTo>
                    <a:lnTo>
                      <a:pt x="5329" y="3124"/>
                    </a:lnTo>
                    <a:lnTo>
                      <a:pt x="5422" y="3160"/>
                    </a:lnTo>
                    <a:lnTo>
                      <a:pt x="5486" y="3198"/>
                    </a:lnTo>
                    <a:lnTo>
                      <a:pt x="5525" y="3234"/>
                    </a:lnTo>
                    <a:lnTo>
                      <a:pt x="5534" y="3253"/>
                    </a:lnTo>
                    <a:lnTo>
                      <a:pt x="5534" y="3273"/>
                    </a:lnTo>
                    <a:lnTo>
                      <a:pt x="5515" y="3292"/>
                    </a:lnTo>
                    <a:lnTo>
                      <a:pt x="5496" y="3311"/>
                    </a:lnTo>
                    <a:lnTo>
                      <a:pt x="5402" y="3347"/>
                    </a:lnTo>
                    <a:lnTo>
                      <a:pt x="5264" y="3386"/>
                    </a:lnTo>
                    <a:lnTo>
                      <a:pt x="5171" y="3396"/>
                    </a:lnTo>
                    <a:lnTo>
                      <a:pt x="5096" y="3396"/>
                    </a:lnTo>
                    <a:lnTo>
                      <a:pt x="5031" y="3402"/>
                    </a:lnTo>
                    <a:lnTo>
                      <a:pt x="4986" y="3402"/>
                    </a:lnTo>
                    <a:lnTo>
                      <a:pt x="4929" y="3412"/>
                    </a:lnTo>
                    <a:lnTo>
                      <a:pt x="4883" y="3421"/>
                    </a:lnTo>
                    <a:lnTo>
                      <a:pt x="4819" y="3431"/>
                    </a:lnTo>
                    <a:lnTo>
                      <a:pt x="4751" y="3440"/>
                    </a:lnTo>
                    <a:lnTo>
                      <a:pt x="4770" y="3440"/>
                    </a:lnTo>
                    <a:lnTo>
                      <a:pt x="4781" y="3440"/>
                    </a:lnTo>
                    <a:lnTo>
                      <a:pt x="4790" y="3440"/>
                    </a:lnTo>
                    <a:lnTo>
                      <a:pt x="4800" y="3440"/>
                    </a:lnTo>
                    <a:lnTo>
                      <a:pt x="4809" y="3450"/>
                    </a:lnTo>
                    <a:lnTo>
                      <a:pt x="4406" y="3479"/>
                    </a:lnTo>
                    <a:lnTo>
                      <a:pt x="4045" y="3479"/>
                    </a:lnTo>
                    <a:lnTo>
                      <a:pt x="3719" y="3469"/>
                    </a:lnTo>
                    <a:lnTo>
                      <a:pt x="3438" y="3440"/>
                    </a:lnTo>
                    <a:lnTo>
                      <a:pt x="3196" y="3396"/>
                    </a:lnTo>
                    <a:lnTo>
                      <a:pt x="2990" y="3347"/>
                    </a:lnTo>
                    <a:lnTo>
                      <a:pt x="2897" y="3311"/>
                    </a:lnTo>
                    <a:lnTo>
                      <a:pt x="2813" y="3283"/>
                    </a:lnTo>
                    <a:lnTo>
                      <a:pt x="2728" y="3243"/>
                    </a:lnTo>
                    <a:lnTo>
                      <a:pt x="2664" y="3208"/>
                    </a:lnTo>
                    <a:lnTo>
                      <a:pt x="2545" y="3133"/>
                    </a:lnTo>
                    <a:lnTo>
                      <a:pt x="2451" y="3050"/>
                    </a:lnTo>
                    <a:lnTo>
                      <a:pt x="2377" y="2966"/>
                    </a:lnTo>
                    <a:lnTo>
                      <a:pt x="2313" y="2882"/>
                    </a:lnTo>
                    <a:lnTo>
                      <a:pt x="2274" y="2799"/>
                    </a:lnTo>
                    <a:lnTo>
                      <a:pt x="2244" y="2714"/>
                    </a:lnTo>
                    <a:lnTo>
                      <a:pt x="2228" y="2640"/>
                    </a:lnTo>
                    <a:lnTo>
                      <a:pt x="2219" y="2563"/>
                    </a:lnTo>
                    <a:lnTo>
                      <a:pt x="2145" y="2582"/>
                    </a:lnTo>
                    <a:lnTo>
                      <a:pt x="2106" y="2573"/>
                    </a:lnTo>
                    <a:lnTo>
                      <a:pt x="2077" y="2557"/>
                    </a:lnTo>
                    <a:lnTo>
                      <a:pt x="2067" y="2527"/>
                    </a:lnTo>
                    <a:lnTo>
                      <a:pt x="2051" y="2498"/>
                    </a:lnTo>
                    <a:lnTo>
                      <a:pt x="2023" y="2472"/>
                    </a:lnTo>
                    <a:lnTo>
                      <a:pt x="2002" y="2463"/>
                    </a:lnTo>
                    <a:lnTo>
                      <a:pt x="1977" y="2453"/>
                    </a:lnTo>
                    <a:lnTo>
                      <a:pt x="1938" y="2453"/>
                    </a:lnTo>
                    <a:lnTo>
                      <a:pt x="1894" y="2453"/>
                    </a:lnTo>
                    <a:lnTo>
                      <a:pt x="1648" y="2479"/>
                    </a:lnTo>
                    <a:lnTo>
                      <a:pt x="1426" y="2488"/>
                    </a:lnTo>
                    <a:lnTo>
                      <a:pt x="1222" y="2479"/>
                    </a:lnTo>
                    <a:lnTo>
                      <a:pt x="1035" y="2463"/>
                    </a:lnTo>
                    <a:lnTo>
                      <a:pt x="867" y="2414"/>
                    </a:lnTo>
                    <a:lnTo>
                      <a:pt x="709" y="2369"/>
                    </a:lnTo>
                    <a:lnTo>
                      <a:pt x="577" y="2311"/>
                    </a:lnTo>
                    <a:lnTo>
                      <a:pt x="458" y="2246"/>
                    </a:lnTo>
                    <a:lnTo>
                      <a:pt x="345" y="2172"/>
                    </a:lnTo>
                    <a:lnTo>
                      <a:pt x="261" y="2108"/>
                    </a:lnTo>
                    <a:lnTo>
                      <a:pt x="177" y="2033"/>
                    </a:lnTo>
                    <a:lnTo>
                      <a:pt x="123" y="1960"/>
                    </a:lnTo>
                    <a:lnTo>
                      <a:pt x="74" y="1891"/>
                    </a:lnTo>
                    <a:lnTo>
                      <a:pt x="39" y="1826"/>
                    </a:lnTo>
                    <a:lnTo>
                      <a:pt x="10" y="1782"/>
                    </a:lnTo>
                    <a:lnTo>
                      <a:pt x="0" y="1734"/>
                    </a:lnTo>
                    <a:lnTo>
                      <a:pt x="93" y="1669"/>
                    </a:lnTo>
                    <a:lnTo>
                      <a:pt x="281" y="1575"/>
                    </a:lnTo>
                    <a:lnTo>
                      <a:pt x="513" y="1455"/>
                    </a:lnTo>
                    <a:lnTo>
                      <a:pt x="784" y="1323"/>
                    </a:lnTo>
                    <a:lnTo>
                      <a:pt x="1045" y="1194"/>
                    </a:lnTo>
                    <a:lnTo>
                      <a:pt x="1258" y="1091"/>
                    </a:lnTo>
                    <a:lnTo>
                      <a:pt x="1416" y="1017"/>
                    </a:lnTo>
                    <a:lnTo>
                      <a:pt x="1464" y="987"/>
                    </a:lnTo>
                    <a:lnTo>
                      <a:pt x="1474" y="952"/>
                    </a:lnTo>
                    <a:lnTo>
                      <a:pt x="1480" y="923"/>
                    </a:lnTo>
                    <a:lnTo>
                      <a:pt x="1510" y="885"/>
                    </a:lnTo>
                    <a:lnTo>
                      <a:pt x="1548" y="858"/>
                    </a:lnTo>
                    <a:lnTo>
                      <a:pt x="1593" y="830"/>
                    </a:lnTo>
                    <a:lnTo>
                      <a:pt x="1642" y="801"/>
                    </a:lnTo>
                    <a:lnTo>
                      <a:pt x="1706" y="775"/>
                    </a:lnTo>
                    <a:lnTo>
                      <a:pt x="1771" y="745"/>
                    </a:lnTo>
                    <a:lnTo>
                      <a:pt x="1632" y="726"/>
                    </a:lnTo>
                    <a:lnTo>
                      <a:pt x="1499" y="710"/>
                    </a:lnTo>
                    <a:lnTo>
                      <a:pt x="1397" y="701"/>
                    </a:lnTo>
                    <a:lnTo>
                      <a:pt x="1297" y="681"/>
                    </a:lnTo>
                    <a:lnTo>
                      <a:pt x="1212" y="662"/>
                    </a:lnTo>
                    <a:lnTo>
                      <a:pt x="1129" y="643"/>
                    </a:lnTo>
                    <a:lnTo>
                      <a:pt x="1061" y="607"/>
                    </a:lnTo>
                    <a:lnTo>
                      <a:pt x="1007" y="559"/>
                    </a:lnTo>
                    <a:lnTo>
                      <a:pt x="1035" y="559"/>
                    </a:lnTo>
                    <a:lnTo>
                      <a:pt x="1055" y="559"/>
                    </a:lnTo>
                    <a:lnTo>
                      <a:pt x="1080" y="568"/>
                    </a:lnTo>
                    <a:lnTo>
                      <a:pt x="1109" y="568"/>
                    </a:lnTo>
                    <a:lnTo>
                      <a:pt x="1139" y="568"/>
                    </a:lnTo>
                    <a:lnTo>
                      <a:pt x="1164" y="578"/>
                    </a:lnTo>
                    <a:lnTo>
                      <a:pt x="1193" y="578"/>
                    </a:lnTo>
                    <a:lnTo>
                      <a:pt x="1222" y="568"/>
                    </a:lnTo>
                    <a:lnTo>
                      <a:pt x="1129" y="543"/>
                    </a:lnTo>
                    <a:lnTo>
                      <a:pt x="1071" y="524"/>
                    </a:lnTo>
                    <a:lnTo>
                      <a:pt x="1061" y="513"/>
                    </a:lnTo>
                    <a:lnTo>
                      <a:pt x="1055" y="503"/>
                    </a:lnTo>
                    <a:lnTo>
                      <a:pt x="1061" y="494"/>
                    </a:lnTo>
                    <a:lnTo>
                      <a:pt x="1071" y="484"/>
                    </a:lnTo>
                    <a:lnTo>
                      <a:pt x="1184" y="459"/>
                    </a:lnTo>
                    <a:lnTo>
                      <a:pt x="1370" y="449"/>
                    </a:lnTo>
                    <a:lnTo>
                      <a:pt x="1593" y="439"/>
                    </a:lnTo>
                    <a:lnTo>
                      <a:pt x="1835" y="430"/>
                    </a:lnTo>
                    <a:lnTo>
                      <a:pt x="2051" y="420"/>
                    </a:lnTo>
                    <a:lnTo>
                      <a:pt x="2209" y="401"/>
                    </a:lnTo>
                    <a:lnTo>
                      <a:pt x="2180" y="401"/>
                    </a:lnTo>
                    <a:lnTo>
                      <a:pt x="2136" y="401"/>
                    </a:lnTo>
                    <a:lnTo>
                      <a:pt x="2067" y="390"/>
                    </a:lnTo>
                    <a:lnTo>
                      <a:pt x="2023" y="381"/>
                    </a:lnTo>
                    <a:lnTo>
                      <a:pt x="2013" y="381"/>
                    </a:lnTo>
                    <a:lnTo>
                      <a:pt x="2002" y="381"/>
                    </a:lnTo>
                    <a:lnTo>
                      <a:pt x="2013" y="374"/>
                    </a:lnTo>
                    <a:lnTo>
                      <a:pt x="2042" y="374"/>
                    </a:lnTo>
                    <a:lnTo>
                      <a:pt x="2152" y="365"/>
                    </a:lnTo>
                    <a:lnTo>
                      <a:pt x="2348" y="355"/>
                    </a:lnTo>
                    <a:lnTo>
                      <a:pt x="2348" y="346"/>
                    </a:lnTo>
                    <a:lnTo>
                      <a:pt x="2293" y="326"/>
                    </a:lnTo>
                    <a:lnTo>
                      <a:pt x="2228" y="317"/>
                    </a:lnTo>
                    <a:lnTo>
                      <a:pt x="2171" y="298"/>
                    </a:lnTo>
                    <a:lnTo>
                      <a:pt x="2096" y="291"/>
                    </a:lnTo>
                    <a:lnTo>
                      <a:pt x="2032" y="271"/>
                    </a:lnTo>
                    <a:lnTo>
                      <a:pt x="1967" y="261"/>
                    </a:lnTo>
                    <a:lnTo>
                      <a:pt x="1894" y="252"/>
                    </a:lnTo>
                    <a:lnTo>
                      <a:pt x="1825" y="242"/>
                    </a:lnTo>
                    <a:lnTo>
                      <a:pt x="2042" y="223"/>
                    </a:lnTo>
                    <a:lnTo>
                      <a:pt x="2209" y="223"/>
                    </a:lnTo>
                    <a:lnTo>
                      <a:pt x="2348" y="223"/>
                    </a:lnTo>
                    <a:lnTo>
                      <a:pt x="2470" y="233"/>
                    </a:lnTo>
                    <a:lnTo>
                      <a:pt x="2590" y="233"/>
                    </a:lnTo>
                    <a:lnTo>
                      <a:pt x="2728" y="233"/>
                    </a:lnTo>
                    <a:lnTo>
                      <a:pt x="2889" y="233"/>
                    </a:lnTo>
                    <a:lnTo>
                      <a:pt x="3083" y="213"/>
                    </a:lnTo>
                    <a:lnTo>
                      <a:pt x="3093" y="197"/>
                    </a:lnTo>
                    <a:lnTo>
                      <a:pt x="3112" y="178"/>
                    </a:lnTo>
                    <a:lnTo>
                      <a:pt x="3141" y="169"/>
                    </a:lnTo>
                    <a:lnTo>
                      <a:pt x="3168" y="159"/>
                    </a:lnTo>
                    <a:lnTo>
                      <a:pt x="3260" y="139"/>
                    </a:lnTo>
                    <a:lnTo>
                      <a:pt x="3364" y="139"/>
                    </a:lnTo>
                    <a:lnTo>
                      <a:pt x="3635" y="159"/>
                    </a:lnTo>
                    <a:lnTo>
                      <a:pt x="3932" y="178"/>
                    </a:lnTo>
                    <a:lnTo>
                      <a:pt x="4080" y="188"/>
                    </a:lnTo>
                    <a:lnTo>
                      <a:pt x="4232" y="197"/>
                    </a:lnTo>
                    <a:lnTo>
                      <a:pt x="4361" y="197"/>
                    </a:lnTo>
                    <a:lnTo>
                      <a:pt x="4474" y="197"/>
                    </a:lnTo>
                    <a:lnTo>
                      <a:pt x="4567" y="178"/>
                    </a:lnTo>
                    <a:lnTo>
                      <a:pt x="4631" y="148"/>
                    </a:lnTo>
                    <a:lnTo>
                      <a:pt x="4651" y="129"/>
                    </a:lnTo>
                    <a:lnTo>
                      <a:pt x="4668" y="113"/>
                    </a:lnTo>
                    <a:lnTo>
                      <a:pt x="4668" y="84"/>
                    </a:lnTo>
                    <a:lnTo>
                      <a:pt x="4658" y="56"/>
                    </a:lnTo>
                    <a:lnTo>
                      <a:pt x="4716" y="56"/>
                    </a:lnTo>
                    <a:lnTo>
                      <a:pt x="4800" y="75"/>
                    </a:lnTo>
                    <a:lnTo>
                      <a:pt x="4902" y="94"/>
                    </a:lnTo>
                    <a:lnTo>
                      <a:pt x="5031" y="104"/>
                    </a:lnTo>
                    <a:lnTo>
                      <a:pt x="5161" y="104"/>
                    </a:lnTo>
                    <a:lnTo>
                      <a:pt x="5293" y="94"/>
                    </a:lnTo>
                    <a:lnTo>
                      <a:pt x="5348" y="75"/>
                    </a:lnTo>
                    <a:lnTo>
                      <a:pt x="5402" y="56"/>
                    </a:lnTo>
                    <a:lnTo>
                      <a:pt x="5461" y="29"/>
                    </a:lnTo>
                    <a:lnTo>
                      <a:pt x="5506" y="0"/>
                    </a:lnTo>
                    <a:lnTo>
                      <a:pt x="5515" y="0"/>
                    </a:lnTo>
                    <a:lnTo>
                      <a:pt x="5525" y="0"/>
                    </a:lnTo>
                    <a:lnTo>
                      <a:pt x="5534" y="0"/>
                    </a:lnTo>
                    <a:lnTo>
                      <a:pt x="5545" y="10"/>
                    </a:lnTo>
                    <a:close/>
                  </a:path>
                </a:pathLst>
              </a:custGeom>
              <a:solidFill>
                <a:srgbClr val="7F7F7F"/>
              </a:solidFill>
              <a:ln w="9525">
                <a:noFill/>
                <a:round/>
                <a:headEnd/>
                <a:tailEnd/>
              </a:ln>
            </p:spPr>
            <p:txBody>
              <a:bodyPr/>
              <a:lstStyle/>
              <a:p>
                <a:endParaRPr lang="en-US"/>
              </a:p>
            </p:txBody>
          </p:sp>
          <p:sp>
            <p:nvSpPr>
              <p:cNvPr id="28" name="Freeform 27"/>
              <p:cNvSpPr>
                <a:spLocks/>
              </p:cNvSpPr>
              <p:nvPr/>
            </p:nvSpPr>
            <p:spPr bwMode="auto">
              <a:xfrm>
                <a:off x="0" y="3312"/>
                <a:ext cx="993" cy="881"/>
              </a:xfrm>
              <a:custGeom>
                <a:avLst/>
                <a:gdLst/>
                <a:ahLst/>
                <a:cxnLst>
                  <a:cxn ang="0">
                    <a:pos x="5835" y="449"/>
                  </a:cxn>
                  <a:cxn ang="0">
                    <a:pos x="6067" y="522"/>
                  </a:cxn>
                  <a:cxn ang="0">
                    <a:pos x="6235" y="681"/>
                  </a:cxn>
                  <a:cxn ang="0">
                    <a:pos x="6580" y="804"/>
                  </a:cxn>
                  <a:cxn ang="0">
                    <a:pos x="6699" y="1006"/>
                  </a:cxn>
                  <a:cxn ang="0">
                    <a:pos x="6906" y="1342"/>
                  </a:cxn>
                  <a:cxn ang="0">
                    <a:pos x="7409" y="1278"/>
                  </a:cxn>
                  <a:cxn ang="0">
                    <a:pos x="8142" y="1269"/>
                  </a:cxn>
                  <a:cxn ang="0">
                    <a:pos x="7744" y="1923"/>
                  </a:cxn>
                  <a:cxn ang="0">
                    <a:pos x="7642" y="2221"/>
                  </a:cxn>
                  <a:cxn ang="0">
                    <a:pos x="7277" y="2714"/>
                  </a:cxn>
                  <a:cxn ang="0">
                    <a:pos x="7586" y="3805"/>
                  </a:cxn>
                  <a:cxn ang="0">
                    <a:pos x="8728" y="4634"/>
                  </a:cxn>
                  <a:cxn ang="0">
                    <a:pos x="10174" y="7384"/>
                  </a:cxn>
                  <a:cxn ang="0">
                    <a:pos x="10360" y="8342"/>
                  </a:cxn>
                  <a:cxn ang="0">
                    <a:pos x="11867" y="8958"/>
                  </a:cxn>
                  <a:cxn ang="0">
                    <a:pos x="13779" y="8658"/>
                  </a:cxn>
                  <a:cxn ang="0">
                    <a:pos x="15206" y="8817"/>
                  </a:cxn>
                  <a:cxn ang="0">
                    <a:pos x="15876" y="9936"/>
                  </a:cxn>
                  <a:cxn ang="0">
                    <a:pos x="15138" y="11585"/>
                  </a:cxn>
                  <a:cxn ang="0">
                    <a:pos x="13703" y="11931"/>
                  </a:cxn>
                  <a:cxn ang="0">
                    <a:pos x="11989" y="10840"/>
                  </a:cxn>
                  <a:cxn ang="0">
                    <a:pos x="10760" y="9817"/>
                  </a:cxn>
                  <a:cxn ang="0">
                    <a:pos x="10051" y="9649"/>
                  </a:cxn>
                  <a:cxn ang="0">
                    <a:pos x="9586" y="9732"/>
                  </a:cxn>
                  <a:cxn ang="0">
                    <a:pos x="8738" y="9527"/>
                  </a:cxn>
                  <a:cxn ang="0">
                    <a:pos x="8393" y="10001"/>
                  </a:cxn>
                  <a:cxn ang="0">
                    <a:pos x="8290" y="10020"/>
                  </a:cxn>
                  <a:cxn ang="0">
                    <a:pos x="8599" y="12453"/>
                  </a:cxn>
                  <a:cxn ang="0">
                    <a:pos x="7464" y="13954"/>
                  </a:cxn>
                  <a:cxn ang="0">
                    <a:pos x="6235" y="13683"/>
                  </a:cxn>
                  <a:cxn ang="0">
                    <a:pos x="5881" y="12714"/>
                  </a:cxn>
                  <a:cxn ang="0">
                    <a:pos x="6457" y="11195"/>
                  </a:cxn>
                  <a:cxn ang="0">
                    <a:pos x="5777" y="10953"/>
                  </a:cxn>
                  <a:cxn ang="0">
                    <a:pos x="4922" y="10562"/>
                  </a:cxn>
                  <a:cxn ang="0">
                    <a:pos x="4903" y="12399"/>
                  </a:cxn>
                  <a:cxn ang="0">
                    <a:pos x="5639" y="13228"/>
                  </a:cxn>
                  <a:cxn ang="0">
                    <a:pos x="5293" y="13767"/>
                  </a:cxn>
                  <a:cxn ang="0">
                    <a:pos x="4780" y="14028"/>
                  </a:cxn>
                  <a:cxn ang="0">
                    <a:pos x="3674" y="13973"/>
                  </a:cxn>
                  <a:cxn ang="0">
                    <a:pos x="2248" y="11017"/>
                  </a:cxn>
                  <a:cxn ang="0">
                    <a:pos x="1997" y="9936"/>
                  </a:cxn>
                  <a:cxn ang="0">
                    <a:pos x="887" y="9833"/>
                  </a:cxn>
                  <a:cxn ang="0">
                    <a:pos x="151" y="8658"/>
                  </a:cxn>
                  <a:cxn ang="0">
                    <a:pos x="329" y="6209"/>
                  </a:cxn>
                  <a:cxn ang="0">
                    <a:pos x="1474" y="4021"/>
                  </a:cxn>
                  <a:cxn ang="0">
                    <a:pos x="1390" y="2846"/>
                  </a:cxn>
                  <a:cxn ang="0">
                    <a:pos x="1174" y="2359"/>
                  </a:cxn>
                  <a:cxn ang="0">
                    <a:pos x="1242" y="1839"/>
                  </a:cxn>
                  <a:cxn ang="0">
                    <a:pos x="1839" y="1726"/>
                  </a:cxn>
                  <a:cxn ang="0">
                    <a:pos x="2190" y="1672"/>
                  </a:cxn>
                  <a:cxn ang="0">
                    <a:pos x="2107" y="1603"/>
                  </a:cxn>
                  <a:cxn ang="0">
                    <a:pos x="2303" y="1352"/>
                  </a:cxn>
                  <a:cxn ang="0">
                    <a:pos x="2674" y="1065"/>
                  </a:cxn>
                  <a:cxn ang="0">
                    <a:pos x="3067" y="877"/>
                  </a:cxn>
                  <a:cxn ang="0">
                    <a:pos x="3438" y="420"/>
                  </a:cxn>
                  <a:cxn ang="0">
                    <a:pos x="3709" y="700"/>
                  </a:cxn>
                  <a:cxn ang="0">
                    <a:pos x="3971" y="710"/>
                  </a:cxn>
                  <a:cxn ang="0">
                    <a:pos x="4435" y="748"/>
                  </a:cxn>
                  <a:cxn ang="0">
                    <a:pos x="4922" y="532"/>
                  </a:cxn>
                  <a:cxn ang="0">
                    <a:pos x="5135" y="384"/>
                  </a:cxn>
                  <a:cxn ang="0">
                    <a:pos x="5554" y="29"/>
                  </a:cxn>
                </a:cxnLst>
                <a:rect l="0" t="0" r="r" b="b"/>
                <a:pathLst>
                  <a:path w="15892" h="14096">
                    <a:moveTo>
                      <a:pt x="5564" y="38"/>
                    </a:moveTo>
                    <a:lnTo>
                      <a:pt x="5564" y="94"/>
                    </a:lnTo>
                    <a:lnTo>
                      <a:pt x="5574" y="151"/>
                    </a:lnTo>
                    <a:lnTo>
                      <a:pt x="5583" y="216"/>
                    </a:lnTo>
                    <a:lnTo>
                      <a:pt x="5583" y="280"/>
                    </a:lnTo>
                    <a:lnTo>
                      <a:pt x="5583" y="336"/>
                    </a:lnTo>
                    <a:lnTo>
                      <a:pt x="5583" y="403"/>
                    </a:lnTo>
                    <a:lnTo>
                      <a:pt x="5574" y="458"/>
                    </a:lnTo>
                    <a:lnTo>
                      <a:pt x="5564" y="513"/>
                    </a:lnTo>
                    <a:lnTo>
                      <a:pt x="5599" y="522"/>
                    </a:lnTo>
                    <a:lnTo>
                      <a:pt x="5639" y="522"/>
                    </a:lnTo>
                    <a:lnTo>
                      <a:pt x="5667" y="513"/>
                    </a:lnTo>
                    <a:lnTo>
                      <a:pt x="5693" y="497"/>
                    </a:lnTo>
                    <a:lnTo>
                      <a:pt x="5722" y="468"/>
                    </a:lnTo>
                    <a:lnTo>
                      <a:pt x="5752" y="439"/>
                    </a:lnTo>
                    <a:lnTo>
                      <a:pt x="5777" y="420"/>
                    </a:lnTo>
                    <a:lnTo>
                      <a:pt x="5796" y="393"/>
                    </a:lnTo>
                    <a:lnTo>
                      <a:pt x="5816" y="420"/>
                    </a:lnTo>
                    <a:lnTo>
                      <a:pt x="5835" y="449"/>
                    </a:lnTo>
                    <a:lnTo>
                      <a:pt x="5844" y="487"/>
                    </a:lnTo>
                    <a:lnTo>
                      <a:pt x="5844" y="513"/>
                    </a:lnTo>
                    <a:lnTo>
                      <a:pt x="5835" y="552"/>
                    </a:lnTo>
                    <a:lnTo>
                      <a:pt x="5825" y="581"/>
                    </a:lnTo>
                    <a:lnTo>
                      <a:pt x="5816" y="607"/>
                    </a:lnTo>
                    <a:lnTo>
                      <a:pt x="5816" y="635"/>
                    </a:lnTo>
                    <a:lnTo>
                      <a:pt x="5825" y="635"/>
                    </a:lnTo>
                    <a:lnTo>
                      <a:pt x="5835" y="645"/>
                    </a:lnTo>
                    <a:lnTo>
                      <a:pt x="5844" y="655"/>
                    </a:lnTo>
                    <a:lnTo>
                      <a:pt x="5844" y="665"/>
                    </a:lnTo>
                    <a:lnTo>
                      <a:pt x="5851" y="665"/>
                    </a:lnTo>
                    <a:lnTo>
                      <a:pt x="5851" y="672"/>
                    </a:lnTo>
                    <a:lnTo>
                      <a:pt x="5890" y="655"/>
                    </a:lnTo>
                    <a:lnTo>
                      <a:pt x="5919" y="635"/>
                    </a:lnTo>
                    <a:lnTo>
                      <a:pt x="5954" y="616"/>
                    </a:lnTo>
                    <a:lnTo>
                      <a:pt x="5983" y="597"/>
                    </a:lnTo>
                    <a:lnTo>
                      <a:pt x="6013" y="581"/>
                    </a:lnTo>
                    <a:lnTo>
                      <a:pt x="6038" y="552"/>
                    </a:lnTo>
                    <a:lnTo>
                      <a:pt x="6067" y="522"/>
                    </a:lnTo>
                    <a:lnTo>
                      <a:pt x="6086" y="497"/>
                    </a:lnTo>
                    <a:lnTo>
                      <a:pt x="6096" y="513"/>
                    </a:lnTo>
                    <a:lnTo>
                      <a:pt x="6102" y="513"/>
                    </a:lnTo>
                    <a:lnTo>
                      <a:pt x="6113" y="522"/>
                    </a:lnTo>
                    <a:lnTo>
                      <a:pt x="6132" y="513"/>
                    </a:lnTo>
                    <a:lnTo>
                      <a:pt x="6142" y="513"/>
                    </a:lnTo>
                    <a:lnTo>
                      <a:pt x="6151" y="513"/>
                    </a:lnTo>
                    <a:lnTo>
                      <a:pt x="6171" y="522"/>
                    </a:lnTo>
                    <a:lnTo>
                      <a:pt x="6180" y="543"/>
                    </a:lnTo>
                    <a:lnTo>
                      <a:pt x="6171" y="562"/>
                    </a:lnTo>
                    <a:lnTo>
                      <a:pt x="6171" y="587"/>
                    </a:lnTo>
                    <a:lnTo>
                      <a:pt x="6161" y="607"/>
                    </a:lnTo>
                    <a:lnTo>
                      <a:pt x="6151" y="626"/>
                    </a:lnTo>
                    <a:lnTo>
                      <a:pt x="6151" y="645"/>
                    </a:lnTo>
                    <a:lnTo>
                      <a:pt x="6142" y="665"/>
                    </a:lnTo>
                    <a:lnTo>
                      <a:pt x="6132" y="681"/>
                    </a:lnTo>
                    <a:lnTo>
                      <a:pt x="6123" y="700"/>
                    </a:lnTo>
                    <a:lnTo>
                      <a:pt x="6180" y="691"/>
                    </a:lnTo>
                    <a:lnTo>
                      <a:pt x="6235" y="681"/>
                    </a:lnTo>
                    <a:lnTo>
                      <a:pt x="6300" y="665"/>
                    </a:lnTo>
                    <a:lnTo>
                      <a:pt x="6354" y="645"/>
                    </a:lnTo>
                    <a:lnTo>
                      <a:pt x="6413" y="616"/>
                    </a:lnTo>
                    <a:lnTo>
                      <a:pt x="6457" y="581"/>
                    </a:lnTo>
                    <a:lnTo>
                      <a:pt x="6497" y="532"/>
                    </a:lnTo>
                    <a:lnTo>
                      <a:pt x="6522" y="487"/>
                    </a:lnTo>
                    <a:lnTo>
                      <a:pt x="6532" y="468"/>
                    </a:lnTo>
                    <a:lnTo>
                      <a:pt x="6542" y="458"/>
                    </a:lnTo>
                    <a:lnTo>
                      <a:pt x="6551" y="449"/>
                    </a:lnTo>
                    <a:lnTo>
                      <a:pt x="6561" y="449"/>
                    </a:lnTo>
                    <a:lnTo>
                      <a:pt x="6570" y="439"/>
                    </a:lnTo>
                    <a:lnTo>
                      <a:pt x="6590" y="439"/>
                    </a:lnTo>
                    <a:lnTo>
                      <a:pt x="6599" y="449"/>
                    </a:lnTo>
                    <a:lnTo>
                      <a:pt x="6606" y="458"/>
                    </a:lnTo>
                    <a:lnTo>
                      <a:pt x="6626" y="487"/>
                    </a:lnTo>
                    <a:lnTo>
                      <a:pt x="6626" y="562"/>
                    </a:lnTo>
                    <a:lnTo>
                      <a:pt x="6616" y="645"/>
                    </a:lnTo>
                    <a:lnTo>
                      <a:pt x="6606" y="729"/>
                    </a:lnTo>
                    <a:lnTo>
                      <a:pt x="6580" y="804"/>
                    </a:lnTo>
                    <a:lnTo>
                      <a:pt x="6551" y="877"/>
                    </a:lnTo>
                    <a:lnTo>
                      <a:pt x="6516" y="952"/>
                    </a:lnTo>
                    <a:lnTo>
                      <a:pt x="6467" y="1017"/>
                    </a:lnTo>
                    <a:lnTo>
                      <a:pt x="6413" y="1084"/>
                    </a:lnTo>
                    <a:lnTo>
                      <a:pt x="6438" y="1091"/>
                    </a:lnTo>
                    <a:lnTo>
                      <a:pt x="6457" y="1091"/>
                    </a:lnTo>
                    <a:lnTo>
                      <a:pt x="6477" y="1084"/>
                    </a:lnTo>
                    <a:lnTo>
                      <a:pt x="6506" y="1084"/>
                    </a:lnTo>
                    <a:lnTo>
                      <a:pt x="6522" y="1075"/>
                    </a:lnTo>
                    <a:lnTo>
                      <a:pt x="6551" y="1065"/>
                    </a:lnTo>
                    <a:lnTo>
                      <a:pt x="6570" y="1065"/>
                    </a:lnTo>
                    <a:lnTo>
                      <a:pt x="6599" y="1055"/>
                    </a:lnTo>
                    <a:lnTo>
                      <a:pt x="6606" y="1046"/>
                    </a:lnTo>
                    <a:lnTo>
                      <a:pt x="6626" y="1036"/>
                    </a:lnTo>
                    <a:lnTo>
                      <a:pt x="6635" y="1036"/>
                    </a:lnTo>
                    <a:lnTo>
                      <a:pt x="6655" y="1027"/>
                    </a:lnTo>
                    <a:lnTo>
                      <a:pt x="6674" y="1017"/>
                    </a:lnTo>
                    <a:lnTo>
                      <a:pt x="6683" y="1017"/>
                    </a:lnTo>
                    <a:lnTo>
                      <a:pt x="6699" y="1006"/>
                    </a:lnTo>
                    <a:lnTo>
                      <a:pt x="6719" y="1006"/>
                    </a:lnTo>
                    <a:lnTo>
                      <a:pt x="6728" y="1055"/>
                    </a:lnTo>
                    <a:lnTo>
                      <a:pt x="6728" y="1091"/>
                    </a:lnTo>
                    <a:lnTo>
                      <a:pt x="6719" y="1129"/>
                    </a:lnTo>
                    <a:lnTo>
                      <a:pt x="6709" y="1175"/>
                    </a:lnTo>
                    <a:lnTo>
                      <a:pt x="6690" y="1213"/>
                    </a:lnTo>
                    <a:lnTo>
                      <a:pt x="6664" y="1252"/>
                    </a:lnTo>
                    <a:lnTo>
                      <a:pt x="6645" y="1288"/>
                    </a:lnTo>
                    <a:lnTo>
                      <a:pt x="6626" y="1326"/>
                    </a:lnTo>
                    <a:lnTo>
                      <a:pt x="6664" y="1336"/>
                    </a:lnTo>
                    <a:lnTo>
                      <a:pt x="6699" y="1336"/>
                    </a:lnTo>
                    <a:lnTo>
                      <a:pt x="6728" y="1336"/>
                    </a:lnTo>
                    <a:lnTo>
                      <a:pt x="6768" y="1326"/>
                    </a:lnTo>
                    <a:lnTo>
                      <a:pt x="6803" y="1307"/>
                    </a:lnTo>
                    <a:lnTo>
                      <a:pt x="6841" y="1297"/>
                    </a:lnTo>
                    <a:lnTo>
                      <a:pt x="6877" y="1288"/>
                    </a:lnTo>
                    <a:lnTo>
                      <a:pt x="6906" y="1278"/>
                    </a:lnTo>
                    <a:lnTo>
                      <a:pt x="6935" y="1317"/>
                    </a:lnTo>
                    <a:lnTo>
                      <a:pt x="6906" y="1342"/>
                    </a:lnTo>
                    <a:lnTo>
                      <a:pt x="6877" y="1382"/>
                    </a:lnTo>
                    <a:lnTo>
                      <a:pt x="6851" y="1410"/>
                    </a:lnTo>
                    <a:lnTo>
                      <a:pt x="6812" y="1426"/>
                    </a:lnTo>
                    <a:lnTo>
                      <a:pt x="6774" y="1455"/>
                    </a:lnTo>
                    <a:lnTo>
                      <a:pt x="6738" y="1474"/>
                    </a:lnTo>
                    <a:lnTo>
                      <a:pt x="6699" y="1495"/>
                    </a:lnTo>
                    <a:lnTo>
                      <a:pt x="6674" y="1520"/>
                    </a:lnTo>
                    <a:lnTo>
                      <a:pt x="6690" y="1530"/>
                    </a:lnTo>
                    <a:lnTo>
                      <a:pt x="6793" y="1520"/>
                    </a:lnTo>
                    <a:lnTo>
                      <a:pt x="6897" y="1495"/>
                    </a:lnTo>
                    <a:lnTo>
                      <a:pt x="7000" y="1465"/>
                    </a:lnTo>
                    <a:lnTo>
                      <a:pt x="7102" y="1420"/>
                    </a:lnTo>
                    <a:lnTo>
                      <a:pt x="7193" y="1361"/>
                    </a:lnTo>
                    <a:lnTo>
                      <a:pt x="7277" y="1297"/>
                    </a:lnTo>
                    <a:lnTo>
                      <a:pt x="7354" y="1223"/>
                    </a:lnTo>
                    <a:lnTo>
                      <a:pt x="7419" y="1140"/>
                    </a:lnTo>
                    <a:lnTo>
                      <a:pt x="7454" y="1149"/>
                    </a:lnTo>
                    <a:lnTo>
                      <a:pt x="7438" y="1213"/>
                    </a:lnTo>
                    <a:lnTo>
                      <a:pt x="7409" y="1278"/>
                    </a:lnTo>
                    <a:lnTo>
                      <a:pt x="7370" y="1342"/>
                    </a:lnTo>
                    <a:lnTo>
                      <a:pt x="7335" y="1410"/>
                    </a:lnTo>
                    <a:lnTo>
                      <a:pt x="7287" y="1465"/>
                    </a:lnTo>
                    <a:lnTo>
                      <a:pt x="7252" y="1530"/>
                    </a:lnTo>
                    <a:lnTo>
                      <a:pt x="7203" y="1587"/>
                    </a:lnTo>
                    <a:lnTo>
                      <a:pt x="7158" y="1643"/>
                    </a:lnTo>
                    <a:lnTo>
                      <a:pt x="7231" y="1633"/>
                    </a:lnTo>
                    <a:lnTo>
                      <a:pt x="7306" y="1614"/>
                    </a:lnTo>
                    <a:lnTo>
                      <a:pt x="7370" y="1587"/>
                    </a:lnTo>
                    <a:lnTo>
                      <a:pt x="7445" y="1559"/>
                    </a:lnTo>
                    <a:lnTo>
                      <a:pt x="7577" y="1495"/>
                    </a:lnTo>
                    <a:lnTo>
                      <a:pt x="7696" y="1420"/>
                    </a:lnTo>
                    <a:lnTo>
                      <a:pt x="7819" y="1326"/>
                    </a:lnTo>
                    <a:lnTo>
                      <a:pt x="7932" y="1232"/>
                    </a:lnTo>
                    <a:lnTo>
                      <a:pt x="8051" y="1140"/>
                    </a:lnTo>
                    <a:lnTo>
                      <a:pt x="8171" y="1046"/>
                    </a:lnTo>
                    <a:lnTo>
                      <a:pt x="8206" y="1055"/>
                    </a:lnTo>
                    <a:lnTo>
                      <a:pt x="8180" y="1168"/>
                    </a:lnTo>
                    <a:lnTo>
                      <a:pt x="8142" y="1269"/>
                    </a:lnTo>
                    <a:lnTo>
                      <a:pt x="8096" y="1382"/>
                    </a:lnTo>
                    <a:lnTo>
                      <a:pt x="8042" y="1484"/>
                    </a:lnTo>
                    <a:lnTo>
                      <a:pt x="7977" y="1587"/>
                    </a:lnTo>
                    <a:lnTo>
                      <a:pt x="7913" y="1678"/>
                    </a:lnTo>
                    <a:lnTo>
                      <a:pt x="7828" y="1762"/>
                    </a:lnTo>
                    <a:lnTo>
                      <a:pt x="7744" y="1839"/>
                    </a:lnTo>
                    <a:lnTo>
                      <a:pt x="7744" y="1845"/>
                    </a:lnTo>
                    <a:lnTo>
                      <a:pt x="7735" y="1845"/>
                    </a:lnTo>
                    <a:lnTo>
                      <a:pt x="7725" y="1856"/>
                    </a:lnTo>
                    <a:lnTo>
                      <a:pt x="7715" y="1856"/>
                    </a:lnTo>
                    <a:lnTo>
                      <a:pt x="7706" y="1866"/>
                    </a:lnTo>
                    <a:lnTo>
                      <a:pt x="7706" y="1875"/>
                    </a:lnTo>
                    <a:lnTo>
                      <a:pt x="7696" y="1875"/>
                    </a:lnTo>
                    <a:lnTo>
                      <a:pt x="7696" y="1894"/>
                    </a:lnTo>
                    <a:lnTo>
                      <a:pt x="7715" y="1894"/>
                    </a:lnTo>
                    <a:lnTo>
                      <a:pt x="7725" y="1894"/>
                    </a:lnTo>
                    <a:lnTo>
                      <a:pt x="7735" y="1904"/>
                    </a:lnTo>
                    <a:lnTo>
                      <a:pt x="7744" y="1914"/>
                    </a:lnTo>
                    <a:lnTo>
                      <a:pt x="7744" y="1923"/>
                    </a:lnTo>
                    <a:lnTo>
                      <a:pt x="7755" y="1930"/>
                    </a:lnTo>
                    <a:lnTo>
                      <a:pt x="7755" y="1939"/>
                    </a:lnTo>
                    <a:lnTo>
                      <a:pt x="7755" y="1949"/>
                    </a:lnTo>
                    <a:lnTo>
                      <a:pt x="7744" y="1998"/>
                    </a:lnTo>
                    <a:lnTo>
                      <a:pt x="7725" y="2033"/>
                    </a:lnTo>
                    <a:lnTo>
                      <a:pt x="7696" y="2071"/>
                    </a:lnTo>
                    <a:lnTo>
                      <a:pt x="7661" y="2101"/>
                    </a:lnTo>
                    <a:lnTo>
                      <a:pt x="7632" y="2136"/>
                    </a:lnTo>
                    <a:lnTo>
                      <a:pt x="7596" y="2165"/>
                    </a:lnTo>
                    <a:lnTo>
                      <a:pt x="7567" y="2191"/>
                    </a:lnTo>
                    <a:lnTo>
                      <a:pt x="7538" y="2221"/>
                    </a:lnTo>
                    <a:lnTo>
                      <a:pt x="7548" y="2230"/>
                    </a:lnTo>
                    <a:lnTo>
                      <a:pt x="7558" y="2240"/>
                    </a:lnTo>
                    <a:lnTo>
                      <a:pt x="7567" y="2240"/>
                    </a:lnTo>
                    <a:lnTo>
                      <a:pt x="7586" y="2230"/>
                    </a:lnTo>
                    <a:lnTo>
                      <a:pt x="7596" y="2230"/>
                    </a:lnTo>
                    <a:lnTo>
                      <a:pt x="7612" y="2230"/>
                    </a:lnTo>
                    <a:lnTo>
                      <a:pt x="7622" y="2221"/>
                    </a:lnTo>
                    <a:lnTo>
                      <a:pt x="7642" y="2221"/>
                    </a:lnTo>
                    <a:lnTo>
                      <a:pt x="7680" y="2191"/>
                    </a:lnTo>
                    <a:lnTo>
                      <a:pt x="7696" y="2200"/>
                    </a:lnTo>
                    <a:lnTo>
                      <a:pt x="7715" y="2221"/>
                    </a:lnTo>
                    <a:lnTo>
                      <a:pt x="7715" y="2240"/>
                    </a:lnTo>
                    <a:lnTo>
                      <a:pt x="7706" y="2259"/>
                    </a:lnTo>
                    <a:lnTo>
                      <a:pt x="7696" y="2275"/>
                    </a:lnTo>
                    <a:lnTo>
                      <a:pt x="7680" y="2304"/>
                    </a:lnTo>
                    <a:lnTo>
                      <a:pt x="7671" y="2323"/>
                    </a:lnTo>
                    <a:lnTo>
                      <a:pt x="7671" y="2343"/>
                    </a:lnTo>
                    <a:lnTo>
                      <a:pt x="7622" y="2388"/>
                    </a:lnTo>
                    <a:lnTo>
                      <a:pt x="7586" y="2436"/>
                    </a:lnTo>
                    <a:lnTo>
                      <a:pt x="7538" y="2482"/>
                    </a:lnTo>
                    <a:lnTo>
                      <a:pt x="7483" y="2527"/>
                    </a:lnTo>
                    <a:lnTo>
                      <a:pt x="7429" y="2565"/>
                    </a:lnTo>
                    <a:lnTo>
                      <a:pt x="7370" y="2604"/>
                    </a:lnTo>
                    <a:lnTo>
                      <a:pt x="7306" y="2630"/>
                    </a:lnTo>
                    <a:lnTo>
                      <a:pt x="7252" y="2649"/>
                    </a:lnTo>
                    <a:lnTo>
                      <a:pt x="7261" y="2689"/>
                    </a:lnTo>
                    <a:lnTo>
                      <a:pt x="7277" y="2714"/>
                    </a:lnTo>
                    <a:lnTo>
                      <a:pt x="7296" y="2743"/>
                    </a:lnTo>
                    <a:lnTo>
                      <a:pt x="7325" y="2778"/>
                    </a:lnTo>
                    <a:lnTo>
                      <a:pt x="7344" y="2808"/>
                    </a:lnTo>
                    <a:lnTo>
                      <a:pt x="7370" y="2837"/>
                    </a:lnTo>
                    <a:lnTo>
                      <a:pt x="7390" y="2862"/>
                    </a:lnTo>
                    <a:lnTo>
                      <a:pt x="7419" y="2901"/>
                    </a:lnTo>
                    <a:lnTo>
                      <a:pt x="7454" y="2985"/>
                    </a:lnTo>
                    <a:lnTo>
                      <a:pt x="7503" y="3088"/>
                    </a:lnTo>
                    <a:lnTo>
                      <a:pt x="7529" y="3182"/>
                    </a:lnTo>
                    <a:lnTo>
                      <a:pt x="7558" y="3281"/>
                    </a:lnTo>
                    <a:lnTo>
                      <a:pt x="7586" y="3385"/>
                    </a:lnTo>
                    <a:lnTo>
                      <a:pt x="7596" y="3488"/>
                    </a:lnTo>
                    <a:lnTo>
                      <a:pt x="7606" y="3592"/>
                    </a:lnTo>
                    <a:lnTo>
                      <a:pt x="7596" y="3702"/>
                    </a:lnTo>
                    <a:lnTo>
                      <a:pt x="7612" y="3711"/>
                    </a:lnTo>
                    <a:lnTo>
                      <a:pt x="7596" y="3711"/>
                    </a:lnTo>
                    <a:lnTo>
                      <a:pt x="7596" y="3740"/>
                    </a:lnTo>
                    <a:lnTo>
                      <a:pt x="7596" y="3770"/>
                    </a:lnTo>
                    <a:lnTo>
                      <a:pt x="7586" y="3805"/>
                    </a:lnTo>
                    <a:lnTo>
                      <a:pt x="7577" y="3834"/>
                    </a:lnTo>
                    <a:lnTo>
                      <a:pt x="7577" y="3863"/>
                    </a:lnTo>
                    <a:lnTo>
                      <a:pt x="7577" y="3889"/>
                    </a:lnTo>
                    <a:lnTo>
                      <a:pt x="7596" y="3899"/>
                    </a:lnTo>
                    <a:lnTo>
                      <a:pt x="7632" y="3908"/>
                    </a:lnTo>
                    <a:lnTo>
                      <a:pt x="7744" y="3947"/>
                    </a:lnTo>
                    <a:lnTo>
                      <a:pt x="7857" y="3982"/>
                    </a:lnTo>
                    <a:lnTo>
                      <a:pt x="7967" y="4037"/>
                    </a:lnTo>
                    <a:lnTo>
                      <a:pt x="8067" y="4095"/>
                    </a:lnTo>
                    <a:lnTo>
                      <a:pt x="8171" y="4160"/>
                    </a:lnTo>
                    <a:lnTo>
                      <a:pt x="8271" y="4224"/>
                    </a:lnTo>
                    <a:lnTo>
                      <a:pt x="8364" y="4299"/>
                    </a:lnTo>
                    <a:lnTo>
                      <a:pt x="8467" y="4364"/>
                    </a:lnTo>
                    <a:lnTo>
                      <a:pt x="8496" y="4421"/>
                    </a:lnTo>
                    <a:lnTo>
                      <a:pt x="8532" y="4466"/>
                    </a:lnTo>
                    <a:lnTo>
                      <a:pt x="8580" y="4505"/>
                    </a:lnTo>
                    <a:lnTo>
                      <a:pt x="8625" y="4550"/>
                    </a:lnTo>
                    <a:lnTo>
                      <a:pt x="8674" y="4589"/>
                    </a:lnTo>
                    <a:lnTo>
                      <a:pt x="8728" y="4634"/>
                    </a:lnTo>
                    <a:lnTo>
                      <a:pt x="8774" y="4673"/>
                    </a:lnTo>
                    <a:lnTo>
                      <a:pt x="8822" y="4718"/>
                    </a:lnTo>
                    <a:lnTo>
                      <a:pt x="8941" y="4860"/>
                    </a:lnTo>
                    <a:lnTo>
                      <a:pt x="9054" y="4989"/>
                    </a:lnTo>
                    <a:lnTo>
                      <a:pt x="9167" y="5128"/>
                    </a:lnTo>
                    <a:lnTo>
                      <a:pt x="9271" y="5270"/>
                    </a:lnTo>
                    <a:lnTo>
                      <a:pt x="9370" y="5408"/>
                    </a:lnTo>
                    <a:lnTo>
                      <a:pt x="9454" y="5558"/>
                    </a:lnTo>
                    <a:lnTo>
                      <a:pt x="9548" y="5706"/>
                    </a:lnTo>
                    <a:lnTo>
                      <a:pt x="9622" y="5857"/>
                    </a:lnTo>
                    <a:lnTo>
                      <a:pt x="9715" y="5996"/>
                    </a:lnTo>
                    <a:lnTo>
                      <a:pt x="9790" y="6164"/>
                    </a:lnTo>
                    <a:lnTo>
                      <a:pt x="9857" y="6332"/>
                    </a:lnTo>
                    <a:lnTo>
                      <a:pt x="9932" y="6499"/>
                    </a:lnTo>
                    <a:lnTo>
                      <a:pt x="9996" y="6667"/>
                    </a:lnTo>
                    <a:lnTo>
                      <a:pt x="10051" y="6844"/>
                    </a:lnTo>
                    <a:lnTo>
                      <a:pt x="10109" y="7013"/>
                    </a:lnTo>
                    <a:lnTo>
                      <a:pt x="10145" y="7196"/>
                    </a:lnTo>
                    <a:lnTo>
                      <a:pt x="10174" y="7384"/>
                    </a:lnTo>
                    <a:lnTo>
                      <a:pt x="10183" y="7457"/>
                    </a:lnTo>
                    <a:lnTo>
                      <a:pt x="10193" y="7542"/>
                    </a:lnTo>
                    <a:lnTo>
                      <a:pt x="10199" y="7626"/>
                    </a:lnTo>
                    <a:lnTo>
                      <a:pt x="10199" y="7720"/>
                    </a:lnTo>
                    <a:lnTo>
                      <a:pt x="10199" y="7803"/>
                    </a:lnTo>
                    <a:lnTo>
                      <a:pt x="10199" y="7893"/>
                    </a:lnTo>
                    <a:lnTo>
                      <a:pt x="10199" y="7987"/>
                    </a:lnTo>
                    <a:lnTo>
                      <a:pt x="10209" y="8071"/>
                    </a:lnTo>
                    <a:lnTo>
                      <a:pt x="10209" y="8081"/>
                    </a:lnTo>
                    <a:lnTo>
                      <a:pt x="10219" y="8091"/>
                    </a:lnTo>
                    <a:lnTo>
                      <a:pt x="10238" y="8100"/>
                    </a:lnTo>
                    <a:lnTo>
                      <a:pt x="10247" y="8119"/>
                    </a:lnTo>
                    <a:lnTo>
                      <a:pt x="10257" y="8129"/>
                    </a:lnTo>
                    <a:lnTo>
                      <a:pt x="10267" y="8145"/>
                    </a:lnTo>
                    <a:lnTo>
                      <a:pt x="10267" y="8155"/>
                    </a:lnTo>
                    <a:lnTo>
                      <a:pt x="10257" y="8184"/>
                    </a:lnTo>
                    <a:lnTo>
                      <a:pt x="10293" y="8229"/>
                    </a:lnTo>
                    <a:lnTo>
                      <a:pt x="10332" y="8287"/>
                    </a:lnTo>
                    <a:lnTo>
                      <a:pt x="10360" y="8342"/>
                    </a:lnTo>
                    <a:lnTo>
                      <a:pt x="10397" y="8406"/>
                    </a:lnTo>
                    <a:lnTo>
                      <a:pt x="10416" y="8465"/>
                    </a:lnTo>
                    <a:lnTo>
                      <a:pt x="10445" y="8519"/>
                    </a:lnTo>
                    <a:lnTo>
                      <a:pt x="10451" y="8584"/>
                    </a:lnTo>
                    <a:lnTo>
                      <a:pt x="10461" y="8642"/>
                    </a:lnTo>
                    <a:lnTo>
                      <a:pt x="10529" y="8716"/>
                    </a:lnTo>
                    <a:lnTo>
                      <a:pt x="10602" y="8761"/>
                    </a:lnTo>
                    <a:lnTo>
                      <a:pt x="10687" y="8801"/>
                    </a:lnTo>
                    <a:lnTo>
                      <a:pt x="10770" y="8836"/>
                    </a:lnTo>
                    <a:lnTo>
                      <a:pt x="10860" y="8855"/>
                    </a:lnTo>
                    <a:lnTo>
                      <a:pt x="10954" y="8874"/>
                    </a:lnTo>
                    <a:lnTo>
                      <a:pt x="11048" y="8893"/>
                    </a:lnTo>
                    <a:lnTo>
                      <a:pt x="11141" y="8910"/>
                    </a:lnTo>
                    <a:lnTo>
                      <a:pt x="11254" y="8930"/>
                    </a:lnTo>
                    <a:lnTo>
                      <a:pt x="11373" y="8949"/>
                    </a:lnTo>
                    <a:lnTo>
                      <a:pt x="11496" y="8958"/>
                    </a:lnTo>
                    <a:lnTo>
                      <a:pt x="11615" y="8958"/>
                    </a:lnTo>
                    <a:lnTo>
                      <a:pt x="11747" y="8958"/>
                    </a:lnTo>
                    <a:lnTo>
                      <a:pt x="11867" y="8958"/>
                    </a:lnTo>
                    <a:lnTo>
                      <a:pt x="11989" y="8949"/>
                    </a:lnTo>
                    <a:lnTo>
                      <a:pt x="12102" y="8920"/>
                    </a:lnTo>
                    <a:lnTo>
                      <a:pt x="12187" y="8930"/>
                    </a:lnTo>
                    <a:lnTo>
                      <a:pt x="12270" y="8930"/>
                    </a:lnTo>
                    <a:lnTo>
                      <a:pt x="12354" y="8910"/>
                    </a:lnTo>
                    <a:lnTo>
                      <a:pt x="12438" y="8901"/>
                    </a:lnTo>
                    <a:lnTo>
                      <a:pt x="12521" y="8893"/>
                    </a:lnTo>
                    <a:lnTo>
                      <a:pt x="12606" y="8874"/>
                    </a:lnTo>
                    <a:lnTo>
                      <a:pt x="12690" y="8865"/>
                    </a:lnTo>
                    <a:lnTo>
                      <a:pt x="12773" y="8865"/>
                    </a:lnTo>
                    <a:lnTo>
                      <a:pt x="12883" y="8836"/>
                    </a:lnTo>
                    <a:lnTo>
                      <a:pt x="12986" y="8817"/>
                    </a:lnTo>
                    <a:lnTo>
                      <a:pt x="13099" y="8801"/>
                    </a:lnTo>
                    <a:lnTo>
                      <a:pt x="13209" y="8771"/>
                    </a:lnTo>
                    <a:lnTo>
                      <a:pt x="13322" y="8752"/>
                    </a:lnTo>
                    <a:lnTo>
                      <a:pt x="13435" y="8732"/>
                    </a:lnTo>
                    <a:lnTo>
                      <a:pt x="13544" y="8707"/>
                    </a:lnTo>
                    <a:lnTo>
                      <a:pt x="13647" y="8678"/>
                    </a:lnTo>
                    <a:lnTo>
                      <a:pt x="13779" y="8658"/>
                    </a:lnTo>
                    <a:lnTo>
                      <a:pt x="13918" y="8632"/>
                    </a:lnTo>
                    <a:lnTo>
                      <a:pt x="14047" y="8623"/>
                    </a:lnTo>
                    <a:lnTo>
                      <a:pt x="14180" y="8613"/>
                    </a:lnTo>
                    <a:lnTo>
                      <a:pt x="14319" y="8603"/>
                    </a:lnTo>
                    <a:lnTo>
                      <a:pt x="14451" y="8603"/>
                    </a:lnTo>
                    <a:lnTo>
                      <a:pt x="14590" y="8623"/>
                    </a:lnTo>
                    <a:lnTo>
                      <a:pt x="14719" y="8642"/>
                    </a:lnTo>
                    <a:lnTo>
                      <a:pt x="14776" y="8648"/>
                    </a:lnTo>
                    <a:lnTo>
                      <a:pt x="14832" y="8668"/>
                    </a:lnTo>
                    <a:lnTo>
                      <a:pt x="14896" y="8678"/>
                    </a:lnTo>
                    <a:lnTo>
                      <a:pt x="14954" y="8697"/>
                    </a:lnTo>
                    <a:lnTo>
                      <a:pt x="15009" y="8726"/>
                    </a:lnTo>
                    <a:lnTo>
                      <a:pt x="15064" y="8742"/>
                    </a:lnTo>
                    <a:lnTo>
                      <a:pt x="15112" y="8771"/>
                    </a:lnTo>
                    <a:lnTo>
                      <a:pt x="15157" y="8810"/>
                    </a:lnTo>
                    <a:lnTo>
                      <a:pt x="15166" y="8817"/>
                    </a:lnTo>
                    <a:lnTo>
                      <a:pt x="15176" y="8817"/>
                    </a:lnTo>
                    <a:lnTo>
                      <a:pt x="15187" y="8817"/>
                    </a:lnTo>
                    <a:lnTo>
                      <a:pt x="15206" y="8817"/>
                    </a:lnTo>
                    <a:lnTo>
                      <a:pt x="15212" y="8817"/>
                    </a:lnTo>
                    <a:lnTo>
                      <a:pt x="15231" y="8826"/>
                    </a:lnTo>
                    <a:lnTo>
                      <a:pt x="15241" y="8826"/>
                    </a:lnTo>
                    <a:lnTo>
                      <a:pt x="15251" y="8826"/>
                    </a:lnTo>
                    <a:lnTo>
                      <a:pt x="15270" y="8865"/>
                    </a:lnTo>
                    <a:lnTo>
                      <a:pt x="15305" y="8901"/>
                    </a:lnTo>
                    <a:lnTo>
                      <a:pt x="15344" y="8930"/>
                    </a:lnTo>
                    <a:lnTo>
                      <a:pt x="15389" y="8968"/>
                    </a:lnTo>
                    <a:lnTo>
                      <a:pt x="15438" y="9003"/>
                    </a:lnTo>
                    <a:lnTo>
                      <a:pt x="15473" y="9052"/>
                    </a:lnTo>
                    <a:lnTo>
                      <a:pt x="15502" y="9087"/>
                    </a:lnTo>
                    <a:lnTo>
                      <a:pt x="15531" y="9135"/>
                    </a:lnTo>
                    <a:lnTo>
                      <a:pt x="15586" y="9245"/>
                    </a:lnTo>
                    <a:lnTo>
                      <a:pt x="15650" y="9358"/>
                    </a:lnTo>
                    <a:lnTo>
                      <a:pt x="15709" y="9462"/>
                    </a:lnTo>
                    <a:lnTo>
                      <a:pt x="15763" y="9571"/>
                    </a:lnTo>
                    <a:lnTo>
                      <a:pt x="15808" y="9694"/>
                    </a:lnTo>
                    <a:lnTo>
                      <a:pt x="15848" y="9817"/>
                    </a:lnTo>
                    <a:lnTo>
                      <a:pt x="15876" y="9936"/>
                    </a:lnTo>
                    <a:lnTo>
                      <a:pt x="15892" y="10068"/>
                    </a:lnTo>
                    <a:lnTo>
                      <a:pt x="15892" y="10217"/>
                    </a:lnTo>
                    <a:lnTo>
                      <a:pt x="15892" y="10375"/>
                    </a:lnTo>
                    <a:lnTo>
                      <a:pt x="15876" y="10523"/>
                    </a:lnTo>
                    <a:lnTo>
                      <a:pt x="15848" y="10672"/>
                    </a:lnTo>
                    <a:lnTo>
                      <a:pt x="15838" y="10746"/>
                    </a:lnTo>
                    <a:lnTo>
                      <a:pt x="15808" y="10815"/>
                    </a:lnTo>
                    <a:lnTo>
                      <a:pt x="15783" y="10888"/>
                    </a:lnTo>
                    <a:lnTo>
                      <a:pt x="15754" y="10953"/>
                    </a:lnTo>
                    <a:lnTo>
                      <a:pt x="15715" y="11017"/>
                    </a:lnTo>
                    <a:lnTo>
                      <a:pt x="15670" y="11076"/>
                    </a:lnTo>
                    <a:lnTo>
                      <a:pt x="15625" y="11140"/>
                    </a:lnTo>
                    <a:lnTo>
                      <a:pt x="15577" y="11195"/>
                    </a:lnTo>
                    <a:lnTo>
                      <a:pt x="15531" y="11250"/>
                    </a:lnTo>
                    <a:lnTo>
                      <a:pt x="15473" y="11318"/>
                    </a:lnTo>
                    <a:lnTo>
                      <a:pt x="15428" y="11372"/>
                    </a:lnTo>
                    <a:lnTo>
                      <a:pt x="15373" y="11418"/>
                    </a:lnTo>
                    <a:lnTo>
                      <a:pt x="15260" y="11511"/>
                    </a:lnTo>
                    <a:lnTo>
                      <a:pt x="15138" y="11585"/>
                    </a:lnTo>
                    <a:lnTo>
                      <a:pt x="15018" y="11663"/>
                    </a:lnTo>
                    <a:lnTo>
                      <a:pt x="14896" y="11727"/>
                    </a:lnTo>
                    <a:lnTo>
                      <a:pt x="14767" y="11792"/>
                    </a:lnTo>
                    <a:lnTo>
                      <a:pt x="14634" y="11866"/>
                    </a:lnTo>
                    <a:lnTo>
                      <a:pt x="14550" y="11885"/>
                    </a:lnTo>
                    <a:lnTo>
                      <a:pt x="14457" y="11915"/>
                    </a:lnTo>
                    <a:lnTo>
                      <a:pt x="14367" y="11931"/>
                    </a:lnTo>
                    <a:lnTo>
                      <a:pt x="14263" y="11950"/>
                    </a:lnTo>
                    <a:lnTo>
                      <a:pt x="14170" y="11969"/>
                    </a:lnTo>
                    <a:lnTo>
                      <a:pt x="14077" y="11969"/>
                    </a:lnTo>
                    <a:lnTo>
                      <a:pt x="13983" y="11979"/>
                    </a:lnTo>
                    <a:lnTo>
                      <a:pt x="13880" y="11969"/>
                    </a:lnTo>
                    <a:lnTo>
                      <a:pt x="13864" y="11960"/>
                    </a:lnTo>
                    <a:lnTo>
                      <a:pt x="13835" y="11950"/>
                    </a:lnTo>
                    <a:lnTo>
                      <a:pt x="13806" y="11940"/>
                    </a:lnTo>
                    <a:lnTo>
                      <a:pt x="13779" y="11940"/>
                    </a:lnTo>
                    <a:lnTo>
                      <a:pt x="13751" y="11931"/>
                    </a:lnTo>
                    <a:lnTo>
                      <a:pt x="13731" y="11931"/>
                    </a:lnTo>
                    <a:lnTo>
                      <a:pt x="13703" y="11931"/>
                    </a:lnTo>
                    <a:lnTo>
                      <a:pt x="13677" y="11921"/>
                    </a:lnTo>
                    <a:lnTo>
                      <a:pt x="13612" y="11921"/>
                    </a:lnTo>
                    <a:lnTo>
                      <a:pt x="13544" y="11915"/>
                    </a:lnTo>
                    <a:lnTo>
                      <a:pt x="13480" y="11896"/>
                    </a:lnTo>
                    <a:lnTo>
                      <a:pt x="13425" y="11866"/>
                    </a:lnTo>
                    <a:lnTo>
                      <a:pt x="13360" y="11847"/>
                    </a:lnTo>
                    <a:lnTo>
                      <a:pt x="13303" y="11831"/>
                    </a:lnTo>
                    <a:lnTo>
                      <a:pt x="13238" y="11811"/>
                    </a:lnTo>
                    <a:lnTo>
                      <a:pt x="13174" y="11811"/>
                    </a:lnTo>
                    <a:lnTo>
                      <a:pt x="13034" y="11753"/>
                    </a:lnTo>
                    <a:lnTo>
                      <a:pt x="12892" y="11689"/>
                    </a:lnTo>
                    <a:lnTo>
                      <a:pt x="12763" y="11605"/>
                    </a:lnTo>
                    <a:lnTo>
                      <a:pt x="12631" y="11511"/>
                    </a:lnTo>
                    <a:lnTo>
                      <a:pt x="12502" y="11412"/>
                    </a:lnTo>
                    <a:lnTo>
                      <a:pt x="12389" y="11308"/>
                    </a:lnTo>
                    <a:lnTo>
                      <a:pt x="12287" y="11186"/>
                    </a:lnTo>
                    <a:lnTo>
                      <a:pt x="12187" y="11066"/>
                    </a:lnTo>
                    <a:lnTo>
                      <a:pt x="12093" y="10953"/>
                    </a:lnTo>
                    <a:lnTo>
                      <a:pt x="11989" y="10840"/>
                    </a:lnTo>
                    <a:lnTo>
                      <a:pt x="11886" y="10730"/>
                    </a:lnTo>
                    <a:lnTo>
                      <a:pt x="11784" y="10617"/>
                    </a:lnTo>
                    <a:lnTo>
                      <a:pt x="11674" y="10514"/>
                    </a:lnTo>
                    <a:lnTo>
                      <a:pt x="11561" y="10410"/>
                    </a:lnTo>
                    <a:lnTo>
                      <a:pt x="11448" y="10320"/>
                    </a:lnTo>
                    <a:lnTo>
                      <a:pt x="11348" y="10217"/>
                    </a:lnTo>
                    <a:lnTo>
                      <a:pt x="11319" y="10217"/>
                    </a:lnTo>
                    <a:lnTo>
                      <a:pt x="11300" y="10197"/>
                    </a:lnTo>
                    <a:lnTo>
                      <a:pt x="11280" y="10188"/>
                    </a:lnTo>
                    <a:lnTo>
                      <a:pt x="11263" y="10159"/>
                    </a:lnTo>
                    <a:lnTo>
                      <a:pt x="11244" y="10143"/>
                    </a:lnTo>
                    <a:lnTo>
                      <a:pt x="11225" y="10124"/>
                    </a:lnTo>
                    <a:lnTo>
                      <a:pt x="11206" y="10104"/>
                    </a:lnTo>
                    <a:lnTo>
                      <a:pt x="11190" y="10084"/>
                    </a:lnTo>
                    <a:lnTo>
                      <a:pt x="11096" y="10039"/>
                    </a:lnTo>
                    <a:lnTo>
                      <a:pt x="11012" y="9991"/>
                    </a:lnTo>
                    <a:lnTo>
                      <a:pt x="10929" y="9936"/>
                    </a:lnTo>
                    <a:lnTo>
                      <a:pt x="10844" y="9872"/>
                    </a:lnTo>
                    <a:lnTo>
                      <a:pt x="10760" y="9817"/>
                    </a:lnTo>
                    <a:lnTo>
                      <a:pt x="10677" y="9749"/>
                    </a:lnTo>
                    <a:lnTo>
                      <a:pt x="10602" y="9694"/>
                    </a:lnTo>
                    <a:lnTo>
                      <a:pt x="10518" y="9630"/>
                    </a:lnTo>
                    <a:lnTo>
                      <a:pt x="10489" y="9610"/>
                    </a:lnTo>
                    <a:lnTo>
                      <a:pt x="10461" y="9591"/>
                    </a:lnTo>
                    <a:lnTo>
                      <a:pt x="10435" y="9571"/>
                    </a:lnTo>
                    <a:lnTo>
                      <a:pt x="10406" y="9555"/>
                    </a:lnTo>
                    <a:lnTo>
                      <a:pt x="10376" y="9546"/>
                    </a:lnTo>
                    <a:lnTo>
                      <a:pt x="10351" y="9527"/>
                    </a:lnTo>
                    <a:lnTo>
                      <a:pt x="10322" y="9517"/>
                    </a:lnTo>
                    <a:lnTo>
                      <a:pt x="10293" y="9507"/>
                    </a:lnTo>
                    <a:lnTo>
                      <a:pt x="10267" y="9546"/>
                    </a:lnTo>
                    <a:lnTo>
                      <a:pt x="10238" y="9565"/>
                    </a:lnTo>
                    <a:lnTo>
                      <a:pt x="10209" y="9581"/>
                    </a:lnTo>
                    <a:lnTo>
                      <a:pt x="10174" y="9591"/>
                    </a:lnTo>
                    <a:lnTo>
                      <a:pt x="10145" y="9600"/>
                    </a:lnTo>
                    <a:lnTo>
                      <a:pt x="10109" y="9610"/>
                    </a:lnTo>
                    <a:lnTo>
                      <a:pt x="10080" y="9630"/>
                    </a:lnTo>
                    <a:lnTo>
                      <a:pt x="10051" y="9649"/>
                    </a:lnTo>
                    <a:lnTo>
                      <a:pt x="10032" y="9656"/>
                    </a:lnTo>
                    <a:lnTo>
                      <a:pt x="10026" y="9656"/>
                    </a:lnTo>
                    <a:lnTo>
                      <a:pt x="10015" y="9649"/>
                    </a:lnTo>
                    <a:lnTo>
                      <a:pt x="10005" y="9649"/>
                    </a:lnTo>
                    <a:lnTo>
                      <a:pt x="9996" y="9640"/>
                    </a:lnTo>
                    <a:lnTo>
                      <a:pt x="9986" y="9630"/>
                    </a:lnTo>
                    <a:lnTo>
                      <a:pt x="9967" y="9630"/>
                    </a:lnTo>
                    <a:lnTo>
                      <a:pt x="9957" y="9630"/>
                    </a:lnTo>
                    <a:lnTo>
                      <a:pt x="9838" y="9581"/>
                    </a:lnTo>
                    <a:lnTo>
                      <a:pt x="9828" y="9610"/>
                    </a:lnTo>
                    <a:lnTo>
                      <a:pt x="9809" y="9630"/>
                    </a:lnTo>
                    <a:lnTo>
                      <a:pt x="9780" y="9649"/>
                    </a:lnTo>
                    <a:lnTo>
                      <a:pt x="9763" y="9656"/>
                    </a:lnTo>
                    <a:lnTo>
                      <a:pt x="9735" y="9665"/>
                    </a:lnTo>
                    <a:lnTo>
                      <a:pt x="9706" y="9684"/>
                    </a:lnTo>
                    <a:lnTo>
                      <a:pt x="9680" y="9704"/>
                    </a:lnTo>
                    <a:lnTo>
                      <a:pt x="9661" y="9723"/>
                    </a:lnTo>
                    <a:lnTo>
                      <a:pt x="9622" y="9732"/>
                    </a:lnTo>
                    <a:lnTo>
                      <a:pt x="9586" y="9732"/>
                    </a:lnTo>
                    <a:lnTo>
                      <a:pt x="9548" y="9723"/>
                    </a:lnTo>
                    <a:lnTo>
                      <a:pt x="9512" y="9704"/>
                    </a:lnTo>
                    <a:lnTo>
                      <a:pt x="9473" y="9694"/>
                    </a:lnTo>
                    <a:lnTo>
                      <a:pt x="9438" y="9665"/>
                    </a:lnTo>
                    <a:lnTo>
                      <a:pt x="9409" y="9649"/>
                    </a:lnTo>
                    <a:lnTo>
                      <a:pt x="9370" y="9630"/>
                    </a:lnTo>
                    <a:lnTo>
                      <a:pt x="9335" y="9649"/>
                    </a:lnTo>
                    <a:lnTo>
                      <a:pt x="9287" y="9665"/>
                    </a:lnTo>
                    <a:lnTo>
                      <a:pt x="9251" y="9665"/>
                    </a:lnTo>
                    <a:lnTo>
                      <a:pt x="9203" y="9665"/>
                    </a:lnTo>
                    <a:lnTo>
                      <a:pt x="9158" y="9665"/>
                    </a:lnTo>
                    <a:lnTo>
                      <a:pt x="9109" y="9656"/>
                    </a:lnTo>
                    <a:lnTo>
                      <a:pt x="9074" y="9640"/>
                    </a:lnTo>
                    <a:lnTo>
                      <a:pt x="9026" y="9630"/>
                    </a:lnTo>
                    <a:lnTo>
                      <a:pt x="8980" y="9581"/>
                    </a:lnTo>
                    <a:lnTo>
                      <a:pt x="8925" y="9565"/>
                    </a:lnTo>
                    <a:lnTo>
                      <a:pt x="8867" y="9546"/>
                    </a:lnTo>
                    <a:lnTo>
                      <a:pt x="8803" y="9536"/>
                    </a:lnTo>
                    <a:lnTo>
                      <a:pt x="8738" y="9527"/>
                    </a:lnTo>
                    <a:lnTo>
                      <a:pt x="8683" y="9507"/>
                    </a:lnTo>
                    <a:lnTo>
                      <a:pt x="8655" y="9498"/>
                    </a:lnTo>
                    <a:lnTo>
                      <a:pt x="8625" y="9481"/>
                    </a:lnTo>
                    <a:lnTo>
                      <a:pt x="8599" y="9462"/>
                    </a:lnTo>
                    <a:lnTo>
                      <a:pt x="8580" y="9433"/>
                    </a:lnTo>
                    <a:lnTo>
                      <a:pt x="8561" y="9404"/>
                    </a:lnTo>
                    <a:lnTo>
                      <a:pt x="8561" y="9481"/>
                    </a:lnTo>
                    <a:lnTo>
                      <a:pt x="8551" y="9555"/>
                    </a:lnTo>
                    <a:lnTo>
                      <a:pt x="8542" y="9630"/>
                    </a:lnTo>
                    <a:lnTo>
                      <a:pt x="8522" y="9704"/>
                    </a:lnTo>
                    <a:lnTo>
                      <a:pt x="8506" y="9778"/>
                    </a:lnTo>
                    <a:lnTo>
                      <a:pt x="8477" y="9842"/>
                    </a:lnTo>
                    <a:lnTo>
                      <a:pt x="8448" y="9917"/>
                    </a:lnTo>
                    <a:lnTo>
                      <a:pt x="8422" y="9985"/>
                    </a:lnTo>
                    <a:lnTo>
                      <a:pt x="8413" y="9985"/>
                    </a:lnTo>
                    <a:lnTo>
                      <a:pt x="8413" y="9991"/>
                    </a:lnTo>
                    <a:lnTo>
                      <a:pt x="8403" y="9991"/>
                    </a:lnTo>
                    <a:lnTo>
                      <a:pt x="8393" y="9991"/>
                    </a:lnTo>
                    <a:lnTo>
                      <a:pt x="8393" y="10001"/>
                    </a:lnTo>
                    <a:lnTo>
                      <a:pt x="8384" y="10001"/>
                    </a:lnTo>
                    <a:lnTo>
                      <a:pt x="8373" y="10001"/>
                    </a:lnTo>
                    <a:lnTo>
                      <a:pt x="8373" y="9974"/>
                    </a:lnTo>
                    <a:lnTo>
                      <a:pt x="8364" y="9946"/>
                    </a:lnTo>
                    <a:lnTo>
                      <a:pt x="8364" y="9926"/>
                    </a:lnTo>
                    <a:lnTo>
                      <a:pt x="8354" y="9891"/>
                    </a:lnTo>
                    <a:lnTo>
                      <a:pt x="8354" y="9862"/>
                    </a:lnTo>
                    <a:lnTo>
                      <a:pt x="8348" y="9833"/>
                    </a:lnTo>
                    <a:lnTo>
                      <a:pt x="8338" y="9807"/>
                    </a:lnTo>
                    <a:lnTo>
                      <a:pt x="8328" y="9778"/>
                    </a:lnTo>
                    <a:lnTo>
                      <a:pt x="8319" y="9788"/>
                    </a:lnTo>
                    <a:lnTo>
                      <a:pt x="8319" y="9797"/>
                    </a:lnTo>
                    <a:lnTo>
                      <a:pt x="8309" y="9807"/>
                    </a:lnTo>
                    <a:lnTo>
                      <a:pt x="8300" y="9817"/>
                    </a:lnTo>
                    <a:lnTo>
                      <a:pt x="8300" y="9833"/>
                    </a:lnTo>
                    <a:lnTo>
                      <a:pt x="8290" y="9842"/>
                    </a:lnTo>
                    <a:lnTo>
                      <a:pt x="8290" y="9852"/>
                    </a:lnTo>
                    <a:lnTo>
                      <a:pt x="8290" y="9936"/>
                    </a:lnTo>
                    <a:lnTo>
                      <a:pt x="8290" y="10020"/>
                    </a:lnTo>
                    <a:lnTo>
                      <a:pt x="8290" y="10104"/>
                    </a:lnTo>
                    <a:lnTo>
                      <a:pt x="8280" y="10188"/>
                    </a:lnTo>
                    <a:lnTo>
                      <a:pt x="8290" y="10272"/>
                    </a:lnTo>
                    <a:lnTo>
                      <a:pt x="8290" y="10346"/>
                    </a:lnTo>
                    <a:lnTo>
                      <a:pt x="8309" y="10430"/>
                    </a:lnTo>
                    <a:lnTo>
                      <a:pt x="8328" y="10514"/>
                    </a:lnTo>
                    <a:lnTo>
                      <a:pt x="8348" y="10662"/>
                    </a:lnTo>
                    <a:lnTo>
                      <a:pt x="8364" y="10804"/>
                    </a:lnTo>
                    <a:lnTo>
                      <a:pt x="8393" y="10944"/>
                    </a:lnTo>
                    <a:lnTo>
                      <a:pt x="8422" y="11082"/>
                    </a:lnTo>
                    <a:lnTo>
                      <a:pt x="8457" y="11224"/>
                    </a:lnTo>
                    <a:lnTo>
                      <a:pt x="8477" y="11363"/>
                    </a:lnTo>
                    <a:lnTo>
                      <a:pt x="8506" y="11511"/>
                    </a:lnTo>
                    <a:lnTo>
                      <a:pt x="8522" y="11663"/>
                    </a:lnTo>
                    <a:lnTo>
                      <a:pt x="8522" y="11831"/>
                    </a:lnTo>
                    <a:lnTo>
                      <a:pt x="8542" y="11988"/>
                    </a:lnTo>
                    <a:lnTo>
                      <a:pt x="8561" y="12147"/>
                    </a:lnTo>
                    <a:lnTo>
                      <a:pt x="8580" y="12295"/>
                    </a:lnTo>
                    <a:lnTo>
                      <a:pt x="8599" y="12453"/>
                    </a:lnTo>
                    <a:lnTo>
                      <a:pt x="8606" y="12612"/>
                    </a:lnTo>
                    <a:lnTo>
                      <a:pt x="8606" y="12770"/>
                    </a:lnTo>
                    <a:lnTo>
                      <a:pt x="8590" y="12937"/>
                    </a:lnTo>
                    <a:lnTo>
                      <a:pt x="8570" y="12986"/>
                    </a:lnTo>
                    <a:lnTo>
                      <a:pt x="8551" y="13021"/>
                    </a:lnTo>
                    <a:lnTo>
                      <a:pt x="8522" y="13069"/>
                    </a:lnTo>
                    <a:lnTo>
                      <a:pt x="8496" y="13115"/>
                    </a:lnTo>
                    <a:lnTo>
                      <a:pt x="8467" y="13154"/>
                    </a:lnTo>
                    <a:lnTo>
                      <a:pt x="8438" y="13198"/>
                    </a:lnTo>
                    <a:lnTo>
                      <a:pt x="8403" y="13247"/>
                    </a:lnTo>
                    <a:lnTo>
                      <a:pt x="8373" y="13292"/>
                    </a:lnTo>
                    <a:lnTo>
                      <a:pt x="8280" y="13396"/>
                    </a:lnTo>
                    <a:lnTo>
                      <a:pt x="8171" y="13489"/>
                    </a:lnTo>
                    <a:lnTo>
                      <a:pt x="8061" y="13574"/>
                    </a:lnTo>
                    <a:lnTo>
                      <a:pt x="7948" y="13657"/>
                    </a:lnTo>
                    <a:lnTo>
                      <a:pt x="7828" y="13731"/>
                    </a:lnTo>
                    <a:lnTo>
                      <a:pt x="7706" y="13806"/>
                    </a:lnTo>
                    <a:lnTo>
                      <a:pt x="7586" y="13880"/>
                    </a:lnTo>
                    <a:lnTo>
                      <a:pt x="7464" y="13954"/>
                    </a:lnTo>
                    <a:lnTo>
                      <a:pt x="7400" y="13973"/>
                    </a:lnTo>
                    <a:lnTo>
                      <a:pt x="7335" y="13993"/>
                    </a:lnTo>
                    <a:lnTo>
                      <a:pt x="7271" y="14002"/>
                    </a:lnTo>
                    <a:lnTo>
                      <a:pt x="7193" y="14012"/>
                    </a:lnTo>
                    <a:lnTo>
                      <a:pt x="7129" y="14012"/>
                    </a:lnTo>
                    <a:lnTo>
                      <a:pt x="7064" y="14002"/>
                    </a:lnTo>
                    <a:lnTo>
                      <a:pt x="7000" y="13993"/>
                    </a:lnTo>
                    <a:lnTo>
                      <a:pt x="6935" y="13964"/>
                    </a:lnTo>
                    <a:lnTo>
                      <a:pt x="6803" y="13844"/>
                    </a:lnTo>
                    <a:lnTo>
                      <a:pt x="6738" y="13860"/>
                    </a:lnTo>
                    <a:lnTo>
                      <a:pt x="6674" y="13870"/>
                    </a:lnTo>
                    <a:lnTo>
                      <a:pt x="6606" y="13870"/>
                    </a:lnTo>
                    <a:lnTo>
                      <a:pt x="6542" y="13870"/>
                    </a:lnTo>
                    <a:lnTo>
                      <a:pt x="6486" y="13851"/>
                    </a:lnTo>
                    <a:lnTo>
                      <a:pt x="6422" y="13844"/>
                    </a:lnTo>
                    <a:lnTo>
                      <a:pt x="6365" y="13816"/>
                    </a:lnTo>
                    <a:lnTo>
                      <a:pt x="6309" y="13776"/>
                    </a:lnTo>
                    <a:lnTo>
                      <a:pt x="6271" y="13731"/>
                    </a:lnTo>
                    <a:lnTo>
                      <a:pt x="6235" y="13683"/>
                    </a:lnTo>
                    <a:lnTo>
                      <a:pt x="6206" y="13628"/>
                    </a:lnTo>
                    <a:lnTo>
                      <a:pt x="6187" y="13583"/>
                    </a:lnTo>
                    <a:lnTo>
                      <a:pt x="6171" y="13525"/>
                    </a:lnTo>
                    <a:lnTo>
                      <a:pt x="6161" y="13470"/>
                    </a:lnTo>
                    <a:lnTo>
                      <a:pt x="6161" y="13415"/>
                    </a:lnTo>
                    <a:lnTo>
                      <a:pt x="6161" y="13357"/>
                    </a:lnTo>
                    <a:lnTo>
                      <a:pt x="6102" y="13341"/>
                    </a:lnTo>
                    <a:lnTo>
                      <a:pt x="6058" y="13302"/>
                    </a:lnTo>
                    <a:lnTo>
                      <a:pt x="6003" y="13273"/>
                    </a:lnTo>
                    <a:lnTo>
                      <a:pt x="5954" y="13228"/>
                    </a:lnTo>
                    <a:lnTo>
                      <a:pt x="5919" y="13189"/>
                    </a:lnTo>
                    <a:lnTo>
                      <a:pt x="5890" y="13134"/>
                    </a:lnTo>
                    <a:lnTo>
                      <a:pt x="5861" y="13079"/>
                    </a:lnTo>
                    <a:lnTo>
                      <a:pt x="5844" y="13021"/>
                    </a:lnTo>
                    <a:lnTo>
                      <a:pt x="5844" y="12956"/>
                    </a:lnTo>
                    <a:lnTo>
                      <a:pt x="5844" y="12892"/>
                    </a:lnTo>
                    <a:lnTo>
                      <a:pt x="5851" y="12837"/>
                    </a:lnTo>
                    <a:lnTo>
                      <a:pt x="5861" y="12779"/>
                    </a:lnTo>
                    <a:lnTo>
                      <a:pt x="5881" y="12714"/>
                    </a:lnTo>
                    <a:lnTo>
                      <a:pt x="5909" y="12670"/>
                    </a:lnTo>
                    <a:lnTo>
                      <a:pt x="5935" y="12612"/>
                    </a:lnTo>
                    <a:lnTo>
                      <a:pt x="5973" y="12557"/>
                    </a:lnTo>
                    <a:lnTo>
                      <a:pt x="6058" y="12463"/>
                    </a:lnTo>
                    <a:lnTo>
                      <a:pt x="6151" y="12380"/>
                    </a:lnTo>
                    <a:lnTo>
                      <a:pt x="6245" y="12305"/>
                    </a:lnTo>
                    <a:lnTo>
                      <a:pt x="6348" y="12240"/>
                    </a:lnTo>
                    <a:lnTo>
                      <a:pt x="6374" y="12221"/>
                    </a:lnTo>
                    <a:lnTo>
                      <a:pt x="6403" y="12202"/>
                    </a:lnTo>
                    <a:lnTo>
                      <a:pt x="6432" y="12192"/>
                    </a:lnTo>
                    <a:lnTo>
                      <a:pt x="6457" y="12173"/>
                    </a:lnTo>
                    <a:lnTo>
                      <a:pt x="6477" y="12157"/>
                    </a:lnTo>
                    <a:lnTo>
                      <a:pt x="6497" y="12128"/>
                    </a:lnTo>
                    <a:lnTo>
                      <a:pt x="6497" y="12098"/>
                    </a:lnTo>
                    <a:lnTo>
                      <a:pt x="6486" y="12063"/>
                    </a:lnTo>
                    <a:lnTo>
                      <a:pt x="6497" y="11837"/>
                    </a:lnTo>
                    <a:lnTo>
                      <a:pt x="6486" y="11624"/>
                    </a:lnTo>
                    <a:lnTo>
                      <a:pt x="6477" y="11412"/>
                    </a:lnTo>
                    <a:lnTo>
                      <a:pt x="6457" y="11195"/>
                    </a:lnTo>
                    <a:lnTo>
                      <a:pt x="6432" y="10998"/>
                    </a:lnTo>
                    <a:lnTo>
                      <a:pt x="6384" y="10794"/>
                    </a:lnTo>
                    <a:lnTo>
                      <a:pt x="6348" y="10692"/>
                    </a:lnTo>
                    <a:lnTo>
                      <a:pt x="6319" y="10598"/>
                    </a:lnTo>
                    <a:lnTo>
                      <a:pt x="6271" y="10495"/>
                    </a:lnTo>
                    <a:lnTo>
                      <a:pt x="6235" y="10404"/>
                    </a:lnTo>
                    <a:lnTo>
                      <a:pt x="6225" y="10404"/>
                    </a:lnTo>
                    <a:lnTo>
                      <a:pt x="6215" y="10394"/>
                    </a:lnTo>
                    <a:lnTo>
                      <a:pt x="6206" y="10385"/>
                    </a:lnTo>
                    <a:lnTo>
                      <a:pt x="6196" y="10385"/>
                    </a:lnTo>
                    <a:lnTo>
                      <a:pt x="6187" y="10385"/>
                    </a:lnTo>
                    <a:lnTo>
                      <a:pt x="6180" y="10385"/>
                    </a:lnTo>
                    <a:lnTo>
                      <a:pt x="6123" y="10469"/>
                    </a:lnTo>
                    <a:lnTo>
                      <a:pt x="6067" y="10543"/>
                    </a:lnTo>
                    <a:lnTo>
                      <a:pt x="6013" y="10627"/>
                    </a:lnTo>
                    <a:lnTo>
                      <a:pt x="5945" y="10702"/>
                    </a:lnTo>
                    <a:lnTo>
                      <a:pt x="5890" y="10785"/>
                    </a:lnTo>
                    <a:lnTo>
                      <a:pt x="5835" y="10869"/>
                    </a:lnTo>
                    <a:lnTo>
                      <a:pt x="5777" y="10953"/>
                    </a:lnTo>
                    <a:lnTo>
                      <a:pt x="5722" y="11027"/>
                    </a:lnTo>
                    <a:lnTo>
                      <a:pt x="5658" y="11017"/>
                    </a:lnTo>
                    <a:lnTo>
                      <a:pt x="5610" y="10953"/>
                    </a:lnTo>
                    <a:lnTo>
                      <a:pt x="5554" y="10888"/>
                    </a:lnTo>
                    <a:lnTo>
                      <a:pt x="5510" y="10831"/>
                    </a:lnTo>
                    <a:lnTo>
                      <a:pt x="5451" y="10766"/>
                    </a:lnTo>
                    <a:lnTo>
                      <a:pt x="5397" y="10711"/>
                    </a:lnTo>
                    <a:lnTo>
                      <a:pt x="5332" y="10656"/>
                    </a:lnTo>
                    <a:lnTo>
                      <a:pt x="5268" y="10608"/>
                    </a:lnTo>
                    <a:lnTo>
                      <a:pt x="5199" y="10573"/>
                    </a:lnTo>
                    <a:lnTo>
                      <a:pt x="5099" y="10740"/>
                    </a:lnTo>
                    <a:lnTo>
                      <a:pt x="5070" y="10730"/>
                    </a:lnTo>
                    <a:lnTo>
                      <a:pt x="5042" y="10711"/>
                    </a:lnTo>
                    <a:lnTo>
                      <a:pt x="5016" y="10692"/>
                    </a:lnTo>
                    <a:lnTo>
                      <a:pt x="4997" y="10662"/>
                    </a:lnTo>
                    <a:lnTo>
                      <a:pt x="4978" y="10646"/>
                    </a:lnTo>
                    <a:lnTo>
                      <a:pt x="4957" y="10617"/>
                    </a:lnTo>
                    <a:lnTo>
                      <a:pt x="4938" y="10589"/>
                    </a:lnTo>
                    <a:lnTo>
                      <a:pt x="4922" y="10562"/>
                    </a:lnTo>
                    <a:lnTo>
                      <a:pt x="4893" y="10598"/>
                    </a:lnTo>
                    <a:lnTo>
                      <a:pt x="4865" y="10637"/>
                    </a:lnTo>
                    <a:lnTo>
                      <a:pt x="4838" y="10672"/>
                    </a:lnTo>
                    <a:lnTo>
                      <a:pt x="4800" y="10702"/>
                    </a:lnTo>
                    <a:lnTo>
                      <a:pt x="4771" y="10740"/>
                    </a:lnTo>
                    <a:lnTo>
                      <a:pt x="4745" y="10775"/>
                    </a:lnTo>
                    <a:lnTo>
                      <a:pt x="4706" y="10815"/>
                    </a:lnTo>
                    <a:lnTo>
                      <a:pt x="4671" y="10840"/>
                    </a:lnTo>
                    <a:lnTo>
                      <a:pt x="4651" y="11036"/>
                    </a:lnTo>
                    <a:lnTo>
                      <a:pt x="4642" y="11243"/>
                    </a:lnTo>
                    <a:lnTo>
                      <a:pt x="4651" y="11437"/>
                    </a:lnTo>
                    <a:lnTo>
                      <a:pt x="4661" y="11633"/>
                    </a:lnTo>
                    <a:lnTo>
                      <a:pt x="4696" y="11831"/>
                    </a:lnTo>
                    <a:lnTo>
                      <a:pt x="4736" y="12015"/>
                    </a:lnTo>
                    <a:lnTo>
                      <a:pt x="4780" y="12192"/>
                    </a:lnTo>
                    <a:lnTo>
                      <a:pt x="4848" y="12370"/>
                    </a:lnTo>
                    <a:lnTo>
                      <a:pt x="4865" y="12380"/>
                    </a:lnTo>
                    <a:lnTo>
                      <a:pt x="4884" y="12389"/>
                    </a:lnTo>
                    <a:lnTo>
                      <a:pt x="4903" y="12399"/>
                    </a:lnTo>
                    <a:lnTo>
                      <a:pt x="4922" y="12408"/>
                    </a:lnTo>
                    <a:lnTo>
                      <a:pt x="4938" y="12408"/>
                    </a:lnTo>
                    <a:lnTo>
                      <a:pt x="4967" y="12408"/>
                    </a:lnTo>
                    <a:lnTo>
                      <a:pt x="4987" y="12418"/>
                    </a:lnTo>
                    <a:lnTo>
                      <a:pt x="5006" y="12418"/>
                    </a:lnTo>
                    <a:lnTo>
                      <a:pt x="5061" y="12424"/>
                    </a:lnTo>
                    <a:lnTo>
                      <a:pt x="5107" y="12434"/>
                    </a:lnTo>
                    <a:lnTo>
                      <a:pt x="5164" y="12453"/>
                    </a:lnTo>
                    <a:lnTo>
                      <a:pt x="5209" y="12482"/>
                    </a:lnTo>
                    <a:lnTo>
                      <a:pt x="5293" y="12537"/>
                    </a:lnTo>
                    <a:lnTo>
                      <a:pt x="5377" y="12601"/>
                    </a:lnTo>
                    <a:lnTo>
                      <a:pt x="5451" y="12686"/>
                    </a:lnTo>
                    <a:lnTo>
                      <a:pt x="5516" y="12770"/>
                    </a:lnTo>
                    <a:lnTo>
                      <a:pt x="5574" y="12854"/>
                    </a:lnTo>
                    <a:lnTo>
                      <a:pt x="5619" y="12937"/>
                    </a:lnTo>
                    <a:lnTo>
                      <a:pt x="5629" y="13012"/>
                    </a:lnTo>
                    <a:lnTo>
                      <a:pt x="5639" y="13079"/>
                    </a:lnTo>
                    <a:lnTo>
                      <a:pt x="5639" y="13154"/>
                    </a:lnTo>
                    <a:lnTo>
                      <a:pt x="5639" y="13228"/>
                    </a:lnTo>
                    <a:lnTo>
                      <a:pt x="5619" y="13292"/>
                    </a:lnTo>
                    <a:lnTo>
                      <a:pt x="5599" y="13357"/>
                    </a:lnTo>
                    <a:lnTo>
                      <a:pt x="5564" y="13415"/>
                    </a:lnTo>
                    <a:lnTo>
                      <a:pt x="5510" y="13470"/>
                    </a:lnTo>
                    <a:lnTo>
                      <a:pt x="5510" y="13509"/>
                    </a:lnTo>
                    <a:lnTo>
                      <a:pt x="5500" y="13534"/>
                    </a:lnTo>
                    <a:lnTo>
                      <a:pt x="5480" y="13574"/>
                    </a:lnTo>
                    <a:lnTo>
                      <a:pt x="5461" y="13599"/>
                    </a:lnTo>
                    <a:lnTo>
                      <a:pt x="5441" y="13628"/>
                    </a:lnTo>
                    <a:lnTo>
                      <a:pt x="5425" y="13657"/>
                    </a:lnTo>
                    <a:lnTo>
                      <a:pt x="5397" y="13683"/>
                    </a:lnTo>
                    <a:lnTo>
                      <a:pt x="5368" y="13703"/>
                    </a:lnTo>
                    <a:lnTo>
                      <a:pt x="5368" y="13722"/>
                    </a:lnTo>
                    <a:lnTo>
                      <a:pt x="5358" y="13731"/>
                    </a:lnTo>
                    <a:lnTo>
                      <a:pt x="5348" y="13741"/>
                    </a:lnTo>
                    <a:lnTo>
                      <a:pt x="5332" y="13741"/>
                    </a:lnTo>
                    <a:lnTo>
                      <a:pt x="5322" y="13751"/>
                    </a:lnTo>
                    <a:lnTo>
                      <a:pt x="5303" y="13760"/>
                    </a:lnTo>
                    <a:lnTo>
                      <a:pt x="5293" y="13767"/>
                    </a:lnTo>
                    <a:lnTo>
                      <a:pt x="5284" y="13776"/>
                    </a:lnTo>
                    <a:lnTo>
                      <a:pt x="5228" y="13795"/>
                    </a:lnTo>
                    <a:lnTo>
                      <a:pt x="5174" y="13816"/>
                    </a:lnTo>
                    <a:lnTo>
                      <a:pt x="5126" y="13825"/>
                    </a:lnTo>
                    <a:lnTo>
                      <a:pt x="5070" y="13844"/>
                    </a:lnTo>
                    <a:lnTo>
                      <a:pt x="5016" y="13851"/>
                    </a:lnTo>
                    <a:lnTo>
                      <a:pt x="4957" y="13860"/>
                    </a:lnTo>
                    <a:lnTo>
                      <a:pt x="4903" y="13880"/>
                    </a:lnTo>
                    <a:lnTo>
                      <a:pt x="4848" y="13889"/>
                    </a:lnTo>
                    <a:lnTo>
                      <a:pt x="4838" y="13899"/>
                    </a:lnTo>
                    <a:lnTo>
                      <a:pt x="4828" y="13919"/>
                    </a:lnTo>
                    <a:lnTo>
                      <a:pt x="4819" y="13935"/>
                    </a:lnTo>
                    <a:lnTo>
                      <a:pt x="4809" y="13954"/>
                    </a:lnTo>
                    <a:lnTo>
                      <a:pt x="4800" y="13973"/>
                    </a:lnTo>
                    <a:lnTo>
                      <a:pt x="4790" y="13993"/>
                    </a:lnTo>
                    <a:lnTo>
                      <a:pt x="4780" y="14012"/>
                    </a:lnTo>
                    <a:lnTo>
                      <a:pt x="4764" y="14018"/>
                    </a:lnTo>
                    <a:lnTo>
                      <a:pt x="4771" y="14018"/>
                    </a:lnTo>
                    <a:lnTo>
                      <a:pt x="4780" y="14028"/>
                    </a:lnTo>
                    <a:lnTo>
                      <a:pt x="4790" y="14028"/>
                    </a:lnTo>
                    <a:lnTo>
                      <a:pt x="4800" y="14028"/>
                    </a:lnTo>
                    <a:lnTo>
                      <a:pt x="4809" y="14028"/>
                    </a:lnTo>
                    <a:lnTo>
                      <a:pt x="4819" y="14038"/>
                    </a:lnTo>
                    <a:lnTo>
                      <a:pt x="4828" y="14038"/>
                    </a:lnTo>
                    <a:lnTo>
                      <a:pt x="4828" y="14058"/>
                    </a:lnTo>
                    <a:lnTo>
                      <a:pt x="4780" y="14067"/>
                    </a:lnTo>
                    <a:lnTo>
                      <a:pt x="4736" y="14077"/>
                    </a:lnTo>
                    <a:lnTo>
                      <a:pt x="4680" y="14086"/>
                    </a:lnTo>
                    <a:lnTo>
                      <a:pt x="4632" y="14096"/>
                    </a:lnTo>
                    <a:lnTo>
                      <a:pt x="4586" y="14096"/>
                    </a:lnTo>
                    <a:lnTo>
                      <a:pt x="4529" y="14096"/>
                    </a:lnTo>
                    <a:lnTo>
                      <a:pt x="4484" y="14096"/>
                    </a:lnTo>
                    <a:lnTo>
                      <a:pt x="4429" y="14096"/>
                    </a:lnTo>
                    <a:lnTo>
                      <a:pt x="4268" y="14096"/>
                    </a:lnTo>
                    <a:lnTo>
                      <a:pt x="4110" y="14086"/>
                    </a:lnTo>
                    <a:lnTo>
                      <a:pt x="3961" y="14058"/>
                    </a:lnTo>
                    <a:lnTo>
                      <a:pt x="3812" y="14018"/>
                    </a:lnTo>
                    <a:lnTo>
                      <a:pt x="3674" y="13973"/>
                    </a:lnTo>
                    <a:lnTo>
                      <a:pt x="3532" y="13919"/>
                    </a:lnTo>
                    <a:lnTo>
                      <a:pt x="3393" y="13851"/>
                    </a:lnTo>
                    <a:lnTo>
                      <a:pt x="3261" y="13776"/>
                    </a:lnTo>
                    <a:lnTo>
                      <a:pt x="3187" y="13731"/>
                    </a:lnTo>
                    <a:lnTo>
                      <a:pt x="3113" y="13676"/>
                    </a:lnTo>
                    <a:lnTo>
                      <a:pt x="3048" y="13618"/>
                    </a:lnTo>
                    <a:lnTo>
                      <a:pt x="2984" y="13564"/>
                    </a:lnTo>
                    <a:lnTo>
                      <a:pt x="2852" y="13441"/>
                    </a:lnTo>
                    <a:lnTo>
                      <a:pt x="2742" y="13302"/>
                    </a:lnTo>
                    <a:lnTo>
                      <a:pt x="2639" y="13163"/>
                    </a:lnTo>
                    <a:lnTo>
                      <a:pt x="2545" y="13005"/>
                    </a:lnTo>
                    <a:lnTo>
                      <a:pt x="2471" y="12854"/>
                    </a:lnTo>
                    <a:lnTo>
                      <a:pt x="2397" y="12705"/>
                    </a:lnTo>
                    <a:lnTo>
                      <a:pt x="2358" y="12418"/>
                    </a:lnTo>
                    <a:lnTo>
                      <a:pt x="2333" y="12138"/>
                    </a:lnTo>
                    <a:lnTo>
                      <a:pt x="2303" y="11856"/>
                    </a:lnTo>
                    <a:lnTo>
                      <a:pt x="2274" y="11579"/>
                    </a:lnTo>
                    <a:lnTo>
                      <a:pt x="2264" y="11299"/>
                    </a:lnTo>
                    <a:lnTo>
                      <a:pt x="2248" y="11017"/>
                    </a:lnTo>
                    <a:lnTo>
                      <a:pt x="2239" y="10740"/>
                    </a:lnTo>
                    <a:lnTo>
                      <a:pt x="2229" y="10449"/>
                    </a:lnTo>
                    <a:lnTo>
                      <a:pt x="2220" y="10459"/>
                    </a:lnTo>
                    <a:lnTo>
                      <a:pt x="2210" y="10479"/>
                    </a:lnTo>
                    <a:lnTo>
                      <a:pt x="2199" y="10488"/>
                    </a:lnTo>
                    <a:lnTo>
                      <a:pt x="2180" y="10495"/>
                    </a:lnTo>
                    <a:lnTo>
                      <a:pt x="2174" y="10495"/>
                    </a:lnTo>
                    <a:lnTo>
                      <a:pt x="2155" y="10504"/>
                    </a:lnTo>
                    <a:lnTo>
                      <a:pt x="2135" y="10495"/>
                    </a:lnTo>
                    <a:lnTo>
                      <a:pt x="2116" y="10488"/>
                    </a:lnTo>
                    <a:lnTo>
                      <a:pt x="2097" y="10420"/>
                    </a:lnTo>
                    <a:lnTo>
                      <a:pt x="2081" y="10356"/>
                    </a:lnTo>
                    <a:lnTo>
                      <a:pt x="2061" y="10291"/>
                    </a:lnTo>
                    <a:lnTo>
                      <a:pt x="2051" y="10217"/>
                    </a:lnTo>
                    <a:lnTo>
                      <a:pt x="2032" y="10152"/>
                    </a:lnTo>
                    <a:lnTo>
                      <a:pt x="2022" y="10084"/>
                    </a:lnTo>
                    <a:lnTo>
                      <a:pt x="2013" y="10011"/>
                    </a:lnTo>
                    <a:lnTo>
                      <a:pt x="2013" y="9936"/>
                    </a:lnTo>
                    <a:lnTo>
                      <a:pt x="1997" y="9936"/>
                    </a:lnTo>
                    <a:lnTo>
                      <a:pt x="1978" y="9936"/>
                    </a:lnTo>
                    <a:lnTo>
                      <a:pt x="1968" y="9946"/>
                    </a:lnTo>
                    <a:lnTo>
                      <a:pt x="1958" y="9955"/>
                    </a:lnTo>
                    <a:lnTo>
                      <a:pt x="1948" y="9965"/>
                    </a:lnTo>
                    <a:lnTo>
                      <a:pt x="1929" y="9974"/>
                    </a:lnTo>
                    <a:lnTo>
                      <a:pt x="1922" y="9991"/>
                    </a:lnTo>
                    <a:lnTo>
                      <a:pt x="1913" y="10001"/>
                    </a:lnTo>
                    <a:lnTo>
                      <a:pt x="1819" y="10049"/>
                    </a:lnTo>
                    <a:lnTo>
                      <a:pt x="1707" y="10084"/>
                    </a:lnTo>
                    <a:lnTo>
                      <a:pt x="1603" y="10114"/>
                    </a:lnTo>
                    <a:lnTo>
                      <a:pt x="1494" y="10124"/>
                    </a:lnTo>
                    <a:lnTo>
                      <a:pt x="1381" y="10124"/>
                    </a:lnTo>
                    <a:lnTo>
                      <a:pt x="1268" y="10095"/>
                    </a:lnTo>
                    <a:lnTo>
                      <a:pt x="1213" y="10075"/>
                    </a:lnTo>
                    <a:lnTo>
                      <a:pt x="1167" y="10059"/>
                    </a:lnTo>
                    <a:lnTo>
                      <a:pt x="1119" y="10030"/>
                    </a:lnTo>
                    <a:lnTo>
                      <a:pt x="1075" y="10001"/>
                    </a:lnTo>
                    <a:lnTo>
                      <a:pt x="971" y="9917"/>
                    </a:lnTo>
                    <a:lnTo>
                      <a:pt x="887" y="9833"/>
                    </a:lnTo>
                    <a:lnTo>
                      <a:pt x="812" y="9732"/>
                    </a:lnTo>
                    <a:lnTo>
                      <a:pt x="748" y="9630"/>
                    </a:lnTo>
                    <a:lnTo>
                      <a:pt x="690" y="9527"/>
                    </a:lnTo>
                    <a:lnTo>
                      <a:pt x="635" y="9404"/>
                    </a:lnTo>
                    <a:lnTo>
                      <a:pt x="597" y="9294"/>
                    </a:lnTo>
                    <a:lnTo>
                      <a:pt x="571" y="9172"/>
                    </a:lnTo>
                    <a:lnTo>
                      <a:pt x="542" y="9152"/>
                    </a:lnTo>
                    <a:lnTo>
                      <a:pt x="522" y="9146"/>
                    </a:lnTo>
                    <a:lnTo>
                      <a:pt x="503" y="9126"/>
                    </a:lnTo>
                    <a:lnTo>
                      <a:pt x="487" y="9107"/>
                    </a:lnTo>
                    <a:lnTo>
                      <a:pt x="468" y="9087"/>
                    </a:lnTo>
                    <a:lnTo>
                      <a:pt x="449" y="9078"/>
                    </a:lnTo>
                    <a:lnTo>
                      <a:pt x="419" y="9062"/>
                    </a:lnTo>
                    <a:lnTo>
                      <a:pt x="403" y="9052"/>
                    </a:lnTo>
                    <a:lnTo>
                      <a:pt x="345" y="8984"/>
                    </a:lnTo>
                    <a:lnTo>
                      <a:pt x="300" y="8930"/>
                    </a:lnTo>
                    <a:lnTo>
                      <a:pt x="252" y="8865"/>
                    </a:lnTo>
                    <a:lnTo>
                      <a:pt x="216" y="8801"/>
                    </a:lnTo>
                    <a:lnTo>
                      <a:pt x="151" y="8658"/>
                    </a:lnTo>
                    <a:lnTo>
                      <a:pt x="94" y="8519"/>
                    </a:lnTo>
                    <a:lnTo>
                      <a:pt x="58" y="8371"/>
                    </a:lnTo>
                    <a:lnTo>
                      <a:pt x="29" y="8223"/>
                    </a:lnTo>
                    <a:lnTo>
                      <a:pt x="19" y="8061"/>
                    </a:lnTo>
                    <a:lnTo>
                      <a:pt x="10" y="7903"/>
                    </a:lnTo>
                    <a:lnTo>
                      <a:pt x="29" y="7468"/>
                    </a:lnTo>
                    <a:lnTo>
                      <a:pt x="10" y="7419"/>
                    </a:lnTo>
                    <a:lnTo>
                      <a:pt x="0" y="7374"/>
                    </a:lnTo>
                    <a:lnTo>
                      <a:pt x="0" y="7335"/>
                    </a:lnTo>
                    <a:lnTo>
                      <a:pt x="0" y="7290"/>
                    </a:lnTo>
                    <a:lnTo>
                      <a:pt x="10" y="7242"/>
                    </a:lnTo>
                    <a:lnTo>
                      <a:pt x="10" y="7196"/>
                    </a:lnTo>
                    <a:lnTo>
                      <a:pt x="10" y="7139"/>
                    </a:lnTo>
                    <a:lnTo>
                      <a:pt x="19" y="7083"/>
                    </a:lnTo>
                    <a:lnTo>
                      <a:pt x="58" y="6909"/>
                    </a:lnTo>
                    <a:lnTo>
                      <a:pt x="113" y="6731"/>
                    </a:lnTo>
                    <a:lnTo>
                      <a:pt x="177" y="6554"/>
                    </a:lnTo>
                    <a:lnTo>
                      <a:pt x="245" y="6380"/>
                    </a:lnTo>
                    <a:lnTo>
                      <a:pt x="329" y="6209"/>
                    </a:lnTo>
                    <a:lnTo>
                      <a:pt x="403" y="6042"/>
                    </a:lnTo>
                    <a:lnTo>
                      <a:pt x="497" y="5873"/>
                    </a:lnTo>
                    <a:lnTo>
                      <a:pt x="581" y="5706"/>
                    </a:lnTo>
                    <a:lnTo>
                      <a:pt x="680" y="5531"/>
                    </a:lnTo>
                    <a:lnTo>
                      <a:pt x="784" y="5354"/>
                    </a:lnTo>
                    <a:lnTo>
                      <a:pt x="887" y="5176"/>
                    </a:lnTo>
                    <a:lnTo>
                      <a:pt x="981" y="4999"/>
                    </a:lnTo>
                    <a:lnTo>
                      <a:pt x="1084" y="4821"/>
                    </a:lnTo>
                    <a:lnTo>
                      <a:pt x="1183" y="4644"/>
                    </a:lnTo>
                    <a:lnTo>
                      <a:pt x="1287" y="4466"/>
                    </a:lnTo>
                    <a:lnTo>
                      <a:pt x="1381" y="4289"/>
                    </a:lnTo>
                    <a:lnTo>
                      <a:pt x="1400" y="4254"/>
                    </a:lnTo>
                    <a:lnTo>
                      <a:pt x="1425" y="4224"/>
                    </a:lnTo>
                    <a:lnTo>
                      <a:pt x="1455" y="4198"/>
                    </a:lnTo>
                    <a:lnTo>
                      <a:pt x="1484" y="4160"/>
                    </a:lnTo>
                    <a:lnTo>
                      <a:pt x="1503" y="4131"/>
                    </a:lnTo>
                    <a:lnTo>
                      <a:pt x="1510" y="4095"/>
                    </a:lnTo>
                    <a:lnTo>
                      <a:pt x="1503" y="4057"/>
                    </a:lnTo>
                    <a:lnTo>
                      <a:pt x="1474" y="4021"/>
                    </a:lnTo>
                    <a:lnTo>
                      <a:pt x="1484" y="3889"/>
                    </a:lnTo>
                    <a:lnTo>
                      <a:pt x="1503" y="3759"/>
                    </a:lnTo>
                    <a:lnTo>
                      <a:pt x="1529" y="3637"/>
                    </a:lnTo>
                    <a:lnTo>
                      <a:pt x="1558" y="3517"/>
                    </a:lnTo>
                    <a:lnTo>
                      <a:pt x="1603" y="3394"/>
                    </a:lnTo>
                    <a:lnTo>
                      <a:pt x="1661" y="3281"/>
                    </a:lnTo>
                    <a:lnTo>
                      <a:pt x="1716" y="3173"/>
                    </a:lnTo>
                    <a:lnTo>
                      <a:pt x="1780" y="3060"/>
                    </a:lnTo>
                    <a:lnTo>
                      <a:pt x="1745" y="3030"/>
                    </a:lnTo>
                    <a:lnTo>
                      <a:pt x="1696" y="3004"/>
                    </a:lnTo>
                    <a:lnTo>
                      <a:pt x="1661" y="2966"/>
                    </a:lnTo>
                    <a:lnTo>
                      <a:pt x="1613" y="2940"/>
                    </a:lnTo>
                    <a:lnTo>
                      <a:pt x="1567" y="2910"/>
                    </a:lnTo>
                    <a:lnTo>
                      <a:pt x="1519" y="2891"/>
                    </a:lnTo>
                    <a:lnTo>
                      <a:pt x="1474" y="2872"/>
                    </a:lnTo>
                    <a:lnTo>
                      <a:pt x="1425" y="2862"/>
                    </a:lnTo>
                    <a:lnTo>
                      <a:pt x="1419" y="2856"/>
                    </a:lnTo>
                    <a:lnTo>
                      <a:pt x="1400" y="2846"/>
                    </a:lnTo>
                    <a:lnTo>
                      <a:pt x="1390" y="2846"/>
                    </a:lnTo>
                    <a:lnTo>
                      <a:pt x="1381" y="2837"/>
                    </a:lnTo>
                    <a:lnTo>
                      <a:pt x="1361" y="2837"/>
                    </a:lnTo>
                    <a:lnTo>
                      <a:pt x="1352" y="2827"/>
                    </a:lnTo>
                    <a:lnTo>
                      <a:pt x="1336" y="2827"/>
                    </a:lnTo>
                    <a:lnTo>
                      <a:pt x="1326" y="2818"/>
                    </a:lnTo>
                    <a:lnTo>
                      <a:pt x="1252" y="2772"/>
                    </a:lnTo>
                    <a:lnTo>
                      <a:pt x="1193" y="2724"/>
                    </a:lnTo>
                    <a:lnTo>
                      <a:pt x="1148" y="2659"/>
                    </a:lnTo>
                    <a:lnTo>
                      <a:pt x="1110" y="2595"/>
                    </a:lnTo>
                    <a:lnTo>
                      <a:pt x="1084" y="2527"/>
                    </a:lnTo>
                    <a:lnTo>
                      <a:pt x="1064" y="2453"/>
                    </a:lnTo>
                    <a:lnTo>
                      <a:pt x="1045" y="2378"/>
                    </a:lnTo>
                    <a:lnTo>
                      <a:pt x="1026" y="2313"/>
                    </a:lnTo>
                    <a:lnTo>
                      <a:pt x="1045" y="2294"/>
                    </a:lnTo>
                    <a:lnTo>
                      <a:pt x="1075" y="2294"/>
                    </a:lnTo>
                    <a:lnTo>
                      <a:pt x="1100" y="2313"/>
                    </a:lnTo>
                    <a:lnTo>
                      <a:pt x="1119" y="2334"/>
                    </a:lnTo>
                    <a:lnTo>
                      <a:pt x="1148" y="2353"/>
                    </a:lnTo>
                    <a:lnTo>
                      <a:pt x="1174" y="2359"/>
                    </a:lnTo>
                    <a:lnTo>
                      <a:pt x="1204" y="2359"/>
                    </a:lnTo>
                    <a:lnTo>
                      <a:pt x="1232" y="2343"/>
                    </a:lnTo>
                    <a:lnTo>
                      <a:pt x="1193" y="2285"/>
                    </a:lnTo>
                    <a:lnTo>
                      <a:pt x="1158" y="2240"/>
                    </a:lnTo>
                    <a:lnTo>
                      <a:pt x="1129" y="2184"/>
                    </a:lnTo>
                    <a:lnTo>
                      <a:pt x="1110" y="2117"/>
                    </a:lnTo>
                    <a:lnTo>
                      <a:pt x="1100" y="2062"/>
                    </a:lnTo>
                    <a:lnTo>
                      <a:pt x="1091" y="1998"/>
                    </a:lnTo>
                    <a:lnTo>
                      <a:pt x="1091" y="1930"/>
                    </a:lnTo>
                    <a:lnTo>
                      <a:pt x="1100" y="1875"/>
                    </a:lnTo>
                    <a:lnTo>
                      <a:pt x="1119" y="1856"/>
                    </a:lnTo>
                    <a:lnTo>
                      <a:pt x="1129" y="1839"/>
                    </a:lnTo>
                    <a:lnTo>
                      <a:pt x="1139" y="1820"/>
                    </a:lnTo>
                    <a:lnTo>
                      <a:pt x="1148" y="1801"/>
                    </a:lnTo>
                    <a:lnTo>
                      <a:pt x="1158" y="1781"/>
                    </a:lnTo>
                    <a:lnTo>
                      <a:pt x="1167" y="1772"/>
                    </a:lnTo>
                    <a:lnTo>
                      <a:pt x="1183" y="1772"/>
                    </a:lnTo>
                    <a:lnTo>
                      <a:pt x="1213" y="1781"/>
                    </a:lnTo>
                    <a:lnTo>
                      <a:pt x="1242" y="1839"/>
                    </a:lnTo>
                    <a:lnTo>
                      <a:pt x="1268" y="1875"/>
                    </a:lnTo>
                    <a:lnTo>
                      <a:pt x="1316" y="1904"/>
                    </a:lnTo>
                    <a:lnTo>
                      <a:pt x="1361" y="1923"/>
                    </a:lnTo>
                    <a:lnTo>
                      <a:pt x="1419" y="1930"/>
                    </a:lnTo>
                    <a:lnTo>
                      <a:pt x="1465" y="1939"/>
                    </a:lnTo>
                    <a:lnTo>
                      <a:pt x="1519" y="1949"/>
                    </a:lnTo>
                    <a:lnTo>
                      <a:pt x="1578" y="1958"/>
                    </a:lnTo>
                    <a:lnTo>
                      <a:pt x="1603" y="1930"/>
                    </a:lnTo>
                    <a:lnTo>
                      <a:pt x="1623" y="1904"/>
                    </a:lnTo>
                    <a:lnTo>
                      <a:pt x="1642" y="1866"/>
                    </a:lnTo>
                    <a:lnTo>
                      <a:pt x="1651" y="1829"/>
                    </a:lnTo>
                    <a:lnTo>
                      <a:pt x="1661" y="1791"/>
                    </a:lnTo>
                    <a:lnTo>
                      <a:pt x="1661" y="1756"/>
                    </a:lnTo>
                    <a:lnTo>
                      <a:pt x="1661" y="1716"/>
                    </a:lnTo>
                    <a:lnTo>
                      <a:pt x="1651" y="1678"/>
                    </a:lnTo>
                    <a:lnTo>
                      <a:pt x="1696" y="1688"/>
                    </a:lnTo>
                    <a:lnTo>
                      <a:pt x="1745" y="1697"/>
                    </a:lnTo>
                    <a:lnTo>
                      <a:pt x="1790" y="1707"/>
                    </a:lnTo>
                    <a:lnTo>
                      <a:pt x="1839" y="1726"/>
                    </a:lnTo>
                    <a:lnTo>
                      <a:pt x="1884" y="1756"/>
                    </a:lnTo>
                    <a:lnTo>
                      <a:pt x="1929" y="1781"/>
                    </a:lnTo>
                    <a:lnTo>
                      <a:pt x="1968" y="1820"/>
                    </a:lnTo>
                    <a:lnTo>
                      <a:pt x="2006" y="1856"/>
                    </a:lnTo>
                    <a:lnTo>
                      <a:pt x="2013" y="1856"/>
                    </a:lnTo>
                    <a:lnTo>
                      <a:pt x="2022" y="1856"/>
                    </a:lnTo>
                    <a:lnTo>
                      <a:pt x="2032" y="1856"/>
                    </a:lnTo>
                    <a:lnTo>
                      <a:pt x="2042" y="1856"/>
                    </a:lnTo>
                    <a:lnTo>
                      <a:pt x="2051" y="1856"/>
                    </a:lnTo>
                    <a:lnTo>
                      <a:pt x="2070" y="1856"/>
                    </a:lnTo>
                    <a:lnTo>
                      <a:pt x="2081" y="1856"/>
                    </a:lnTo>
                    <a:lnTo>
                      <a:pt x="2081" y="1845"/>
                    </a:lnTo>
                    <a:lnTo>
                      <a:pt x="2061" y="1820"/>
                    </a:lnTo>
                    <a:lnTo>
                      <a:pt x="2061" y="1791"/>
                    </a:lnTo>
                    <a:lnTo>
                      <a:pt x="2081" y="1762"/>
                    </a:lnTo>
                    <a:lnTo>
                      <a:pt x="2097" y="1737"/>
                    </a:lnTo>
                    <a:lnTo>
                      <a:pt x="2126" y="1716"/>
                    </a:lnTo>
                    <a:lnTo>
                      <a:pt x="2164" y="1688"/>
                    </a:lnTo>
                    <a:lnTo>
                      <a:pt x="2190" y="1672"/>
                    </a:lnTo>
                    <a:lnTo>
                      <a:pt x="2220" y="1662"/>
                    </a:lnTo>
                    <a:lnTo>
                      <a:pt x="2220" y="1652"/>
                    </a:lnTo>
                    <a:lnTo>
                      <a:pt x="2220" y="1643"/>
                    </a:lnTo>
                    <a:lnTo>
                      <a:pt x="2210" y="1633"/>
                    </a:lnTo>
                    <a:lnTo>
                      <a:pt x="2199" y="1633"/>
                    </a:lnTo>
                    <a:lnTo>
                      <a:pt x="2190" y="1624"/>
                    </a:lnTo>
                    <a:lnTo>
                      <a:pt x="2180" y="1624"/>
                    </a:lnTo>
                    <a:lnTo>
                      <a:pt x="2174" y="1624"/>
                    </a:lnTo>
                    <a:lnTo>
                      <a:pt x="2174" y="1633"/>
                    </a:lnTo>
                    <a:lnTo>
                      <a:pt x="2164" y="1633"/>
                    </a:lnTo>
                    <a:lnTo>
                      <a:pt x="2155" y="1643"/>
                    </a:lnTo>
                    <a:lnTo>
                      <a:pt x="2145" y="1643"/>
                    </a:lnTo>
                    <a:lnTo>
                      <a:pt x="2135" y="1643"/>
                    </a:lnTo>
                    <a:lnTo>
                      <a:pt x="2126" y="1643"/>
                    </a:lnTo>
                    <a:lnTo>
                      <a:pt x="2116" y="1643"/>
                    </a:lnTo>
                    <a:lnTo>
                      <a:pt x="2107" y="1633"/>
                    </a:lnTo>
                    <a:lnTo>
                      <a:pt x="2107" y="1624"/>
                    </a:lnTo>
                    <a:lnTo>
                      <a:pt x="2107" y="1614"/>
                    </a:lnTo>
                    <a:lnTo>
                      <a:pt x="2107" y="1603"/>
                    </a:lnTo>
                    <a:lnTo>
                      <a:pt x="2097" y="1603"/>
                    </a:lnTo>
                    <a:lnTo>
                      <a:pt x="2091" y="1603"/>
                    </a:lnTo>
                    <a:lnTo>
                      <a:pt x="2070" y="1603"/>
                    </a:lnTo>
                    <a:lnTo>
                      <a:pt x="2061" y="1603"/>
                    </a:lnTo>
                    <a:lnTo>
                      <a:pt x="2051" y="1603"/>
                    </a:lnTo>
                    <a:lnTo>
                      <a:pt x="2042" y="1594"/>
                    </a:lnTo>
                    <a:lnTo>
                      <a:pt x="2032" y="1594"/>
                    </a:lnTo>
                    <a:lnTo>
                      <a:pt x="2022" y="1594"/>
                    </a:lnTo>
                    <a:lnTo>
                      <a:pt x="2013" y="1578"/>
                    </a:lnTo>
                    <a:lnTo>
                      <a:pt x="2013" y="1568"/>
                    </a:lnTo>
                    <a:lnTo>
                      <a:pt x="2022" y="1549"/>
                    </a:lnTo>
                    <a:lnTo>
                      <a:pt x="2022" y="1539"/>
                    </a:lnTo>
                    <a:lnTo>
                      <a:pt x="2032" y="1520"/>
                    </a:lnTo>
                    <a:lnTo>
                      <a:pt x="2042" y="1511"/>
                    </a:lnTo>
                    <a:lnTo>
                      <a:pt x="2051" y="1504"/>
                    </a:lnTo>
                    <a:lnTo>
                      <a:pt x="2070" y="1495"/>
                    </a:lnTo>
                    <a:lnTo>
                      <a:pt x="2358" y="1446"/>
                    </a:lnTo>
                    <a:lnTo>
                      <a:pt x="2358" y="1420"/>
                    </a:lnTo>
                    <a:lnTo>
                      <a:pt x="2303" y="1352"/>
                    </a:lnTo>
                    <a:lnTo>
                      <a:pt x="2248" y="1288"/>
                    </a:lnTo>
                    <a:lnTo>
                      <a:pt x="2180" y="1223"/>
                    </a:lnTo>
                    <a:lnTo>
                      <a:pt x="2116" y="1175"/>
                    </a:lnTo>
                    <a:lnTo>
                      <a:pt x="2051" y="1129"/>
                    </a:lnTo>
                    <a:lnTo>
                      <a:pt x="1978" y="1084"/>
                    </a:lnTo>
                    <a:lnTo>
                      <a:pt x="1913" y="1036"/>
                    </a:lnTo>
                    <a:lnTo>
                      <a:pt x="1839" y="1000"/>
                    </a:lnTo>
                    <a:lnTo>
                      <a:pt x="1839" y="981"/>
                    </a:lnTo>
                    <a:lnTo>
                      <a:pt x="1938" y="962"/>
                    </a:lnTo>
                    <a:lnTo>
                      <a:pt x="2051" y="952"/>
                    </a:lnTo>
                    <a:lnTo>
                      <a:pt x="2155" y="952"/>
                    </a:lnTo>
                    <a:lnTo>
                      <a:pt x="2264" y="971"/>
                    </a:lnTo>
                    <a:lnTo>
                      <a:pt x="2368" y="990"/>
                    </a:lnTo>
                    <a:lnTo>
                      <a:pt x="2462" y="1036"/>
                    </a:lnTo>
                    <a:lnTo>
                      <a:pt x="2554" y="1084"/>
                    </a:lnTo>
                    <a:lnTo>
                      <a:pt x="2639" y="1140"/>
                    </a:lnTo>
                    <a:lnTo>
                      <a:pt x="2658" y="1119"/>
                    </a:lnTo>
                    <a:lnTo>
                      <a:pt x="2667" y="1091"/>
                    </a:lnTo>
                    <a:lnTo>
                      <a:pt x="2674" y="1065"/>
                    </a:lnTo>
                    <a:lnTo>
                      <a:pt x="2674" y="1036"/>
                    </a:lnTo>
                    <a:lnTo>
                      <a:pt x="2683" y="1006"/>
                    </a:lnTo>
                    <a:lnTo>
                      <a:pt x="2693" y="981"/>
                    </a:lnTo>
                    <a:lnTo>
                      <a:pt x="2713" y="971"/>
                    </a:lnTo>
                    <a:lnTo>
                      <a:pt x="2742" y="962"/>
                    </a:lnTo>
                    <a:lnTo>
                      <a:pt x="2758" y="981"/>
                    </a:lnTo>
                    <a:lnTo>
                      <a:pt x="2768" y="1000"/>
                    </a:lnTo>
                    <a:lnTo>
                      <a:pt x="2777" y="1006"/>
                    </a:lnTo>
                    <a:lnTo>
                      <a:pt x="2796" y="1027"/>
                    </a:lnTo>
                    <a:lnTo>
                      <a:pt x="2816" y="1046"/>
                    </a:lnTo>
                    <a:lnTo>
                      <a:pt x="2825" y="1055"/>
                    </a:lnTo>
                    <a:lnTo>
                      <a:pt x="2842" y="1075"/>
                    </a:lnTo>
                    <a:lnTo>
                      <a:pt x="2861" y="1091"/>
                    </a:lnTo>
                    <a:lnTo>
                      <a:pt x="3003" y="877"/>
                    </a:lnTo>
                    <a:lnTo>
                      <a:pt x="3010" y="868"/>
                    </a:lnTo>
                    <a:lnTo>
                      <a:pt x="3029" y="868"/>
                    </a:lnTo>
                    <a:lnTo>
                      <a:pt x="3038" y="868"/>
                    </a:lnTo>
                    <a:lnTo>
                      <a:pt x="3058" y="868"/>
                    </a:lnTo>
                    <a:lnTo>
                      <a:pt x="3067" y="877"/>
                    </a:lnTo>
                    <a:lnTo>
                      <a:pt x="3077" y="877"/>
                    </a:lnTo>
                    <a:lnTo>
                      <a:pt x="3094" y="877"/>
                    </a:lnTo>
                    <a:lnTo>
                      <a:pt x="3103" y="877"/>
                    </a:lnTo>
                    <a:lnTo>
                      <a:pt x="3113" y="794"/>
                    </a:lnTo>
                    <a:lnTo>
                      <a:pt x="3132" y="710"/>
                    </a:lnTo>
                    <a:lnTo>
                      <a:pt x="3161" y="626"/>
                    </a:lnTo>
                    <a:lnTo>
                      <a:pt x="3187" y="552"/>
                    </a:lnTo>
                    <a:lnTo>
                      <a:pt x="3236" y="487"/>
                    </a:lnTo>
                    <a:lnTo>
                      <a:pt x="3300" y="420"/>
                    </a:lnTo>
                    <a:lnTo>
                      <a:pt x="3365" y="374"/>
                    </a:lnTo>
                    <a:lnTo>
                      <a:pt x="3438" y="336"/>
                    </a:lnTo>
                    <a:lnTo>
                      <a:pt x="3457" y="336"/>
                    </a:lnTo>
                    <a:lnTo>
                      <a:pt x="3457" y="345"/>
                    </a:lnTo>
                    <a:lnTo>
                      <a:pt x="3457" y="355"/>
                    </a:lnTo>
                    <a:lnTo>
                      <a:pt x="3457" y="374"/>
                    </a:lnTo>
                    <a:lnTo>
                      <a:pt x="3448" y="384"/>
                    </a:lnTo>
                    <a:lnTo>
                      <a:pt x="3448" y="393"/>
                    </a:lnTo>
                    <a:lnTo>
                      <a:pt x="3438" y="413"/>
                    </a:lnTo>
                    <a:lnTo>
                      <a:pt x="3438" y="420"/>
                    </a:lnTo>
                    <a:lnTo>
                      <a:pt x="3438" y="487"/>
                    </a:lnTo>
                    <a:lnTo>
                      <a:pt x="3448" y="552"/>
                    </a:lnTo>
                    <a:lnTo>
                      <a:pt x="3457" y="616"/>
                    </a:lnTo>
                    <a:lnTo>
                      <a:pt x="3478" y="672"/>
                    </a:lnTo>
                    <a:lnTo>
                      <a:pt x="3497" y="729"/>
                    </a:lnTo>
                    <a:lnTo>
                      <a:pt x="3513" y="785"/>
                    </a:lnTo>
                    <a:lnTo>
                      <a:pt x="3542" y="849"/>
                    </a:lnTo>
                    <a:lnTo>
                      <a:pt x="3570" y="907"/>
                    </a:lnTo>
                    <a:lnTo>
                      <a:pt x="3590" y="877"/>
                    </a:lnTo>
                    <a:lnTo>
                      <a:pt x="3607" y="858"/>
                    </a:lnTo>
                    <a:lnTo>
                      <a:pt x="3626" y="833"/>
                    </a:lnTo>
                    <a:lnTo>
                      <a:pt x="3635" y="813"/>
                    </a:lnTo>
                    <a:lnTo>
                      <a:pt x="3645" y="785"/>
                    </a:lnTo>
                    <a:lnTo>
                      <a:pt x="3664" y="755"/>
                    </a:lnTo>
                    <a:lnTo>
                      <a:pt x="3674" y="739"/>
                    </a:lnTo>
                    <a:lnTo>
                      <a:pt x="3690" y="710"/>
                    </a:lnTo>
                    <a:lnTo>
                      <a:pt x="3699" y="710"/>
                    </a:lnTo>
                    <a:lnTo>
                      <a:pt x="3699" y="700"/>
                    </a:lnTo>
                    <a:lnTo>
                      <a:pt x="3709" y="700"/>
                    </a:lnTo>
                    <a:lnTo>
                      <a:pt x="3720" y="700"/>
                    </a:lnTo>
                    <a:lnTo>
                      <a:pt x="3729" y="700"/>
                    </a:lnTo>
                    <a:lnTo>
                      <a:pt x="3739" y="700"/>
                    </a:lnTo>
                    <a:lnTo>
                      <a:pt x="3748" y="720"/>
                    </a:lnTo>
                    <a:lnTo>
                      <a:pt x="3758" y="739"/>
                    </a:lnTo>
                    <a:lnTo>
                      <a:pt x="3764" y="748"/>
                    </a:lnTo>
                    <a:lnTo>
                      <a:pt x="3774" y="764"/>
                    </a:lnTo>
                    <a:lnTo>
                      <a:pt x="3784" y="785"/>
                    </a:lnTo>
                    <a:lnTo>
                      <a:pt x="3784" y="804"/>
                    </a:lnTo>
                    <a:lnTo>
                      <a:pt x="3793" y="813"/>
                    </a:lnTo>
                    <a:lnTo>
                      <a:pt x="3803" y="833"/>
                    </a:lnTo>
                    <a:lnTo>
                      <a:pt x="3832" y="823"/>
                    </a:lnTo>
                    <a:lnTo>
                      <a:pt x="3849" y="804"/>
                    </a:lnTo>
                    <a:lnTo>
                      <a:pt x="3868" y="785"/>
                    </a:lnTo>
                    <a:lnTo>
                      <a:pt x="3887" y="764"/>
                    </a:lnTo>
                    <a:lnTo>
                      <a:pt x="3906" y="739"/>
                    </a:lnTo>
                    <a:lnTo>
                      <a:pt x="3925" y="729"/>
                    </a:lnTo>
                    <a:lnTo>
                      <a:pt x="3941" y="710"/>
                    </a:lnTo>
                    <a:lnTo>
                      <a:pt x="3971" y="710"/>
                    </a:lnTo>
                    <a:lnTo>
                      <a:pt x="4010" y="691"/>
                    </a:lnTo>
                    <a:lnTo>
                      <a:pt x="4026" y="720"/>
                    </a:lnTo>
                    <a:lnTo>
                      <a:pt x="4035" y="739"/>
                    </a:lnTo>
                    <a:lnTo>
                      <a:pt x="4054" y="764"/>
                    </a:lnTo>
                    <a:lnTo>
                      <a:pt x="4064" y="794"/>
                    </a:lnTo>
                    <a:lnTo>
                      <a:pt x="4083" y="823"/>
                    </a:lnTo>
                    <a:lnTo>
                      <a:pt x="4093" y="849"/>
                    </a:lnTo>
                    <a:lnTo>
                      <a:pt x="4119" y="868"/>
                    </a:lnTo>
                    <a:lnTo>
                      <a:pt x="4139" y="898"/>
                    </a:lnTo>
                    <a:lnTo>
                      <a:pt x="4158" y="868"/>
                    </a:lnTo>
                    <a:lnTo>
                      <a:pt x="4177" y="839"/>
                    </a:lnTo>
                    <a:lnTo>
                      <a:pt x="4183" y="823"/>
                    </a:lnTo>
                    <a:lnTo>
                      <a:pt x="4203" y="794"/>
                    </a:lnTo>
                    <a:lnTo>
                      <a:pt x="4223" y="774"/>
                    </a:lnTo>
                    <a:lnTo>
                      <a:pt x="4242" y="748"/>
                    </a:lnTo>
                    <a:lnTo>
                      <a:pt x="4261" y="729"/>
                    </a:lnTo>
                    <a:lnTo>
                      <a:pt x="4277" y="710"/>
                    </a:lnTo>
                    <a:lnTo>
                      <a:pt x="4352" y="794"/>
                    </a:lnTo>
                    <a:lnTo>
                      <a:pt x="4435" y="748"/>
                    </a:lnTo>
                    <a:lnTo>
                      <a:pt x="4503" y="691"/>
                    </a:lnTo>
                    <a:lnTo>
                      <a:pt x="4558" y="626"/>
                    </a:lnTo>
                    <a:lnTo>
                      <a:pt x="4603" y="552"/>
                    </a:lnTo>
                    <a:lnTo>
                      <a:pt x="4642" y="478"/>
                    </a:lnTo>
                    <a:lnTo>
                      <a:pt x="4671" y="403"/>
                    </a:lnTo>
                    <a:lnTo>
                      <a:pt x="4680" y="320"/>
                    </a:lnTo>
                    <a:lnTo>
                      <a:pt x="4680" y="236"/>
                    </a:lnTo>
                    <a:lnTo>
                      <a:pt x="4696" y="236"/>
                    </a:lnTo>
                    <a:lnTo>
                      <a:pt x="4736" y="271"/>
                    </a:lnTo>
                    <a:lnTo>
                      <a:pt x="4764" y="310"/>
                    </a:lnTo>
                    <a:lnTo>
                      <a:pt x="4780" y="345"/>
                    </a:lnTo>
                    <a:lnTo>
                      <a:pt x="4809" y="393"/>
                    </a:lnTo>
                    <a:lnTo>
                      <a:pt x="4819" y="439"/>
                    </a:lnTo>
                    <a:lnTo>
                      <a:pt x="4828" y="478"/>
                    </a:lnTo>
                    <a:lnTo>
                      <a:pt x="4838" y="532"/>
                    </a:lnTo>
                    <a:lnTo>
                      <a:pt x="4838" y="581"/>
                    </a:lnTo>
                    <a:lnTo>
                      <a:pt x="4865" y="571"/>
                    </a:lnTo>
                    <a:lnTo>
                      <a:pt x="4893" y="552"/>
                    </a:lnTo>
                    <a:lnTo>
                      <a:pt x="4922" y="532"/>
                    </a:lnTo>
                    <a:lnTo>
                      <a:pt x="4948" y="503"/>
                    </a:lnTo>
                    <a:lnTo>
                      <a:pt x="4967" y="478"/>
                    </a:lnTo>
                    <a:lnTo>
                      <a:pt x="4997" y="439"/>
                    </a:lnTo>
                    <a:lnTo>
                      <a:pt x="5006" y="413"/>
                    </a:lnTo>
                    <a:lnTo>
                      <a:pt x="5022" y="374"/>
                    </a:lnTo>
                    <a:lnTo>
                      <a:pt x="5022" y="365"/>
                    </a:lnTo>
                    <a:lnTo>
                      <a:pt x="5022" y="355"/>
                    </a:lnTo>
                    <a:lnTo>
                      <a:pt x="5022" y="345"/>
                    </a:lnTo>
                    <a:lnTo>
                      <a:pt x="5032" y="336"/>
                    </a:lnTo>
                    <a:lnTo>
                      <a:pt x="5032" y="329"/>
                    </a:lnTo>
                    <a:lnTo>
                      <a:pt x="5032" y="320"/>
                    </a:lnTo>
                    <a:lnTo>
                      <a:pt x="5042" y="310"/>
                    </a:lnTo>
                    <a:lnTo>
                      <a:pt x="5042" y="301"/>
                    </a:lnTo>
                    <a:lnTo>
                      <a:pt x="5061" y="301"/>
                    </a:lnTo>
                    <a:lnTo>
                      <a:pt x="5080" y="301"/>
                    </a:lnTo>
                    <a:lnTo>
                      <a:pt x="5099" y="310"/>
                    </a:lnTo>
                    <a:lnTo>
                      <a:pt x="5107" y="329"/>
                    </a:lnTo>
                    <a:lnTo>
                      <a:pt x="5126" y="355"/>
                    </a:lnTo>
                    <a:lnTo>
                      <a:pt x="5135" y="384"/>
                    </a:lnTo>
                    <a:lnTo>
                      <a:pt x="5155" y="420"/>
                    </a:lnTo>
                    <a:lnTo>
                      <a:pt x="5174" y="439"/>
                    </a:lnTo>
                    <a:lnTo>
                      <a:pt x="5190" y="439"/>
                    </a:lnTo>
                    <a:lnTo>
                      <a:pt x="5199" y="439"/>
                    </a:lnTo>
                    <a:lnTo>
                      <a:pt x="5219" y="439"/>
                    </a:lnTo>
                    <a:lnTo>
                      <a:pt x="5248" y="420"/>
                    </a:lnTo>
                    <a:lnTo>
                      <a:pt x="5303" y="384"/>
                    </a:lnTo>
                    <a:lnTo>
                      <a:pt x="5358" y="345"/>
                    </a:lnTo>
                    <a:lnTo>
                      <a:pt x="5397" y="301"/>
                    </a:lnTo>
                    <a:lnTo>
                      <a:pt x="5432" y="245"/>
                    </a:lnTo>
                    <a:lnTo>
                      <a:pt x="5461" y="188"/>
                    </a:lnTo>
                    <a:lnTo>
                      <a:pt x="5480" y="132"/>
                    </a:lnTo>
                    <a:lnTo>
                      <a:pt x="5500" y="68"/>
                    </a:lnTo>
                    <a:lnTo>
                      <a:pt x="5516" y="0"/>
                    </a:lnTo>
                    <a:lnTo>
                      <a:pt x="5526" y="0"/>
                    </a:lnTo>
                    <a:lnTo>
                      <a:pt x="5535" y="0"/>
                    </a:lnTo>
                    <a:lnTo>
                      <a:pt x="5545" y="10"/>
                    </a:lnTo>
                    <a:lnTo>
                      <a:pt x="5545" y="19"/>
                    </a:lnTo>
                    <a:lnTo>
                      <a:pt x="5554" y="29"/>
                    </a:lnTo>
                    <a:lnTo>
                      <a:pt x="5564" y="38"/>
                    </a:lnTo>
                    <a:close/>
                  </a:path>
                </a:pathLst>
              </a:custGeom>
              <a:solidFill>
                <a:srgbClr val="000000"/>
              </a:solidFill>
              <a:ln w="9525">
                <a:noFill/>
                <a:round/>
                <a:headEnd/>
                <a:tailEnd/>
              </a:ln>
            </p:spPr>
            <p:txBody>
              <a:bodyPr/>
              <a:lstStyle/>
              <a:p>
                <a:endParaRPr lang="en-US"/>
              </a:p>
            </p:txBody>
          </p:sp>
          <p:sp>
            <p:nvSpPr>
              <p:cNvPr id="29" name="Freeform 28"/>
              <p:cNvSpPr>
                <a:spLocks/>
              </p:cNvSpPr>
              <p:nvPr/>
            </p:nvSpPr>
            <p:spPr bwMode="auto">
              <a:xfrm>
                <a:off x="226" y="3327"/>
                <a:ext cx="120" cy="49"/>
              </a:xfrm>
              <a:custGeom>
                <a:avLst/>
                <a:gdLst/>
                <a:ahLst/>
                <a:cxnLst>
                  <a:cxn ang="0">
                    <a:pos x="1854" y="316"/>
                  </a:cxn>
                  <a:cxn ang="0">
                    <a:pos x="1790" y="335"/>
                  </a:cxn>
                  <a:cxn ang="0">
                    <a:pos x="1725" y="345"/>
                  </a:cxn>
                  <a:cxn ang="0">
                    <a:pos x="1652" y="361"/>
                  </a:cxn>
                  <a:cxn ang="0">
                    <a:pos x="1583" y="371"/>
                  </a:cxn>
                  <a:cxn ang="0">
                    <a:pos x="1258" y="503"/>
                  </a:cxn>
                  <a:cxn ang="0">
                    <a:pos x="942" y="651"/>
                  </a:cxn>
                  <a:cxn ang="0">
                    <a:pos x="616" y="764"/>
                  </a:cxn>
                  <a:cxn ang="0">
                    <a:pos x="438" y="781"/>
                  </a:cxn>
                  <a:cxn ang="0">
                    <a:pos x="242" y="770"/>
                  </a:cxn>
                  <a:cxn ang="0">
                    <a:pos x="187" y="764"/>
                  </a:cxn>
                  <a:cxn ang="0">
                    <a:pos x="123" y="754"/>
                  </a:cxn>
                  <a:cxn ang="0">
                    <a:pos x="58" y="745"/>
                  </a:cxn>
                  <a:cxn ang="0">
                    <a:pos x="0" y="735"/>
                  </a:cxn>
                  <a:cxn ang="0">
                    <a:pos x="93" y="597"/>
                  </a:cxn>
                  <a:cxn ang="0">
                    <a:pos x="113" y="632"/>
                  </a:cxn>
                  <a:cxn ang="0">
                    <a:pos x="132" y="671"/>
                  </a:cxn>
                  <a:cxn ang="0">
                    <a:pos x="168" y="697"/>
                  </a:cxn>
                  <a:cxn ang="0">
                    <a:pos x="206" y="681"/>
                  </a:cxn>
                  <a:cxn ang="0">
                    <a:pos x="242" y="641"/>
                  </a:cxn>
                  <a:cxn ang="0">
                    <a:pos x="281" y="597"/>
                  </a:cxn>
                  <a:cxn ang="0">
                    <a:pos x="325" y="558"/>
                  </a:cxn>
                  <a:cxn ang="0">
                    <a:pos x="374" y="568"/>
                  </a:cxn>
                  <a:cxn ang="0">
                    <a:pos x="419" y="632"/>
                  </a:cxn>
                  <a:cxn ang="0">
                    <a:pos x="467" y="681"/>
                  </a:cxn>
                  <a:cxn ang="0">
                    <a:pos x="523" y="706"/>
                  </a:cxn>
                  <a:cxn ang="0">
                    <a:pos x="645" y="622"/>
                  </a:cxn>
                  <a:cxn ang="0">
                    <a:pos x="645" y="651"/>
                  </a:cxn>
                  <a:cxn ang="0">
                    <a:pos x="661" y="671"/>
                  </a:cxn>
                  <a:cxn ang="0">
                    <a:pos x="680" y="687"/>
                  </a:cxn>
                  <a:cxn ang="0">
                    <a:pos x="700" y="706"/>
                  </a:cxn>
                  <a:cxn ang="0">
                    <a:pos x="728" y="697"/>
                  </a:cxn>
                  <a:cxn ang="0">
                    <a:pos x="736" y="681"/>
                  </a:cxn>
                  <a:cxn ang="0">
                    <a:pos x="736" y="662"/>
                  </a:cxn>
                  <a:cxn ang="0">
                    <a:pos x="813" y="613"/>
                  </a:cxn>
                  <a:cxn ang="0">
                    <a:pos x="942" y="512"/>
                  </a:cxn>
                  <a:cxn ang="0">
                    <a:pos x="1055" y="390"/>
                  </a:cxn>
                  <a:cxn ang="0">
                    <a:pos x="1110" y="286"/>
                  </a:cxn>
                  <a:cxn ang="0">
                    <a:pos x="1129" y="213"/>
                  </a:cxn>
                  <a:cxn ang="0">
                    <a:pos x="1139" y="194"/>
                  </a:cxn>
                  <a:cxn ang="0">
                    <a:pos x="1148" y="267"/>
                  </a:cxn>
                  <a:cxn ang="0">
                    <a:pos x="1148" y="345"/>
                  </a:cxn>
                  <a:cxn ang="0">
                    <a:pos x="1155" y="409"/>
                  </a:cxn>
                  <a:cxn ang="0">
                    <a:pos x="1212" y="436"/>
                  </a:cxn>
                  <a:cxn ang="0">
                    <a:pos x="1297" y="409"/>
                  </a:cxn>
                  <a:cxn ang="0">
                    <a:pos x="1371" y="345"/>
                  </a:cxn>
                  <a:cxn ang="0">
                    <a:pos x="1435" y="267"/>
                  </a:cxn>
                  <a:cxn ang="0">
                    <a:pos x="1474" y="184"/>
                  </a:cxn>
                  <a:cxn ang="0">
                    <a:pos x="1491" y="213"/>
                  </a:cxn>
                  <a:cxn ang="0">
                    <a:pos x="1491" y="267"/>
                  </a:cxn>
                  <a:cxn ang="0">
                    <a:pos x="1491" y="316"/>
                  </a:cxn>
                  <a:cxn ang="0">
                    <a:pos x="1500" y="361"/>
                  </a:cxn>
                  <a:cxn ang="0">
                    <a:pos x="1612" y="277"/>
                  </a:cxn>
                  <a:cxn ang="0">
                    <a:pos x="1725" y="203"/>
                  </a:cxn>
                  <a:cxn ang="0">
                    <a:pos x="1825" y="109"/>
                  </a:cxn>
                  <a:cxn ang="0">
                    <a:pos x="1910" y="0"/>
                  </a:cxn>
                  <a:cxn ang="0">
                    <a:pos x="1919" y="74"/>
                  </a:cxn>
                  <a:cxn ang="0">
                    <a:pos x="1910" y="148"/>
                  </a:cxn>
                  <a:cxn ang="0">
                    <a:pos x="1884" y="222"/>
                  </a:cxn>
                  <a:cxn ang="0">
                    <a:pos x="1845" y="296"/>
                  </a:cxn>
                </a:cxnLst>
                <a:rect l="0" t="0" r="r" b="b"/>
                <a:pathLst>
                  <a:path w="1919" h="781">
                    <a:moveTo>
                      <a:pt x="1845" y="296"/>
                    </a:moveTo>
                    <a:lnTo>
                      <a:pt x="1854" y="316"/>
                    </a:lnTo>
                    <a:lnTo>
                      <a:pt x="1825" y="326"/>
                    </a:lnTo>
                    <a:lnTo>
                      <a:pt x="1790" y="335"/>
                    </a:lnTo>
                    <a:lnTo>
                      <a:pt x="1761" y="345"/>
                    </a:lnTo>
                    <a:lnTo>
                      <a:pt x="1725" y="345"/>
                    </a:lnTo>
                    <a:lnTo>
                      <a:pt x="1687" y="351"/>
                    </a:lnTo>
                    <a:lnTo>
                      <a:pt x="1652" y="361"/>
                    </a:lnTo>
                    <a:lnTo>
                      <a:pt x="1612" y="371"/>
                    </a:lnTo>
                    <a:lnTo>
                      <a:pt x="1583" y="371"/>
                    </a:lnTo>
                    <a:lnTo>
                      <a:pt x="1416" y="429"/>
                    </a:lnTo>
                    <a:lnTo>
                      <a:pt x="1258" y="503"/>
                    </a:lnTo>
                    <a:lnTo>
                      <a:pt x="1099" y="577"/>
                    </a:lnTo>
                    <a:lnTo>
                      <a:pt x="942" y="651"/>
                    </a:lnTo>
                    <a:lnTo>
                      <a:pt x="784" y="716"/>
                    </a:lnTo>
                    <a:lnTo>
                      <a:pt x="616" y="764"/>
                    </a:lnTo>
                    <a:lnTo>
                      <a:pt x="523" y="770"/>
                    </a:lnTo>
                    <a:lnTo>
                      <a:pt x="438" y="781"/>
                    </a:lnTo>
                    <a:lnTo>
                      <a:pt x="345" y="781"/>
                    </a:lnTo>
                    <a:lnTo>
                      <a:pt x="242" y="770"/>
                    </a:lnTo>
                    <a:lnTo>
                      <a:pt x="216" y="764"/>
                    </a:lnTo>
                    <a:lnTo>
                      <a:pt x="187" y="764"/>
                    </a:lnTo>
                    <a:lnTo>
                      <a:pt x="148" y="754"/>
                    </a:lnTo>
                    <a:lnTo>
                      <a:pt x="123" y="754"/>
                    </a:lnTo>
                    <a:lnTo>
                      <a:pt x="93" y="745"/>
                    </a:lnTo>
                    <a:lnTo>
                      <a:pt x="58" y="745"/>
                    </a:lnTo>
                    <a:lnTo>
                      <a:pt x="29" y="735"/>
                    </a:lnTo>
                    <a:lnTo>
                      <a:pt x="0" y="735"/>
                    </a:lnTo>
                    <a:lnTo>
                      <a:pt x="83" y="587"/>
                    </a:lnTo>
                    <a:lnTo>
                      <a:pt x="93" y="597"/>
                    </a:lnTo>
                    <a:lnTo>
                      <a:pt x="104" y="613"/>
                    </a:lnTo>
                    <a:lnTo>
                      <a:pt x="113" y="632"/>
                    </a:lnTo>
                    <a:lnTo>
                      <a:pt x="123" y="651"/>
                    </a:lnTo>
                    <a:lnTo>
                      <a:pt x="132" y="671"/>
                    </a:lnTo>
                    <a:lnTo>
                      <a:pt x="148" y="687"/>
                    </a:lnTo>
                    <a:lnTo>
                      <a:pt x="168" y="697"/>
                    </a:lnTo>
                    <a:lnTo>
                      <a:pt x="187" y="697"/>
                    </a:lnTo>
                    <a:lnTo>
                      <a:pt x="206" y="681"/>
                    </a:lnTo>
                    <a:lnTo>
                      <a:pt x="225" y="662"/>
                    </a:lnTo>
                    <a:lnTo>
                      <a:pt x="242" y="641"/>
                    </a:lnTo>
                    <a:lnTo>
                      <a:pt x="261" y="613"/>
                    </a:lnTo>
                    <a:lnTo>
                      <a:pt x="281" y="597"/>
                    </a:lnTo>
                    <a:lnTo>
                      <a:pt x="309" y="577"/>
                    </a:lnTo>
                    <a:lnTo>
                      <a:pt x="325" y="558"/>
                    </a:lnTo>
                    <a:lnTo>
                      <a:pt x="355" y="538"/>
                    </a:lnTo>
                    <a:lnTo>
                      <a:pt x="374" y="568"/>
                    </a:lnTo>
                    <a:lnTo>
                      <a:pt x="394" y="603"/>
                    </a:lnTo>
                    <a:lnTo>
                      <a:pt x="419" y="632"/>
                    </a:lnTo>
                    <a:lnTo>
                      <a:pt x="438" y="651"/>
                    </a:lnTo>
                    <a:lnTo>
                      <a:pt x="467" y="681"/>
                    </a:lnTo>
                    <a:lnTo>
                      <a:pt x="494" y="697"/>
                    </a:lnTo>
                    <a:lnTo>
                      <a:pt x="523" y="706"/>
                    </a:lnTo>
                    <a:lnTo>
                      <a:pt x="567" y="716"/>
                    </a:lnTo>
                    <a:lnTo>
                      <a:pt x="645" y="622"/>
                    </a:lnTo>
                    <a:lnTo>
                      <a:pt x="645" y="632"/>
                    </a:lnTo>
                    <a:lnTo>
                      <a:pt x="645" y="651"/>
                    </a:lnTo>
                    <a:lnTo>
                      <a:pt x="652" y="662"/>
                    </a:lnTo>
                    <a:lnTo>
                      <a:pt x="661" y="671"/>
                    </a:lnTo>
                    <a:lnTo>
                      <a:pt x="671" y="681"/>
                    </a:lnTo>
                    <a:lnTo>
                      <a:pt x="680" y="687"/>
                    </a:lnTo>
                    <a:lnTo>
                      <a:pt x="690" y="697"/>
                    </a:lnTo>
                    <a:lnTo>
                      <a:pt x="700" y="706"/>
                    </a:lnTo>
                    <a:lnTo>
                      <a:pt x="719" y="706"/>
                    </a:lnTo>
                    <a:lnTo>
                      <a:pt x="728" y="697"/>
                    </a:lnTo>
                    <a:lnTo>
                      <a:pt x="728" y="687"/>
                    </a:lnTo>
                    <a:lnTo>
                      <a:pt x="736" y="681"/>
                    </a:lnTo>
                    <a:lnTo>
                      <a:pt x="736" y="671"/>
                    </a:lnTo>
                    <a:lnTo>
                      <a:pt x="736" y="662"/>
                    </a:lnTo>
                    <a:lnTo>
                      <a:pt x="745" y="662"/>
                    </a:lnTo>
                    <a:lnTo>
                      <a:pt x="813" y="613"/>
                    </a:lnTo>
                    <a:lnTo>
                      <a:pt x="878" y="568"/>
                    </a:lnTo>
                    <a:lnTo>
                      <a:pt x="942" y="512"/>
                    </a:lnTo>
                    <a:lnTo>
                      <a:pt x="997" y="455"/>
                    </a:lnTo>
                    <a:lnTo>
                      <a:pt x="1055" y="390"/>
                    </a:lnTo>
                    <a:lnTo>
                      <a:pt x="1099" y="326"/>
                    </a:lnTo>
                    <a:lnTo>
                      <a:pt x="1110" y="286"/>
                    </a:lnTo>
                    <a:lnTo>
                      <a:pt x="1120" y="251"/>
                    </a:lnTo>
                    <a:lnTo>
                      <a:pt x="1129" y="213"/>
                    </a:lnTo>
                    <a:lnTo>
                      <a:pt x="1129" y="167"/>
                    </a:lnTo>
                    <a:lnTo>
                      <a:pt x="1139" y="194"/>
                    </a:lnTo>
                    <a:lnTo>
                      <a:pt x="1148" y="232"/>
                    </a:lnTo>
                    <a:lnTo>
                      <a:pt x="1148" y="267"/>
                    </a:lnTo>
                    <a:lnTo>
                      <a:pt x="1148" y="307"/>
                    </a:lnTo>
                    <a:lnTo>
                      <a:pt x="1148" y="345"/>
                    </a:lnTo>
                    <a:lnTo>
                      <a:pt x="1148" y="380"/>
                    </a:lnTo>
                    <a:lnTo>
                      <a:pt x="1155" y="409"/>
                    </a:lnTo>
                    <a:lnTo>
                      <a:pt x="1174" y="436"/>
                    </a:lnTo>
                    <a:lnTo>
                      <a:pt x="1212" y="436"/>
                    </a:lnTo>
                    <a:lnTo>
                      <a:pt x="1258" y="429"/>
                    </a:lnTo>
                    <a:lnTo>
                      <a:pt x="1297" y="409"/>
                    </a:lnTo>
                    <a:lnTo>
                      <a:pt x="1341" y="380"/>
                    </a:lnTo>
                    <a:lnTo>
                      <a:pt x="1371" y="345"/>
                    </a:lnTo>
                    <a:lnTo>
                      <a:pt x="1406" y="307"/>
                    </a:lnTo>
                    <a:lnTo>
                      <a:pt x="1435" y="267"/>
                    </a:lnTo>
                    <a:lnTo>
                      <a:pt x="1454" y="232"/>
                    </a:lnTo>
                    <a:lnTo>
                      <a:pt x="1474" y="184"/>
                    </a:lnTo>
                    <a:lnTo>
                      <a:pt x="1483" y="194"/>
                    </a:lnTo>
                    <a:lnTo>
                      <a:pt x="1491" y="213"/>
                    </a:lnTo>
                    <a:lnTo>
                      <a:pt x="1491" y="242"/>
                    </a:lnTo>
                    <a:lnTo>
                      <a:pt x="1491" y="267"/>
                    </a:lnTo>
                    <a:lnTo>
                      <a:pt x="1491" y="286"/>
                    </a:lnTo>
                    <a:lnTo>
                      <a:pt x="1491" y="316"/>
                    </a:lnTo>
                    <a:lnTo>
                      <a:pt x="1491" y="345"/>
                    </a:lnTo>
                    <a:lnTo>
                      <a:pt x="1500" y="361"/>
                    </a:lnTo>
                    <a:lnTo>
                      <a:pt x="1558" y="326"/>
                    </a:lnTo>
                    <a:lnTo>
                      <a:pt x="1612" y="277"/>
                    </a:lnTo>
                    <a:lnTo>
                      <a:pt x="1668" y="242"/>
                    </a:lnTo>
                    <a:lnTo>
                      <a:pt x="1725" y="203"/>
                    </a:lnTo>
                    <a:lnTo>
                      <a:pt x="1781" y="157"/>
                    </a:lnTo>
                    <a:lnTo>
                      <a:pt x="1825" y="109"/>
                    </a:lnTo>
                    <a:lnTo>
                      <a:pt x="1874" y="54"/>
                    </a:lnTo>
                    <a:lnTo>
                      <a:pt x="1910" y="0"/>
                    </a:lnTo>
                    <a:lnTo>
                      <a:pt x="1919" y="25"/>
                    </a:lnTo>
                    <a:lnTo>
                      <a:pt x="1919" y="74"/>
                    </a:lnTo>
                    <a:lnTo>
                      <a:pt x="1910" y="109"/>
                    </a:lnTo>
                    <a:lnTo>
                      <a:pt x="1910" y="148"/>
                    </a:lnTo>
                    <a:lnTo>
                      <a:pt x="1900" y="184"/>
                    </a:lnTo>
                    <a:lnTo>
                      <a:pt x="1884" y="222"/>
                    </a:lnTo>
                    <a:lnTo>
                      <a:pt x="1864" y="261"/>
                    </a:lnTo>
                    <a:lnTo>
                      <a:pt x="1845" y="296"/>
                    </a:lnTo>
                    <a:close/>
                  </a:path>
                </a:pathLst>
              </a:custGeom>
              <a:solidFill>
                <a:srgbClr val="FF9933"/>
              </a:solidFill>
              <a:ln w="9525">
                <a:noFill/>
                <a:round/>
                <a:headEnd/>
                <a:tailEnd/>
              </a:ln>
            </p:spPr>
            <p:txBody>
              <a:bodyPr/>
              <a:lstStyle/>
              <a:p>
                <a:endParaRPr lang="en-US"/>
              </a:p>
            </p:txBody>
          </p:sp>
          <p:sp>
            <p:nvSpPr>
              <p:cNvPr id="30" name="Freeform 29"/>
              <p:cNvSpPr>
                <a:spLocks/>
              </p:cNvSpPr>
              <p:nvPr/>
            </p:nvSpPr>
            <p:spPr bwMode="auto">
              <a:xfrm>
                <a:off x="198" y="3341"/>
                <a:ext cx="22" cy="38"/>
              </a:xfrm>
              <a:custGeom>
                <a:avLst/>
                <a:gdLst/>
                <a:ahLst/>
                <a:cxnLst>
                  <a:cxn ang="0">
                    <a:pos x="352" y="513"/>
                  </a:cxn>
                  <a:cxn ang="0">
                    <a:pos x="307" y="523"/>
                  </a:cxn>
                  <a:cxn ang="0">
                    <a:pos x="261" y="523"/>
                  </a:cxn>
                  <a:cxn ang="0">
                    <a:pos x="213" y="532"/>
                  </a:cxn>
                  <a:cxn ang="0">
                    <a:pos x="167" y="532"/>
                  </a:cxn>
                  <a:cxn ang="0">
                    <a:pos x="119" y="542"/>
                  </a:cxn>
                  <a:cxn ang="0">
                    <a:pos x="84" y="559"/>
                  </a:cxn>
                  <a:cxn ang="0">
                    <a:pos x="35" y="578"/>
                  </a:cxn>
                  <a:cxn ang="0">
                    <a:pos x="0" y="607"/>
                  </a:cxn>
                  <a:cxn ang="0">
                    <a:pos x="26" y="542"/>
                  </a:cxn>
                  <a:cxn ang="0">
                    <a:pos x="35" y="475"/>
                  </a:cxn>
                  <a:cxn ang="0">
                    <a:pos x="35" y="410"/>
                  </a:cxn>
                  <a:cxn ang="0">
                    <a:pos x="35" y="336"/>
                  </a:cxn>
                  <a:cxn ang="0">
                    <a:pos x="35" y="271"/>
                  </a:cxn>
                  <a:cxn ang="0">
                    <a:pos x="45" y="207"/>
                  </a:cxn>
                  <a:cxn ang="0">
                    <a:pos x="75" y="139"/>
                  </a:cxn>
                  <a:cxn ang="0">
                    <a:pos x="110" y="74"/>
                  </a:cxn>
                  <a:cxn ang="0">
                    <a:pos x="194" y="0"/>
                  </a:cxn>
                  <a:cxn ang="0">
                    <a:pos x="204" y="64"/>
                  </a:cxn>
                  <a:cxn ang="0">
                    <a:pos x="213" y="129"/>
                  </a:cxn>
                  <a:cxn ang="0">
                    <a:pos x="232" y="207"/>
                  </a:cxn>
                  <a:cxn ang="0">
                    <a:pos x="242" y="271"/>
                  </a:cxn>
                  <a:cxn ang="0">
                    <a:pos x="268" y="336"/>
                  </a:cxn>
                  <a:cxn ang="0">
                    <a:pos x="287" y="391"/>
                  </a:cxn>
                  <a:cxn ang="0">
                    <a:pos x="317" y="459"/>
                  </a:cxn>
                  <a:cxn ang="0">
                    <a:pos x="352" y="513"/>
                  </a:cxn>
                </a:cxnLst>
                <a:rect l="0" t="0" r="r" b="b"/>
                <a:pathLst>
                  <a:path w="352" h="607">
                    <a:moveTo>
                      <a:pt x="352" y="513"/>
                    </a:moveTo>
                    <a:lnTo>
                      <a:pt x="307" y="523"/>
                    </a:lnTo>
                    <a:lnTo>
                      <a:pt x="261" y="523"/>
                    </a:lnTo>
                    <a:lnTo>
                      <a:pt x="213" y="532"/>
                    </a:lnTo>
                    <a:lnTo>
                      <a:pt x="167" y="532"/>
                    </a:lnTo>
                    <a:lnTo>
                      <a:pt x="119" y="542"/>
                    </a:lnTo>
                    <a:lnTo>
                      <a:pt x="84" y="559"/>
                    </a:lnTo>
                    <a:lnTo>
                      <a:pt x="35" y="578"/>
                    </a:lnTo>
                    <a:lnTo>
                      <a:pt x="0" y="607"/>
                    </a:lnTo>
                    <a:lnTo>
                      <a:pt x="26" y="542"/>
                    </a:lnTo>
                    <a:lnTo>
                      <a:pt x="35" y="475"/>
                    </a:lnTo>
                    <a:lnTo>
                      <a:pt x="35" y="410"/>
                    </a:lnTo>
                    <a:lnTo>
                      <a:pt x="35" y="336"/>
                    </a:lnTo>
                    <a:lnTo>
                      <a:pt x="35" y="271"/>
                    </a:lnTo>
                    <a:lnTo>
                      <a:pt x="45" y="207"/>
                    </a:lnTo>
                    <a:lnTo>
                      <a:pt x="75" y="139"/>
                    </a:lnTo>
                    <a:lnTo>
                      <a:pt x="110" y="74"/>
                    </a:lnTo>
                    <a:lnTo>
                      <a:pt x="194" y="0"/>
                    </a:lnTo>
                    <a:lnTo>
                      <a:pt x="204" y="64"/>
                    </a:lnTo>
                    <a:lnTo>
                      <a:pt x="213" y="129"/>
                    </a:lnTo>
                    <a:lnTo>
                      <a:pt x="232" y="207"/>
                    </a:lnTo>
                    <a:lnTo>
                      <a:pt x="242" y="271"/>
                    </a:lnTo>
                    <a:lnTo>
                      <a:pt x="268" y="336"/>
                    </a:lnTo>
                    <a:lnTo>
                      <a:pt x="287" y="391"/>
                    </a:lnTo>
                    <a:lnTo>
                      <a:pt x="317" y="459"/>
                    </a:lnTo>
                    <a:lnTo>
                      <a:pt x="352" y="513"/>
                    </a:lnTo>
                    <a:close/>
                  </a:path>
                </a:pathLst>
              </a:custGeom>
              <a:solidFill>
                <a:srgbClr val="FF9933"/>
              </a:solidFill>
              <a:ln w="9525">
                <a:noFill/>
                <a:round/>
                <a:headEnd/>
                <a:tailEnd/>
              </a:ln>
            </p:spPr>
            <p:txBody>
              <a:bodyPr/>
              <a:lstStyle/>
              <a:p>
                <a:endParaRPr lang="en-US"/>
              </a:p>
            </p:txBody>
          </p:sp>
          <p:sp>
            <p:nvSpPr>
              <p:cNvPr id="31" name="Freeform 30"/>
              <p:cNvSpPr>
                <a:spLocks/>
              </p:cNvSpPr>
              <p:nvPr/>
            </p:nvSpPr>
            <p:spPr bwMode="auto">
              <a:xfrm>
                <a:off x="352" y="3346"/>
                <a:ext cx="8" cy="4"/>
              </a:xfrm>
              <a:custGeom>
                <a:avLst/>
                <a:gdLst/>
                <a:ahLst/>
                <a:cxnLst>
                  <a:cxn ang="0">
                    <a:pos x="113" y="64"/>
                  </a:cxn>
                  <a:cxn ang="0">
                    <a:pos x="0" y="38"/>
                  </a:cxn>
                  <a:cxn ang="0">
                    <a:pos x="19" y="38"/>
                  </a:cxn>
                  <a:cxn ang="0">
                    <a:pos x="28" y="38"/>
                  </a:cxn>
                  <a:cxn ang="0">
                    <a:pos x="44" y="28"/>
                  </a:cxn>
                  <a:cxn ang="0">
                    <a:pos x="54" y="19"/>
                  </a:cxn>
                  <a:cxn ang="0">
                    <a:pos x="73" y="9"/>
                  </a:cxn>
                  <a:cxn ang="0">
                    <a:pos x="92" y="9"/>
                  </a:cxn>
                  <a:cxn ang="0">
                    <a:pos x="103" y="0"/>
                  </a:cxn>
                  <a:cxn ang="0">
                    <a:pos x="122" y="0"/>
                  </a:cxn>
                  <a:cxn ang="0">
                    <a:pos x="113" y="64"/>
                  </a:cxn>
                </a:cxnLst>
                <a:rect l="0" t="0" r="r" b="b"/>
                <a:pathLst>
                  <a:path w="122" h="64">
                    <a:moveTo>
                      <a:pt x="113" y="64"/>
                    </a:moveTo>
                    <a:lnTo>
                      <a:pt x="0" y="38"/>
                    </a:lnTo>
                    <a:lnTo>
                      <a:pt x="19" y="38"/>
                    </a:lnTo>
                    <a:lnTo>
                      <a:pt x="28" y="38"/>
                    </a:lnTo>
                    <a:lnTo>
                      <a:pt x="44" y="28"/>
                    </a:lnTo>
                    <a:lnTo>
                      <a:pt x="54" y="19"/>
                    </a:lnTo>
                    <a:lnTo>
                      <a:pt x="73" y="9"/>
                    </a:lnTo>
                    <a:lnTo>
                      <a:pt x="92" y="9"/>
                    </a:lnTo>
                    <a:lnTo>
                      <a:pt x="103" y="0"/>
                    </a:lnTo>
                    <a:lnTo>
                      <a:pt x="122" y="0"/>
                    </a:lnTo>
                    <a:lnTo>
                      <a:pt x="113" y="64"/>
                    </a:lnTo>
                    <a:close/>
                  </a:path>
                </a:pathLst>
              </a:custGeom>
              <a:solidFill>
                <a:srgbClr val="FF9933"/>
              </a:solidFill>
              <a:ln w="9525">
                <a:noFill/>
                <a:round/>
                <a:headEnd/>
                <a:tailEnd/>
              </a:ln>
            </p:spPr>
            <p:txBody>
              <a:bodyPr/>
              <a:lstStyle/>
              <a:p>
                <a:endParaRPr lang="en-US"/>
              </a:p>
            </p:txBody>
          </p:sp>
          <p:sp>
            <p:nvSpPr>
              <p:cNvPr id="32" name="Freeform 31"/>
              <p:cNvSpPr>
                <a:spLocks/>
              </p:cNvSpPr>
              <p:nvPr/>
            </p:nvSpPr>
            <p:spPr bwMode="auto">
              <a:xfrm>
                <a:off x="383" y="3349"/>
                <a:ext cx="26" cy="27"/>
              </a:xfrm>
              <a:custGeom>
                <a:avLst/>
                <a:gdLst/>
                <a:ahLst/>
                <a:cxnLst>
                  <a:cxn ang="0">
                    <a:pos x="222" y="420"/>
                  </a:cxn>
                  <a:cxn ang="0">
                    <a:pos x="0" y="197"/>
                  </a:cxn>
                  <a:cxn ang="0">
                    <a:pos x="48" y="177"/>
                  </a:cxn>
                  <a:cxn ang="0">
                    <a:pos x="103" y="158"/>
                  </a:cxn>
                  <a:cxn ang="0">
                    <a:pos x="158" y="142"/>
                  </a:cxn>
                  <a:cxn ang="0">
                    <a:pos x="216" y="113"/>
                  </a:cxn>
                  <a:cxn ang="0">
                    <a:pos x="271" y="84"/>
                  </a:cxn>
                  <a:cxn ang="0">
                    <a:pos x="316" y="68"/>
                  </a:cxn>
                  <a:cxn ang="0">
                    <a:pos x="374" y="29"/>
                  </a:cxn>
                  <a:cxn ang="0">
                    <a:pos x="419" y="0"/>
                  </a:cxn>
                  <a:cxn ang="0">
                    <a:pos x="410" y="48"/>
                  </a:cxn>
                  <a:cxn ang="0">
                    <a:pos x="400" y="103"/>
                  </a:cxn>
                  <a:cxn ang="0">
                    <a:pos x="384" y="158"/>
                  </a:cxn>
                  <a:cxn ang="0">
                    <a:pos x="365" y="216"/>
                  </a:cxn>
                  <a:cxn ang="0">
                    <a:pos x="335" y="271"/>
                  </a:cxn>
                  <a:cxn ang="0">
                    <a:pos x="300" y="320"/>
                  </a:cxn>
                  <a:cxn ang="0">
                    <a:pos x="261" y="374"/>
                  </a:cxn>
                  <a:cxn ang="0">
                    <a:pos x="222" y="420"/>
                  </a:cxn>
                </a:cxnLst>
                <a:rect l="0" t="0" r="r" b="b"/>
                <a:pathLst>
                  <a:path w="419" h="420">
                    <a:moveTo>
                      <a:pt x="222" y="420"/>
                    </a:moveTo>
                    <a:lnTo>
                      <a:pt x="0" y="197"/>
                    </a:lnTo>
                    <a:lnTo>
                      <a:pt x="48" y="177"/>
                    </a:lnTo>
                    <a:lnTo>
                      <a:pt x="103" y="158"/>
                    </a:lnTo>
                    <a:lnTo>
                      <a:pt x="158" y="142"/>
                    </a:lnTo>
                    <a:lnTo>
                      <a:pt x="216" y="113"/>
                    </a:lnTo>
                    <a:lnTo>
                      <a:pt x="271" y="84"/>
                    </a:lnTo>
                    <a:lnTo>
                      <a:pt x="316" y="68"/>
                    </a:lnTo>
                    <a:lnTo>
                      <a:pt x="374" y="29"/>
                    </a:lnTo>
                    <a:lnTo>
                      <a:pt x="419" y="0"/>
                    </a:lnTo>
                    <a:lnTo>
                      <a:pt x="410" y="48"/>
                    </a:lnTo>
                    <a:lnTo>
                      <a:pt x="400" y="103"/>
                    </a:lnTo>
                    <a:lnTo>
                      <a:pt x="384" y="158"/>
                    </a:lnTo>
                    <a:lnTo>
                      <a:pt x="365" y="216"/>
                    </a:lnTo>
                    <a:lnTo>
                      <a:pt x="335" y="271"/>
                    </a:lnTo>
                    <a:lnTo>
                      <a:pt x="300" y="320"/>
                    </a:lnTo>
                    <a:lnTo>
                      <a:pt x="261" y="374"/>
                    </a:lnTo>
                    <a:lnTo>
                      <a:pt x="222" y="420"/>
                    </a:lnTo>
                    <a:close/>
                  </a:path>
                </a:pathLst>
              </a:custGeom>
              <a:solidFill>
                <a:srgbClr val="FF9933"/>
              </a:solidFill>
              <a:ln w="9525">
                <a:noFill/>
                <a:round/>
                <a:headEnd/>
                <a:tailEnd/>
              </a:ln>
            </p:spPr>
            <p:txBody>
              <a:bodyPr/>
              <a:lstStyle/>
              <a:p>
                <a:endParaRPr lang="en-US"/>
              </a:p>
            </p:txBody>
          </p:sp>
          <p:sp>
            <p:nvSpPr>
              <p:cNvPr id="33" name="Freeform 32"/>
              <p:cNvSpPr>
                <a:spLocks/>
              </p:cNvSpPr>
              <p:nvPr/>
            </p:nvSpPr>
            <p:spPr bwMode="auto">
              <a:xfrm>
                <a:off x="371" y="3350"/>
                <a:ext cx="9" cy="9"/>
              </a:xfrm>
              <a:custGeom>
                <a:avLst/>
                <a:gdLst/>
                <a:ahLst/>
                <a:cxnLst>
                  <a:cxn ang="0">
                    <a:pos x="148" y="0"/>
                  </a:cxn>
                  <a:cxn ang="0">
                    <a:pos x="138" y="19"/>
                  </a:cxn>
                  <a:cxn ang="0">
                    <a:pos x="138" y="38"/>
                  </a:cxn>
                  <a:cxn ang="0">
                    <a:pos x="138" y="58"/>
                  </a:cxn>
                  <a:cxn ang="0">
                    <a:pos x="129" y="84"/>
                  </a:cxn>
                  <a:cxn ang="0">
                    <a:pos x="129" y="103"/>
                  </a:cxn>
                  <a:cxn ang="0">
                    <a:pos x="119" y="122"/>
                  </a:cxn>
                  <a:cxn ang="0">
                    <a:pos x="100" y="132"/>
                  </a:cxn>
                  <a:cxn ang="0">
                    <a:pos x="84" y="141"/>
                  </a:cxn>
                  <a:cxn ang="0">
                    <a:pos x="0" y="93"/>
                  </a:cxn>
                  <a:cxn ang="0">
                    <a:pos x="16" y="84"/>
                  </a:cxn>
                  <a:cxn ang="0">
                    <a:pos x="35" y="65"/>
                  </a:cxn>
                  <a:cxn ang="0">
                    <a:pos x="54" y="58"/>
                  </a:cxn>
                  <a:cxn ang="0">
                    <a:pos x="74" y="48"/>
                  </a:cxn>
                  <a:cxn ang="0">
                    <a:pos x="90" y="28"/>
                  </a:cxn>
                  <a:cxn ang="0">
                    <a:pos x="109" y="19"/>
                  </a:cxn>
                  <a:cxn ang="0">
                    <a:pos x="129" y="9"/>
                  </a:cxn>
                  <a:cxn ang="0">
                    <a:pos x="148" y="0"/>
                  </a:cxn>
                </a:cxnLst>
                <a:rect l="0" t="0" r="r" b="b"/>
                <a:pathLst>
                  <a:path w="148" h="141">
                    <a:moveTo>
                      <a:pt x="148" y="0"/>
                    </a:moveTo>
                    <a:lnTo>
                      <a:pt x="138" y="19"/>
                    </a:lnTo>
                    <a:lnTo>
                      <a:pt x="138" y="38"/>
                    </a:lnTo>
                    <a:lnTo>
                      <a:pt x="138" y="58"/>
                    </a:lnTo>
                    <a:lnTo>
                      <a:pt x="129" y="84"/>
                    </a:lnTo>
                    <a:lnTo>
                      <a:pt x="129" y="103"/>
                    </a:lnTo>
                    <a:lnTo>
                      <a:pt x="119" y="122"/>
                    </a:lnTo>
                    <a:lnTo>
                      <a:pt x="100" y="132"/>
                    </a:lnTo>
                    <a:lnTo>
                      <a:pt x="84" y="141"/>
                    </a:lnTo>
                    <a:lnTo>
                      <a:pt x="0" y="93"/>
                    </a:lnTo>
                    <a:lnTo>
                      <a:pt x="16" y="84"/>
                    </a:lnTo>
                    <a:lnTo>
                      <a:pt x="35" y="65"/>
                    </a:lnTo>
                    <a:lnTo>
                      <a:pt x="54" y="58"/>
                    </a:lnTo>
                    <a:lnTo>
                      <a:pt x="74" y="48"/>
                    </a:lnTo>
                    <a:lnTo>
                      <a:pt x="90" y="28"/>
                    </a:lnTo>
                    <a:lnTo>
                      <a:pt x="109" y="19"/>
                    </a:lnTo>
                    <a:lnTo>
                      <a:pt x="129" y="9"/>
                    </a:lnTo>
                    <a:lnTo>
                      <a:pt x="148" y="0"/>
                    </a:lnTo>
                    <a:close/>
                  </a:path>
                </a:pathLst>
              </a:custGeom>
              <a:solidFill>
                <a:srgbClr val="FF9933"/>
              </a:solidFill>
              <a:ln w="9525">
                <a:noFill/>
                <a:round/>
                <a:headEnd/>
                <a:tailEnd/>
              </a:ln>
            </p:spPr>
            <p:txBody>
              <a:bodyPr/>
              <a:lstStyle/>
              <a:p>
                <a:endParaRPr lang="en-US"/>
              </a:p>
            </p:txBody>
          </p:sp>
          <p:sp>
            <p:nvSpPr>
              <p:cNvPr id="34" name="Freeform 33"/>
              <p:cNvSpPr>
                <a:spLocks/>
              </p:cNvSpPr>
              <p:nvPr/>
            </p:nvSpPr>
            <p:spPr bwMode="auto">
              <a:xfrm>
                <a:off x="5" y="3352"/>
                <a:ext cx="465" cy="589"/>
              </a:xfrm>
              <a:custGeom>
                <a:avLst/>
                <a:gdLst/>
                <a:ahLst/>
                <a:cxnLst>
                  <a:cxn ang="0">
                    <a:pos x="5496" y="27"/>
                  </a:cxn>
                  <a:cxn ang="0">
                    <a:pos x="5532" y="10"/>
                  </a:cxn>
                  <a:cxn ang="0">
                    <a:pos x="5605" y="27"/>
                  </a:cxn>
                  <a:cxn ang="0">
                    <a:pos x="5831" y="119"/>
                  </a:cxn>
                  <a:cxn ang="0">
                    <a:pos x="6231" y="465"/>
                  </a:cxn>
                  <a:cxn ang="0">
                    <a:pos x="6473" y="1052"/>
                  </a:cxn>
                  <a:cxn ang="0">
                    <a:pos x="6621" y="1539"/>
                  </a:cxn>
                  <a:cxn ang="0">
                    <a:pos x="6799" y="1753"/>
                  </a:cxn>
                  <a:cxn ang="0">
                    <a:pos x="7125" y="2060"/>
                  </a:cxn>
                  <a:cxn ang="0">
                    <a:pos x="7199" y="2192"/>
                  </a:cxn>
                  <a:cxn ang="0">
                    <a:pos x="7351" y="2528"/>
                  </a:cxn>
                  <a:cxn ang="0">
                    <a:pos x="7386" y="2620"/>
                  </a:cxn>
                  <a:cxn ang="0">
                    <a:pos x="7415" y="2714"/>
                  </a:cxn>
                  <a:cxn ang="0">
                    <a:pos x="7435" y="2862"/>
                  </a:cxn>
                  <a:cxn ang="0">
                    <a:pos x="7435" y="2982"/>
                  </a:cxn>
                  <a:cxn ang="0">
                    <a:pos x="7415" y="3141"/>
                  </a:cxn>
                  <a:cxn ang="0">
                    <a:pos x="7134" y="3486"/>
                  </a:cxn>
                  <a:cxn ang="0">
                    <a:pos x="6408" y="3944"/>
                  </a:cxn>
                  <a:cxn ang="0">
                    <a:pos x="6083" y="4122"/>
                  </a:cxn>
                  <a:cxn ang="0">
                    <a:pos x="5625" y="4783"/>
                  </a:cxn>
                  <a:cxn ang="0">
                    <a:pos x="4919" y="5538"/>
                  </a:cxn>
                  <a:cxn ang="0">
                    <a:pos x="3577" y="6403"/>
                  </a:cxn>
                  <a:cxn ang="0">
                    <a:pos x="2906" y="6784"/>
                  </a:cxn>
                  <a:cxn ang="0">
                    <a:pos x="2467" y="6077"/>
                  </a:cxn>
                  <a:cxn ang="0">
                    <a:pos x="2432" y="5780"/>
                  </a:cxn>
                  <a:cxn ang="0">
                    <a:pos x="2384" y="5819"/>
                  </a:cxn>
                  <a:cxn ang="0">
                    <a:pos x="2403" y="6126"/>
                  </a:cxn>
                  <a:cxn ang="0">
                    <a:pos x="2783" y="6839"/>
                  </a:cxn>
                  <a:cxn ang="0">
                    <a:pos x="3260" y="7287"/>
                  </a:cxn>
                  <a:cxn ang="0">
                    <a:pos x="3435" y="7920"/>
                  </a:cxn>
                  <a:cxn ang="0">
                    <a:pos x="3183" y="8378"/>
                  </a:cxn>
                  <a:cxn ang="0">
                    <a:pos x="2896" y="8694"/>
                  </a:cxn>
                  <a:cxn ang="0">
                    <a:pos x="2561" y="9020"/>
                  </a:cxn>
                  <a:cxn ang="0">
                    <a:pos x="2354" y="9039"/>
                  </a:cxn>
                  <a:cxn ang="0">
                    <a:pos x="2096" y="9004"/>
                  </a:cxn>
                  <a:cxn ang="0">
                    <a:pos x="1870" y="9272"/>
                  </a:cxn>
                  <a:cxn ang="0">
                    <a:pos x="1341" y="9414"/>
                  </a:cxn>
                  <a:cxn ang="0">
                    <a:pos x="755" y="8985"/>
                  </a:cxn>
                  <a:cxn ang="0">
                    <a:pos x="577" y="8575"/>
                  </a:cxn>
                  <a:cxn ang="0">
                    <a:pos x="519" y="8442"/>
                  </a:cxn>
                  <a:cxn ang="0">
                    <a:pos x="202" y="8087"/>
                  </a:cxn>
                  <a:cxn ang="0">
                    <a:pos x="0" y="7326"/>
                  </a:cxn>
                  <a:cxn ang="0">
                    <a:pos x="89" y="6661"/>
                  </a:cxn>
                  <a:cxn ang="0">
                    <a:pos x="0" y="6597"/>
                  </a:cxn>
                  <a:cxn ang="0">
                    <a:pos x="193" y="5825"/>
                  </a:cxn>
                  <a:cxn ang="0">
                    <a:pos x="780" y="4725"/>
                  </a:cxn>
                  <a:cxn ang="0">
                    <a:pos x="1126" y="4093"/>
                  </a:cxn>
                  <a:cxn ang="0">
                    <a:pos x="1451" y="3599"/>
                  </a:cxn>
                  <a:cxn ang="0">
                    <a:pos x="1564" y="3692"/>
                  </a:cxn>
                  <a:cxn ang="0">
                    <a:pos x="1535" y="3050"/>
                  </a:cxn>
                  <a:cxn ang="0">
                    <a:pos x="1806" y="2463"/>
                  </a:cxn>
                  <a:cxn ang="0">
                    <a:pos x="1870" y="2350"/>
                  </a:cxn>
                  <a:cxn ang="0">
                    <a:pos x="2003" y="2211"/>
                  </a:cxn>
                  <a:cxn ang="0">
                    <a:pos x="2057" y="2182"/>
                  </a:cxn>
                  <a:cxn ang="0">
                    <a:pos x="2029" y="2133"/>
                  </a:cxn>
                  <a:cxn ang="0">
                    <a:pos x="2467" y="1043"/>
                  </a:cxn>
                  <a:cxn ang="0">
                    <a:pos x="3045" y="514"/>
                  </a:cxn>
                  <a:cxn ang="0">
                    <a:pos x="3557" y="401"/>
                  </a:cxn>
                  <a:cxn ang="0">
                    <a:pos x="4228" y="410"/>
                  </a:cxn>
                  <a:cxn ang="0">
                    <a:pos x="4835" y="168"/>
                  </a:cxn>
                  <a:cxn ang="0">
                    <a:pos x="5077" y="75"/>
                  </a:cxn>
                  <a:cxn ang="0">
                    <a:pos x="5290" y="20"/>
                  </a:cxn>
                </a:cxnLst>
                <a:rect l="0" t="0" r="r" b="b"/>
                <a:pathLst>
                  <a:path w="7435" h="9423">
                    <a:moveTo>
                      <a:pt x="5457" y="10"/>
                    </a:moveTo>
                    <a:lnTo>
                      <a:pt x="5448" y="10"/>
                    </a:lnTo>
                    <a:lnTo>
                      <a:pt x="5457" y="20"/>
                    </a:lnTo>
                    <a:lnTo>
                      <a:pt x="5467" y="27"/>
                    </a:lnTo>
                    <a:lnTo>
                      <a:pt x="5476" y="27"/>
                    </a:lnTo>
                    <a:lnTo>
                      <a:pt x="5486" y="27"/>
                    </a:lnTo>
                    <a:lnTo>
                      <a:pt x="5496" y="27"/>
                    </a:lnTo>
                    <a:lnTo>
                      <a:pt x="5505" y="27"/>
                    </a:lnTo>
                    <a:lnTo>
                      <a:pt x="5515" y="27"/>
                    </a:lnTo>
                    <a:lnTo>
                      <a:pt x="5505" y="20"/>
                    </a:lnTo>
                    <a:lnTo>
                      <a:pt x="5505" y="10"/>
                    </a:lnTo>
                    <a:lnTo>
                      <a:pt x="5515" y="10"/>
                    </a:lnTo>
                    <a:lnTo>
                      <a:pt x="5521" y="10"/>
                    </a:lnTo>
                    <a:lnTo>
                      <a:pt x="5532" y="10"/>
                    </a:lnTo>
                    <a:lnTo>
                      <a:pt x="5541" y="10"/>
                    </a:lnTo>
                    <a:lnTo>
                      <a:pt x="5551" y="10"/>
                    </a:lnTo>
                    <a:lnTo>
                      <a:pt x="5561" y="10"/>
                    </a:lnTo>
                    <a:lnTo>
                      <a:pt x="5580" y="10"/>
                    </a:lnTo>
                    <a:lnTo>
                      <a:pt x="5589" y="20"/>
                    </a:lnTo>
                    <a:lnTo>
                      <a:pt x="5599" y="20"/>
                    </a:lnTo>
                    <a:lnTo>
                      <a:pt x="5605" y="27"/>
                    </a:lnTo>
                    <a:lnTo>
                      <a:pt x="5615" y="36"/>
                    </a:lnTo>
                    <a:lnTo>
                      <a:pt x="5625" y="36"/>
                    </a:lnTo>
                    <a:lnTo>
                      <a:pt x="5634" y="36"/>
                    </a:lnTo>
                    <a:lnTo>
                      <a:pt x="5644" y="27"/>
                    </a:lnTo>
                    <a:lnTo>
                      <a:pt x="5699" y="55"/>
                    </a:lnTo>
                    <a:lnTo>
                      <a:pt x="5766" y="94"/>
                    </a:lnTo>
                    <a:lnTo>
                      <a:pt x="5831" y="119"/>
                    </a:lnTo>
                    <a:lnTo>
                      <a:pt x="5886" y="149"/>
                    </a:lnTo>
                    <a:lnTo>
                      <a:pt x="5951" y="188"/>
                    </a:lnTo>
                    <a:lnTo>
                      <a:pt x="6008" y="223"/>
                    </a:lnTo>
                    <a:lnTo>
                      <a:pt x="6064" y="272"/>
                    </a:lnTo>
                    <a:lnTo>
                      <a:pt x="6118" y="317"/>
                    </a:lnTo>
                    <a:lnTo>
                      <a:pt x="6186" y="391"/>
                    </a:lnTo>
                    <a:lnTo>
                      <a:pt x="6231" y="465"/>
                    </a:lnTo>
                    <a:lnTo>
                      <a:pt x="6276" y="549"/>
                    </a:lnTo>
                    <a:lnTo>
                      <a:pt x="6325" y="633"/>
                    </a:lnTo>
                    <a:lnTo>
                      <a:pt x="6354" y="716"/>
                    </a:lnTo>
                    <a:lnTo>
                      <a:pt x="6389" y="810"/>
                    </a:lnTo>
                    <a:lnTo>
                      <a:pt x="6419" y="894"/>
                    </a:lnTo>
                    <a:lnTo>
                      <a:pt x="6454" y="988"/>
                    </a:lnTo>
                    <a:lnTo>
                      <a:pt x="6473" y="1052"/>
                    </a:lnTo>
                    <a:lnTo>
                      <a:pt x="6483" y="1127"/>
                    </a:lnTo>
                    <a:lnTo>
                      <a:pt x="6502" y="1194"/>
                    </a:lnTo>
                    <a:lnTo>
                      <a:pt x="6521" y="1269"/>
                    </a:lnTo>
                    <a:lnTo>
                      <a:pt x="6538" y="1334"/>
                    </a:lnTo>
                    <a:lnTo>
                      <a:pt x="6557" y="1407"/>
                    </a:lnTo>
                    <a:lnTo>
                      <a:pt x="6586" y="1472"/>
                    </a:lnTo>
                    <a:lnTo>
                      <a:pt x="6621" y="1539"/>
                    </a:lnTo>
                    <a:lnTo>
                      <a:pt x="6631" y="1576"/>
                    </a:lnTo>
                    <a:lnTo>
                      <a:pt x="6650" y="1614"/>
                    </a:lnTo>
                    <a:lnTo>
                      <a:pt x="6680" y="1640"/>
                    </a:lnTo>
                    <a:lnTo>
                      <a:pt x="6706" y="1668"/>
                    </a:lnTo>
                    <a:lnTo>
                      <a:pt x="6734" y="1698"/>
                    </a:lnTo>
                    <a:lnTo>
                      <a:pt x="6763" y="1724"/>
                    </a:lnTo>
                    <a:lnTo>
                      <a:pt x="6799" y="1753"/>
                    </a:lnTo>
                    <a:lnTo>
                      <a:pt x="6828" y="1772"/>
                    </a:lnTo>
                    <a:lnTo>
                      <a:pt x="6873" y="1827"/>
                    </a:lnTo>
                    <a:lnTo>
                      <a:pt x="6922" y="1875"/>
                    </a:lnTo>
                    <a:lnTo>
                      <a:pt x="6976" y="1920"/>
                    </a:lnTo>
                    <a:lnTo>
                      <a:pt x="7031" y="1966"/>
                    </a:lnTo>
                    <a:lnTo>
                      <a:pt x="7089" y="2014"/>
                    </a:lnTo>
                    <a:lnTo>
                      <a:pt x="7125" y="2060"/>
                    </a:lnTo>
                    <a:lnTo>
                      <a:pt x="7153" y="2117"/>
                    </a:lnTo>
                    <a:lnTo>
                      <a:pt x="7174" y="2182"/>
                    </a:lnTo>
                    <a:lnTo>
                      <a:pt x="7174" y="2192"/>
                    </a:lnTo>
                    <a:lnTo>
                      <a:pt x="7183" y="2192"/>
                    </a:lnTo>
                    <a:lnTo>
                      <a:pt x="7193" y="2201"/>
                    </a:lnTo>
                    <a:lnTo>
                      <a:pt x="7199" y="2201"/>
                    </a:lnTo>
                    <a:lnTo>
                      <a:pt x="7199" y="2192"/>
                    </a:lnTo>
                    <a:lnTo>
                      <a:pt x="7238" y="2237"/>
                    </a:lnTo>
                    <a:lnTo>
                      <a:pt x="7266" y="2286"/>
                    </a:lnTo>
                    <a:lnTo>
                      <a:pt x="7282" y="2330"/>
                    </a:lnTo>
                    <a:lnTo>
                      <a:pt x="7303" y="2378"/>
                    </a:lnTo>
                    <a:lnTo>
                      <a:pt x="7322" y="2434"/>
                    </a:lnTo>
                    <a:lnTo>
                      <a:pt x="7331" y="2479"/>
                    </a:lnTo>
                    <a:lnTo>
                      <a:pt x="7351" y="2528"/>
                    </a:lnTo>
                    <a:lnTo>
                      <a:pt x="7367" y="2572"/>
                    </a:lnTo>
                    <a:lnTo>
                      <a:pt x="7367" y="2582"/>
                    </a:lnTo>
                    <a:lnTo>
                      <a:pt x="7367" y="2592"/>
                    </a:lnTo>
                    <a:lnTo>
                      <a:pt x="7367" y="2601"/>
                    </a:lnTo>
                    <a:lnTo>
                      <a:pt x="7367" y="2611"/>
                    </a:lnTo>
                    <a:lnTo>
                      <a:pt x="7376" y="2620"/>
                    </a:lnTo>
                    <a:lnTo>
                      <a:pt x="7386" y="2620"/>
                    </a:lnTo>
                    <a:lnTo>
                      <a:pt x="7395" y="2620"/>
                    </a:lnTo>
                    <a:lnTo>
                      <a:pt x="7395" y="2636"/>
                    </a:lnTo>
                    <a:lnTo>
                      <a:pt x="7395" y="2657"/>
                    </a:lnTo>
                    <a:lnTo>
                      <a:pt x="7395" y="2666"/>
                    </a:lnTo>
                    <a:lnTo>
                      <a:pt x="7405" y="2685"/>
                    </a:lnTo>
                    <a:lnTo>
                      <a:pt x="7405" y="2695"/>
                    </a:lnTo>
                    <a:lnTo>
                      <a:pt x="7415" y="2714"/>
                    </a:lnTo>
                    <a:lnTo>
                      <a:pt x="7415" y="2721"/>
                    </a:lnTo>
                    <a:lnTo>
                      <a:pt x="7415" y="2740"/>
                    </a:lnTo>
                    <a:lnTo>
                      <a:pt x="7405" y="2770"/>
                    </a:lnTo>
                    <a:lnTo>
                      <a:pt x="7405" y="2789"/>
                    </a:lnTo>
                    <a:lnTo>
                      <a:pt x="7415" y="2814"/>
                    </a:lnTo>
                    <a:lnTo>
                      <a:pt x="7425" y="2843"/>
                    </a:lnTo>
                    <a:lnTo>
                      <a:pt x="7435" y="2862"/>
                    </a:lnTo>
                    <a:lnTo>
                      <a:pt x="7435" y="2889"/>
                    </a:lnTo>
                    <a:lnTo>
                      <a:pt x="7435" y="2918"/>
                    </a:lnTo>
                    <a:lnTo>
                      <a:pt x="7425" y="2947"/>
                    </a:lnTo>
                    <a:lnTo>
                      <a:pt x="7425" y="2956"/>
                    </a:lnTo>
                    <a:lnTo>
                      <a:pt x="7435" y="2966"/>
                    </a:lnTo>
                    <a:lnTo>
                      <a:pt x="7435" y="2972"/>
                    </a:lnTo>
                    <a:lnTo>
                      <a:pt x="7435" y="2982"/>
                    </a:lnTo>
                    <a:lnTo>
                      <a:pt x="7435" y="3002"/>
                    </a:lnTo>
                    <a:lnTo>
                      <a:pt x="7435" y="3012"/>
                    </a:lnTo>
                    <a:lnTo>
                      <a:pt x="7435" y="3021"/>
                    </a:lnTo>
                    <a:lnTo>
                      <a:pt x="7435" y="3031"/>
                    </a:lnTo>
                    <a:lnTo>
                      <a:pt x="7425" y="3066"/>
                    </a:lnTo>
                    <a:lnTo>
                      <a:pt x="7425" y="3105"/>
                    </a:lnTo>
                    <a:lnTo>
                      <a:pt x="7415" y="3141"/>
                    </a:lnTo>
                    <a:lnTo>
                      <a:pt x="7415" y="3189"/>
                    </a:lnTo>
                    <a:lnTo>
                      <a:pt x="7405" y="3224"/>
                    </a:lnTo>
                    <a:lnTo>
                      <a:pt x="7395" y="3263"/>
                    </a:lnTo>
                    <a:lnTo>
                      <a:pt x="7376" y="3302"/>
                    </a:lnTo>
                    <a:lnTo>
                      <a:pt x="7351" y="3327"/>
                    </a:lnTo>
                    <a:lnTo>
                      <a:pt x="7247" y="3402"/>
                    </a:lnTo>
                    <a:lnTo>
                      <a:pt x="7134" y="3486"/>
                    </a:lnTo>
                    <a:lnTo>
                      <a:pt x="7024" y="3569"/>
                    </a:lnTo>
                    <a:lnTo>
                      <a:pt x="6922" y="3644"/>
                    </a:lnTo>
                    <a:lnTo>
                      <a:pt x="6809" y="3728"/>
                    </a:lnTo>
                    <a:lnTo>
                      <a:pt x="6696" y="3795"/>
                    </a:lnTo>
                    <a:lnTo>
                      <a:pt x="6577" y="3860"/>
                    </a:lnTo>
                    <a:lnTo>
                      <a:pt x="6454" y="3905"/>
                    </a:lnTo>
                    <a:lnTo>
                      <a:pt x="6408" y="3944"/>
                    </a:lnTo>
                    <a:lnTo>
                      <a:pt x="6360" y="3970"/>
                    </a:lnTo>
                    <a:lnTo>
                      <a:pt x="6315" y="3999"/>
                    </a:lnTo>
                    <a:lnTo>
                      <a:pt x="6270" y="4018"/>
                    </a:lnTo>
                    <a:lnTo>
                      <a:pt x="6222" y="4047"/>
                    </a:lnTo>
                    <a:lnTo>
                      <a:pt x="6167" y="4063"/>
                    </a:lnTo>
                    <a:lnTo>
                      <a:pt x="6118" y="4093"/>
                    </a:lnTo>
                    <a:lnTo>
                      <a:pt x="6083" y="4122"/>
                    </a:lnTo>
                    <a:lnTo>
                      <a:pt x="6024" y="4222"/>
                    </a:lnTo>
                    <a:lnTo>
                      <a:pt x="5970" y="4325"/>
                    </a:lnTo>
                    <a:lnTo>
                      <a:pt x="5905" y="4418"/>
                    </a:lnTo>
                    <a:lnTo>
                      <a:pt x="5841" y="4512"/>
                    </a:lnTo>
                    <a:lnTo>
                      <a:pt x="5773" y="4606"/>
                    </a:lnTo>
                    <a:lnTo>
                      <a:pt x="5699" y="4699"/>
                    </a:lnTo>
                    <a:lnTo>
                      <a:pt x="5625" y="4783"/>
                    </a:lnTo>
                    <a:lnTo>
                      <a:pt x="5551" y="4876"/>
                    </a:lnTo>
                    <a:lnTo>
                      <a:pt x="5457" y="4996"/>
                    </a:lnTo>
                    <a:lnTo>
                      <a:pt x="5354" y="5118"/>
                    </a:lnTo>
                    <a:lnTo>
                      <a:pt x="5254" y="5228"/>
                    </a:lnTo>
                    <a:lnTo>
                      <a:pt x="5150" y="5332"/>
                    </a:lnTo>
                    <a:lnTo>
                      <a:pt x="5038" y="5435"/>
                    </a:lnTo>
                    <a:lnTo>
                      <a:pt x="4919" y="5538"/>
                    </a:lnTo>
                    <a:lnTo>
                      <a:pt x="4806" y="5632"/>
                    </a:lnTo>
                    <a:lnTo>
                      <a:pt x="4686" y="5715"/>
                    </a:lnTo>
                    <a:lnTo>
                      <a:pt x="4441" y="5884"/>
                    </a:lnTo>
                    <a:lnTo>
                      <a:pt x="4190" y="6051"/>
                    </a:lnTo>
                    <a:lnTo>
                      <a:pt x="3932" y="6209"/>
                    </a:lnTo>
                    <a:lnTo>
                      <a:pt x="3680" y="6358"/>
                    </a:lnTo>
                    <a:lnTo>
                      <a:pt x="3577" y="6403"/>
                    </a:lnTo>
                    <a:lnTo>
                      <a:pt x="3483" y="6448"/>
                    </a:lnTo>
                    <a:lnTo>
                      <a:pt x="3379" y="6503"/>
                    </a:lnTo>
                    <a:lnTo>
                      <a:pt x="3287" y="6561"/>
                    </a:lnTo>
                    <a:lnTo>
                      <a:pt x="3183" y="6616"/>
                    </a:lnTo>
                    <a:lnTo>
                      <a:pt x="3093" y="6671"/>
                    </a:lnTo>
                    <a:lnTo>
                      <a:pt x="2999" y="6729"/>
                    </a:lnTo>
                    <a:lnTo>
                      <a:pt x="2906" y="6784"/>
                    </a:lnTo>
                    <a:lnTo>
                      <a:pt x="2867" y="6784"/>
                    </a:lnTo>
                    <a:lnTo>
                      <a:pt x="2783" y="6671"/>
                    </a:lnTo>
                    <a:lnTo>
                      <a:pt x="2709" y="6561"/>
                    </a:lnTo>
                    <a:lnTo>
                      <a:pt x="2635" y="6448"/>
                    </a:lnTo>
                    <a:lnTo>
                      <a:pt x="2561" y="6328"/>
                    </a:lnTo>
                    <a:lnTo>
                      <a:pt x="2506" y="6209"/>
                    </a:lnTo>
                    <a:lnTo>
                      <a:pt x="2467" y="6077"/>
                    </a:lnTo>
                    <a:lnTo>
                      <a:pt x="2457" y="6003"/>
                    </a:lnTo>
                    <a:lnTo>
                      <a:pt x="2448" y="5938"/>
                    </a:lnTo>
                    <a:lnTo>
                      <a:pt x="2438" y="5864"/>
                    </a:lnTo>
                    <a:lnTo>
                      <a:pt x="2448" y="5800"/>
                    </a:lnTo>
                    <a:lnTo>
                      <a:pt x="2448" y="5790"/>
                    </a:lnTo>
                    <a:lnTo>
                      <a:pt x="2438" y="5780"/>
                    </a:lnTo>
                    <a:lnTo>
                      <a:pt x="2432" y="5780"/>
                    </a:lnTo>
                    <a:lnTo>
                      <a:pt x="2422" y="5771"/>
                    </a:lnTo>
                    <a:lnTo>
                      <a:pt x="2412" y="5771"/>
                    </a:lnTo>
                    <a:lnTo>
                      <a:pt x="2403" y="5771"/>
                    </a:lnTo>
                    <a:lnTo>
                      <a:pt x="2393" y="5771"/>
                    </a:lnTo>
                    <a:lnTo>
                      <a:pt x="2384" y="5790"/>
                    </a:lnTo>
                    <a:lnTo>
                      <a:pt x="2384" y="5800"/>
                    </a:lnTo>
                    <a:lnTo>
                      <a:pt x="2384" y="5819"/>
                    </a:lnTo>
                    <a:lnTo>
                      <a:pt x="2384" y="5825"/>
                    </a:lnTo>
                    <a:lnTo>
                      <a:pt x="2393" y="5844"/>
                    </a:lnTo>
                    <a:lnTo>
                      <a:pt x="2393" y="5854"/>
                    </a:lnTo>
                    <a:lnTo>
                      <a:pt x="2393" y="5864"/>
                    </a:lnTo>
                    <a:lnTo>
                      <a:pt x="2393" y="5884"/>
                    </a:lnTo>
                    <a:lnTo>
                      <a:pt x="2393" y="6003"/>
                    </a:lnTo>
                    <a:lnTo>
                      <a:pt x="2403" y="6126"/>
                    </a:lnTo>
                    <a:lnTo>
                      <a:pt x="2438" y="6239"/>
                    </a:lnTo>
                    <a:lnTo>
                      <a:pt x="2486" y="6349"/>
                    </a:lnTo>
                    <a:lnTo>
                      <a:pt x="2532" y="6448"/>
                    </a:lnTo>
                    <a:lnTo>
                      <a:pt x="2596" y="6551"/>
                    </a:lnTo>
                    <a:lnTo>
                      <a:pt x="2654" y="6655"/>
                    </a:lnTo>
                    <a:lnTo>
                      <a:pt x="2718" y="6755"/>
                    </a:lnTo>
                    <a:lnTo>
                      <a:pt x="2783" y="6839"/>
                    </a:lnTo>
                    <a:lnTo>
                      <a:pt x="2857" y="6922"/>
                    </a:lnTo>
                    <a:lnTo>
                      <a:pt x="2941" y="6990"/>
                    </a:lnTo>
                    <a:lnTo>
                      <a:pt x="3025" y="7054"/>
                    </a:lnTo>
                    <a:lnTo>
                      <a:pt x="3109" y="7129"/>
                    </a:lnTo>
                    <a:lnTo>
                      <a:pt x="3193" y="7204"/>
                    </a:lnTo>
                    <a:lnTo>
                      <a:pt x="3231" y="7242"/>
                    </a:lnTo>
                    <a:lnTo>
                      <a:pt x="3260" y="7287"/>
                    </a:lnTo>
                    <a:lnTo>
                      <a:pt x="3287" y="7326"/>
                    </a:lnTo>
                    <a:lnTo>
                      <a:pt x="3315" y="7381"/>
                    </a:lnTo>
                    <a:lnTo>
                      <a:pt x="3370" y="7474"/>
                    </a:lnTo>
                    <a:lnTo>
                      <a:pt x="3409" y="7578"/>
                    </a:lnTo>
                    <a:lnTo>
                      <a:pt x="3435" y="7688"/>
                    </a:lnTo>
                    <a:lnTo>
                      <a:pt x="3444" y="7810"/>
                    </a:lnTo>
                    <a:lnTo>
                      <a:pt x="3435" y="7920"/>
                    </a:lnTo>
                    <a:lnTo>
                      <a:pt x="3419" y="8033"/>
                    </a:lnTo>
                    <a:lnTo>
                      <a:pt x="3379" y="8146"/>
                    </a:lnTo>
                    <a:lnTo>
                      <a:pt x="3335" y="8239"/>
                    </a:lnTo>
                    <a:lnTo>
                      <a:pt x="3296" y="8275"/>
                    </a:lnTo>
                    <a:lnTo>
                      <a:pt x="3260" y="8313"/>
                    </a:lnTo>
                    <a:lnTo>
                      <a:pt x="3222" y="8339"/>
                    </a:lnTo>
                    <a:lnTo>
                      <a:pt x="3183" y="8378"/>
                    </a:lnTo>
                    <a:lnTo>
                      <a:pt x="3138" y="8398"/>
                    </a:lnTo>
                    <a:lnTo>
                      <a:pt x="3099" y="8417"/>
                    </a:lnTo>
                    <a:lnTo>
                      <a:pt x="3054" y="8433"/>
                    </a:lnTo>
                    <a:lnTo>
                      <a:pt x="3008" y="8433"/>
                    </a:lnTo>
                    <a:lnTo>
                      <a:pt x="2970" y="8517"/>
                    </a:lnTo>
                    <a:lnTo>
                      <a:pt x="2932" y="8610"/>
                    </a:lnTo>
                    <a:lnTo>
                      <a:pt x="2896" y="8694"/>
                    </a:lnTo>
                    <a:lnTo>
                      <a:pt x="2847" y="8788"/>
                    </a:lnTo>
                    <a:lnTo>
                      <a:pt x="2793" y="8862"/>
                    </a:lnTo>
                    <a:lnTo>
                      <a:pt x="2728" y="8926"/>
                    </a:lnTo>
                    <a:lnTo>
                      <a:pt x="2690" y="8955"/>
                    </a:lnTo>
                    <a:lnTo>
                      <a:pt x="2654" y="8985"/>
                    </a:lnTo>
                    <a:lnTo>
                      <a:pt x="2605" y="9004"/>
                    </a:lnTo>
                    <a:lnTo>
                      <a:pt x="2561" y="9020"/>
                    </a:lnTo>
                    <a:lnTo>
                      <a:pt x="2541" y="9030"/>
                    </a:lnTo>
                    <a:lnTo>
                      <a:pt x="2506" y="9030"/>
                    </a:lnTo>
                    <a:lnTo>
                      <a:pt x="2476" y="9039"/>
                    </a:lnTo>
                    <a:lnTo>
                      <a:pt x="2448" y="9039"/>
                    </a:lnTo>
                    <a:lnTo>
                      <a:pt x="2422" y="9039"/>
                    </a:lnTo>
                    <a:lnTo>
                      <a:pt x="2384" y="9039"/>
                    </a:lnTo>
                    <a:lnTo>
                      <a:pt x="2354" y="9039"/>
                    </a:lnTo>
                    <a:lnTo>
                      <a:pt x="2328" y="9039"/>
                    </a:lnTo>
                    <a:lnTo>
                      <a:pt x="2290" y="9059"/>
                    </a:lnTo>
                    <a:lnTo>
                      <a:pt x="2255" y="9049"/>
                    </a:lnTo>
                    <a:lnTo>
                      <a:pt x="2206" y="9030"/>
                    </a:lnTo>
                    <a:lnTo>
                      <a:pt x="2170" y="9011"/>
                    </a:lnTo>
                    <a:lnTo>
                      <a:pt x="2132" y="9004"/>
                    </a:lnTo>
                    <a:lnTo>
                      <a:pt x="2096" y="9004"/>
                    </a:lnTo>
                    <a:lnTo>
                      <a:pt x="2086" y="9011"/>
                    </a:lnTo>
                    <a:lnTo>
                      <a:pt x="2067" y="9030"/>
                    </a:lnTo>
                    <a:lnTo>
                      <a:pt x="2057" y="9049"/>
                    </a:lnTo>
                    <a:lnTo>
                      <a:pt x="2057" y="9087"/>
                    </a:lnTo>
                    <a:lnTo>
                      <a:pt x="2003" y="9162"/>
                    </a:lnTo>
                    <a:lnTo>
                      <a:pt x="1944" y="9217"/>
                    </a:lnTo>
                    <a:lnTo>
                      <a:pt x="1870" y="9272"/>
                    </a:lnTo>
                    <a:lnTo>
                      <a:pt x="1796" y="9320"/>
                    </a:lnTo>
                    <a:lnTo>
                      <a:pt x="1722" y="9356"/>
                    </a:lnTo>
                    <a:lnTo>
                      <a:pt x="1638" y="9385"/>
                    </a:lnTo>
                    <a:lnTo>
                      <a:pt x="1554" y="9414"/>
                    </a:lnTo>
                    <a:lnTo>
                      <a:pt x="1470" y="9423"/>
                    </a:lnTo>
                    <a:lnTo>
                      <a:pt x="1406" y="9423"/>
                    </a:lnTo>
                    <a:lnTo>
                      <a:pt x="1341" y="9414"/>
                    </a:lnTo>
                    <a:lnTo>
                      <a:pt x="1283" y="9404"/>
                    </a:lnTo>
                    <a:lnTo>
                      <a:pt x="1228" y="9385"/>
                    </a:lnTo>
                    <a:lnTo>
                      <a:pt x="1115" y="9329"/>
                    </a:lnTo>
                    <a:lnTo>
                      <a:pt x="1013" y="9262"/>
                    </a:lnTo>
                    <a:lnTo>
                      <a:pt x="922" y="9178"/>
                    </a:lnTo>
                    <a:lnTo>
                      <a:pt x="828" y="9087"/>
                    </a:lnTo>
                    <a:lnTo>
                      <a:pt x="755" y="8985"/>
                    </a:lnTo>
                    <a:lnTo>
                      <a:pt x="696" y="8882"/>
                    </a:lnTo>
                    <a:lnTo>
                      <a:pt x="670" y="8836"/>
                    </a:lnTo>
                    <a:lnTo>
                      <a:pt x="642" y="8788"/>
                    </a:lnTo>
                    <a:lnTo>
                      <a:pt x="622" y="8733"/>
                    </a:lnTo>
                    <a:lnTo>
                      <a:pt x="602" y="8684"/>
                    </a:lnTo>
                    <a:lnTo>
                      <a:pt x="586" y="8630"/>
                    </a:lnTo>
                    <a:lnTo>
                      <a:pt x="577" y="8575"/>
                    </a:lnTo>
                    <a:lnTo>
                      <a:pt x="567" y="8517"/>
                    </a:lnTo>
                    <a:lnTo>
                      <a:pt x="567" y="8452"/>
                    </a:lnTo>
                    <a:lnTo>
                      <a:pt x="557" y="8442"/>
                    </a:lnTo>
                    <a:lnTo>
                      <a:pt x="548" y="8433"/>
                    </a:lnTo>
                    <a:lnTo>
                      <a:pt x="538" y="8433"/>
                    </a:lnTo>
                    <a:lnTo>
                      <a:pt x="529" y="8433"/>
                    </a:lnTo>
                    <a:lnTo>
                      <a:pt x="519" y="8442"/>
                    </a:lnTo>
                    <a:lnTo>
                      <a:pt x="503" y="8442"/>
                    </a:lnTo>
                    <a:lnTo>
                      <a:pt x="493" y="8442"/>
                    </a:lnTo>
                    <a:lnTo>
                      <a:pt x="483" y="8442"/>
                    </a:lnTo>
                    <a:lnTo>
                      <a:pt x="400" y="8368"/>
                    </a:lnTo>
                    <a:lnTo>
                      <a:pt x="325" y="8275"/>
                    </a:lnTo>
                    <a:lnTo>
                      <a:pt x="258" y="8181"/>
                    </a:lnTo>
                    <a:lnTo>
                      <a:pt x="202" y="8087"/>
                    </a:lnTo>
                    <a:lnTo>
                      <a:pt x="158" y="7987"/>
                    </a:lnTo>
                    <a:lnTo>
                      <a:pt x="109" y="7884"/>
                    </a:lnTo>
                    <a:lnTo>
                      <a:pt x="73" y="7781"/>
                    </a:lnTo>
                    <a:lnTo>
                      <a:pt x="45" y="7668"/>
                    </a:lnTo>
                    <a:lnTo>
                      <a:pt x="16" y="7559"/>
                    </a:lnTo>
                    <a:lnTo>
                      <a:pt x="6" y="7446"/>
                    </a:lnTo>
                    <a:lnTo>
                      <a:pt x="0" y="7326"/>
                    </a:lnTo>
                    <a:lnTo>
                      <a:pt x="0" y="7213"/>
                    </a:lnTo>
                    <a:lnTo>
                      <a:pt x="0" y="7091"/>
                    </a:lnTo>
                    <a:lnTo>
                      <a:pt x="6" y="6981"/>
                    </a:lnTo>
                    <a:lnTo>
                      <a:pt x="25" y="6858"/>
                    </a:lnTo>
                    <a:lnTo>
                      <a:pt x="45" y="6745"/>
                    </a:lnTo>
                    <a:lnTo>
                      <a:pt x="99" y="6671"/>
                    </a:lnTo>
                    <a:lnTo>
                      <a:pt x="89" y="6661"/>
                    </a:lnTo>
                    <a:lnTo>
                      <a:pt x="83" y="6655"/>
                    </a:lnTo>
                    <a:lnTo>
                      <a:pt x="73" y="6655"/>
                    </a:lnTo>
                    <a:lnTo>
                      <a:pt x="64" y="6661"/>
                    </a:lnTo>
                    <a:lnTo>
                      <a:pt x="54" y="6661"/>
                    </a:lnTo>
                    <a:lnTo>
                      <a:pt x="45" y="6661"/>
                    </a:lnTo>
                    <a:lnTo>
                      <a:pt x="0" y="6720"/>
                    </a:lnTo>
                    <a:lnTo>
                      <a:pt x="0" y="6597"/>
                    </a:lnTo>
                    <a:lnTo>
                      <a:pt x="6" y="6487"/>
                    </a:lnTo>
                    <a:lnTo>
                      <a:pt x="25" y="6368"/>
                    </a:lnTo>
                    <a:lnTo>
                      <a:pt x="54" y="6255"/>
                    </a:lnTo>
                    <a:lnTo>
                      <a:pt x="83" y="6145"/>
                    </a:lnTo>
                    <a:lnTo>
                      <a:pt x="119" y="6042"/>
                    </a:lnTo>
                    <a:lnTo>
                      <a:pt x="158" y="5929"/>
                    </a:lnTo>
                    <a:lnTo>
                      <a:pt x="193" y="5825"/>
                    </a:lnTo>
                    <a:lnTo>
                      <a:pt x="296" y="5612"/>
                    </a:lnTo>
                    <a:lnTo>
                      <a:pt x="400" y="5406"/>
                    </a:lnTo>
                    <a:lnTo>
                      <a:pt x="509" y="5203"/>
                    </a:lnTo>
                    <a:lnTo>
                      <a:pt x="632" y="4996"/>
                    </a:lnTo>
                    <a:lnTo>
                      <a:pt x="677" y="4902"/>
                    </a:lnTo>
                    <a:lnTo>
                      <a:pt x="734" y="4819"/>
                    </a:lnTo>
                    <a:lnTo>
                      <a:pt x="780" y="4725"/>
                    </a:lnTo>
                    <a:lnTo>
                      <a:pt x="828" y="4634"/>
                    </a:lnTo>
                    <a:lnTo>
                      <a:pt x="874" y="4541"/>
                    </a:lnTo>
                    <a:lnTo>
                      <a:pt x="928" y="4448"/>
                    </a:lnTo>
                    <a:lnTo>
                      <a:pt x="986" y="4364"/>
                    </a:lnTo>
                    <a:lnTo>
                      <a:pt x="1041" y="4270"/>
                    </a:lnTo>
                    <a:lnTo>
                      <a:pt x="1089" y="4186"/>
                    </a:lnTo>
                    <a:lnTo>
                      <a:pt x="1126" y="4093"/>
                    </a:lnTo>
                    <a:lnTo>
                      <a:pt x="1174" y="4009"/>
                    </a:lnTo>
                    <a:lnTo>
                      <a:pt x="1218" y="3915"/>
                    </a:lnTo>
                    <a:lnTo>
                      <a:pt x="1264" y="3831"/>
                    </a:lnTo>
                    <a:lnTo>
                      <a:pt x="1322" y="3747"/>
                    </a:lnTo>
                    <a:lnTo>
                      <a:pt x="1377" y="3663"/>
                    </a:lnTo>
                    <a:lnTo>
                      <a:pt x="1432" y="3579"/>
                    </a:lnTo>
                    <a:lnTo>
                      <a:pt x="1451" y="3599"/>
                    </a:lnTo>
                    <a:lnTo>
                      <a:pt x="1460" y="3618"/>
                    </a:lnTo>
                    <a:lnTo>
                      <a:pt x="1480" y="3638"/>
                    </a:lnTo>
                    <a:lnTo>
                      <a:pt x="1489" y="3663"/>
                    </a:lnTo>
                    <a:lnTo>
                      <a:pt x="1509" y="3682"/>
                    </a:lnTo>
                    <a:lnTo>
                      <a:pt x="1525" y="3702"/>
                    </a:lnTo>
                    <a:lnTo>
                      <a:pt x="1545" y="3702"/>
                    </a:lnTo>
                    <a:lnTo>
                      <a:pt x="1564" y="3692"/>
                    </a:lnTo>
                    <a:lnTo>
                      <a:pt x="1545" y="3638"/>
                    </a:lnTo>
                    <a:lnTo>
                      <a:pt x="1525" y="3569"/>
                    </a:lnTo>
                    <a:lnTo>
                      <a:pt x="1509" y="3505"/>
                    </a:lnTo>
                    <a:lnTo>
                      <a:pt x="1500" y="3440"/>
                    </a:lnTo>
                    <a:lnTo>
                      <a:pt x="1500" y="3308"/>
                    </a:lnTo>
                    <a:lnTo>
                      <a:pt x="1509" y="3179"/>
                    </a:lnTo>
                    <a:lnTo>
                      <a:pt x="1535" y="3050"/>
                    </a:lnTo>
                    <a:lnTo>
                      <a:pt x="1564" y="2918"/>
                    </a:lnTo>
                    <a:lnTo>
                      <a:pt x="1599" y="2798"/>
                    </a:lnTo>
                    <a:lnTo>
                      <a:pt x="1638" y="2676"/>
                    </a:lnTo>
                    <a:lnTo>
                      <a:pt x="1777" y="2463"/>
                    </a:lnTo>
                    <a:lnTo>
                      <a:pt x="1787" y="2463"/>
                    </a:lnTo>
                    <a:lnTo>
                      <a:pt x="1796" y="2463"/>
                    </a:lnTo>
                    <a:lnTo>
                      <a:pt x="1806" y="2463"/>
                    </a:lnTo>
                    <a:lnTo>
                      <a:pt x="1806" y="2453"/>
                    </a:lnTo>
                    <a:lnTo>
                      <a:pt x="1815" y="2453"/>
                    </a:lnTo>
                    <a:lnTo>
                      <a:pt x="1825" y="2443"/>
                    </a:lnTo>
                    <a:lnTo>
                      <a:pt x="1825" y="2434"/>
                    </a:lnTo>
                    <a:lnTo>
                      <a:pt x="1835" y="2405"/>
                    </a:lnTo>
                    <a:lnTo>
                      <a:pt x="1844" y="2369"/>
                    </a:lnTo>
                    <a:lnTo>
                      <a:pt x="1870" y="2350"/>
                    </a:lnTo>
                    <a:lnTo>
                      <a:pt x="1890" y="2321"/>
                    </a:lnTo>
                    <a:lnTo>
                      <a:pt x="1919" y="2302"/>
                    </a:lnTo>
                    <a:lnTo>
                      <a:pt x="1944" y="2275"/>
                    </a:lnTo>
                    <a:lnTo>
                      <a:pt x="1973" y="2256"/>
                    </a:lnTo>
                    <a:lnTo>
                      <a:pt x="1983" y="2227"/>
                    </a:lnTo>
                    <a:lnTo>
                      <a:pt x="1992" y="2217"/>
                    </a:lnTo>
                    <a:lnTo>
                      <a:pt x="2003" y="2211"/>
                    </a:lnTo>
                    <a:lnTo>
                      <a:pt x="2013" y="2211"/>
                    </a:lnTo>
                    <a:lnTo>
                      <a:pt x="2019" y="2211"/>
                    </a:lnTo>
                    <a:lnTo>
                      <a:pt x="2029" y="2211"/>
                    </a:lnTo>
                    <a:lnTo>
                      <a:pt x="2038" y="2211"/>
                    </a:lnTo>
                    <a:lnTo>
                      <a:pt x="2048" y="2201"/>
                    </a:lnTo>
                    <a:lnTo>
                      <a:pt x="2057" y="2192"/>
                    </a:lnTo>
                    <a:lnTo>
                      <a:pt x="2057" y="2182"/>
                    </a:lnTo>
                    <a:lnTo>
                      <a:pt x="2057" y="2173"/>
                    </a:lnTo>
                    <a:lnTo>
                      <a:pt x="2048" y="2173"/>
                    </a:lnTo>
                    <a:lnTo>
                      <a:pt x="2048" y="2163"/>
                    </a:lnTo>
                    <a:lnTo>
                      <a:pt x="2038" y="2152"/>
                    </a:lnTo>
                    <a:lnTo>
                      <a:pt x="2029" y="2152"/>
                    </a:lnTo>
                    <a:lnTo>
                      <a:pt x="2029" y="2143"/>
                    </a:lnTo>
                    <a:lnTo>
                      <a:pt x="2029" y="2133"/>
                    </a:lnTo>
                    <a:lnTo>
                      <a:pt x="2003" y="2133"/>
                    </a:lnTo>
                    <a:lnTo>
                      <a:pt x="2102" y="1931"/>
                    </a:lnTo>
                    <a:lnTo>
                      <a:pt x="2186" y="1708"/>
                    </a:lnTo>
                    <a:lnTo>
                      <a:pt x="2271" y="1482"/>
                    </a:lnTo>
                    <a:lnTo>
                      <a:pt x="2363" y="1259"/>
                    </a:lnTo>
                    <a:lnTo>
                      <a:pt x="2412" y="1146"/>
                    </a:lnTo>
                    <a:lnTo>
                      <a:pt x="2467" y="1043"/>
                    </a:lnTo>
                    <a:lnTo>
                      <a:pt x="2532" y="949"/>
                    </a:lnTo>
                    <a:lnTo>
                      <a:pt x="2605" y="859"/>
                    </a:lnTo>
                    <a:lnTo>
                      <a:pt x="2680" y="765"/>
                    </a:lnTo>
                    <a:lnTo>
                      <a:pt x="2774" y="691"/>
                    </a:lnTo>
                    <a:lnTo>
                      <a:pt x="2867" y="614"/>
                    </a:lnTo>
                    <a:lnTo>
                      <a:pt x="2980" y="559"/>
                    </a:lnTo>
                    <a:lnTo>
                      <a:pt x="3045" y="514"/>
                    </a:lnTo>
                    <a:lnTo>
                      <a:pt x="3109" y="474"/>
                    </a:lnTo>
                    <a:lnTo>
                      <a:pt x="3183" y="455"/>
                    </a:lnTo>
                    <a:lnTo>
                      <a:pt x="3260" y="430"/>
                    </a:lnTo>
                    <a:lnTo>
                      <a:pt x="3335" y="420"/>
                    </a:lnTo>
                    <a:lnTo>
                      <a:pt x="3409" y="410"/>
                    </a:lnTo>
                    <a:lnTo>
                      <a:pt x="3483" y="401"/>
                    </a:lnTo>
                    <a:lnTo>
                      <a:pt x="3557" y="401"/>
                    </a:lnTo>
                    <a:lnTo>
                      <a:pt x="3651" y="420"/>
                    </a:lnTo>
                    <a:lnTo>
                      <a:pt x="3744" y="430"/>
                    </a:lnTo>
                    <a:lnTo>
                      <a:pt x="3847" y="439"/>
                    </a:lnTo>
                    <a:lnTo>
                      <a:pt x="3938" y="439"/>
                    </a:lnTo>
                    <a:lnTo>
                      <a:pt x="4041" y="439"/>
                    </a:lnTo>
                    <a:lnTo>
                      <a:pt x="4134" y="430"/>
                    </a:lnTo>
                    <a:lnTo>
                      <a:pt x="4228" y="410"/>
                    </a:lnTo>
                    <a:lnTo>
                      <a:pt x="4322" y="391"/>
                    </a:lnTo>
                    <a:lnTo>
                      <a:pt x="4406" y="355"/>
                    </a:lnTo>
                    <a:lnTo>
                      <a:pt x="4489" y="317"/>
                    </a:lnTo>
                    <a:lnTo>
                      <a:pt x="4573" y="278"/>
                    </a:lnTo>
                    <a:lnTo>
                      <a:pt x="4658" y="242"/>
                    </a:lnTo>
                    <a:lnTo>
                      <a:pt x="4741" y="204"/>
                    </a:lnTo>
                    <a:lnTo>
                      <a:pt x="4835" y="168"/>
                    </a:lnTo>
                    <a:lnTo>
                      <a:pt x="4919" y="129"/>
                    </a:lnTo>
                    <a:lnTo>
                      <a:pt x="5002" y="94"/>
                    </a:lnTo>
                    <a:lnTo>
                      <a:pt x="5021" y="94"/>
                    </a:lnTo>
                    <a:lnTo>
                      <a:pt x="5029" y="94"/>
                    </a:lnTo>
                    <a:lnTo>
                      <a:pt x="5048" y="84"/>
                    </a:lnTo>
                    <a:lnTo>
                      <a:pt x="5067" y="75"/>
                    </a:lnTo>
                    <a:lnTo>
                      <a:pt x="5077" y="75"/>
                    </a:lnTo>
                    <a:lnTo>
                      <a:pt x="5096" y="65"/>
                    </a:lnTo>
                    <a:lnTo>
                      <a:pt x="5105" y="55"/>
                    </a:lnTo>
                    <a:lnTo>
                      <a:pt x="5121" y="46"/>
                    </a:lnTo>
                    <a:lnTo>
                      <a:pt x="5170" y="46"/>
                    </a:lnTo>
                    <a:lnTo>
                      <a:pt x="5206" y="36"/>
                    </a:lnTo>
                    <a:lnTo>
                      <a:pt x="5254" y="27"/>
                    </a:lnTo>
                    <a:lnTo>
                      <a:pt x="5290" y="20"/>
                    </a:lnTo>
                    <a:lnTo>
                      <a:pt x="5338" y="10"/>
                    </a:lnTo>
                    <a:lnTo>
                      <a:pt x="5373" y="0"/>
                    </a:lnTo>
                    <a:lnTo>
                      <a:pt x="5422" y="0"/>
                    </a:lnTo>
                    <a:lnTo>
                      <a:pt x="5457" y="10"/>
                    </a:lnTo>
                    <a:close/>
                  </a:path>
                </a:pathLst>
              </a:custGeom>
              <a:solidFill>
                <a:srgbClr val="FFCC99"/>
              </a:solidFill>
              <a:ln w="9525">
                <a:noFill/>
                <a:round/>
                <a:headEnd/>
                <a:tailEnd/>
              </a:ln>
            </p:spPr>
            <p:txBody>
              <a:bodyPr/>
              <a:lstStyle/>
              <a:p>
                <a:endParaRPr lang="en-US"/>
              </a:p>
            </p:txBody>
          </p:sp>
          <p:sp>
            <p:nvSpPr>
              <p:cNvPr id="35" name="Freeform 34"/>
              <p:cNvSpPr>
                <a:spLocks/>
              </p:cNvSpPr>
              <p:nvPr/>
            </p:nvSpPr>
            <p:spPr bwMode="auto">
              <a:xfrm>
                <a:off x="295" y="3367"/>
                <a:ext cx="72" cy="33"/>
              </a:xfrm>
              <a:custGeom>
                <a:avLst/>
                <a:gdLst/>
                <a:ahLst/>
                <a:cxnLst>
                  <a:cxn ang="0">
                    <a:pos x="1135" y="198"/>
                  </a:cxn>
                  <a:cxn ang="0">
                    <a:pos x="1145" y="214"/>
                  </a:cxn>
                  <a:cxn ang="0">
                    <a:pos x="1145" y="233"/>
                  </a:cxn>
                  <a:cxn ang="0">
                    <a:pos x="1145" y="252"/>
                  </a:cxn>
                  <a:cxn ang="0">
                    <a:pos x="1145" y="272"/>
                  </a:cxn>
                  <a:cxn ang="0">
                    <a:pos x="1135" y="291"/>
                  </a:cxn>
                  <a:cxn ang="0">
                    <a:pos x="1118" y="298"/>
                  </a:cxn>
                  <a:cxn ang="0">
                    <a:pos x="1109" y="317"/>
                  </a:cxn>
                  <a:cxn ang="0">
                    <a:pos x="1090" y="336"/>
                  </a:cxn>
                  <a:cxn ang="0">
                    <a:pos x="1026" y="355"/>
                  </a:cxn>
                  <a:cxn ang="0">
                    <a:pos x="957" y="365"/>
                  </a:cxn>
                  <a:cxn ang="0">
                    <a:pos x="893" y="365"/>
                  </a:cxn>
                  <a:cxn ang="0">
                    <a:pos x="819" y="355"/>
                  </a:cxn>
                  <a:cxn ang="0">
                    <a:pos x="744" y="355"/>
                  </a:cxn>
                  <a:cxn ang="0">
                    <a:pos x="680" y="346"/>
                  </a:cxn>
                  <a:cxn ang="0">
                    <a:pos x="606" y="336"/>
                  </a:cxn>
                  <a:cxn ang="0">
                    <a:pos x="532" y="346"/>
                  </a:cxn>
                  <a:cxn ang="0">
                    <a:pos x="464" y="346"/>
                  </a:cxn>
                  <a:cxn ang="0">
                    <a:pos x="400" y="355"/>
                  </a:cxn>
                  <a:cxn ang="0">
                    <a:pos x="335" y="365"/>
                  </a:cxn>
                  <a:cxn ang="0">
                    <a:pos x="271" y="382"/>
                  </a:cxn>
                  <a:cxn ang="0">
                    <a:pos x="206" y="401"/>
                  </a:cxn>
                  <a:cxn ang="0">
                    <a:pos x="148" y="440"/>
                  </a:cxn>
                  <a:cxn ang="0">
                    <a:pos x="93" y="475"/>
                  </a:cxn>
                  <a:cxn ang="0">
                    <a:pos x="45" y="524"/>
                  </a:cxn>
                  <a:cxn ang="0">
                    <a:pos x="38" y="524"/>
                  </a:cxn>
                  <a:cxn ang="0">
                    <a:pos x="29" y="524"/>
                  </a:cxn>
                  <a:cxn ang="0">
                    <a:pos x="19" y="514"/>
                  </a:cxn>
                  <a:cxn ang="0">
                    <a:pos x="10" y="514"/>
                  </a:cxn>
                  <a:cxn ang="0">
                    <a:pos x="10" y="505"/>
                  </a:cxn>
                  <a:cxn ang="0">
                    <a:pos x="10" y="494"/>
                  </a:cxn>
                  <a:cxn ang="0">
                    <a:pos x="0" y="484"/>
                  </a:cxn>
                  <a:cxn ang="0">
                    <a:pos x="19" y="430"/>
                  </a:cxn>
                  <a:cxn ang="0">
                    <a:pos x="45" y="375"/>
                  </a:cxn>
                  <a:cxn ang="0">
                    <a:pos x="74" y="317"/>
                  </a:cxn>
                  <a:cxn ang="0">
                    <a:pos x="102" y="282"/>
                  </a:cxn>
                  <a:cxn ang="0">
                    <a:pos x="148" y="233"/>
                  </a:cxn>
                  <a:cxn ang="0">
                    <a:pos x="187" y="207"/>
                  </a:cxn>
                  <a:cxn ang="0">
                    <a:pos x="231" y="169"/>
                  </a:cxn>
                  <a:cxn ang="0">
                    <a:pos x="290" y="150"/>
                  </a:cxn>
                  <a:cxn ang="0">
                    <a:pos x="390" y="104"/>
                  </a:cxn>
                  <a:cxn ang="0">
                    <a:pos x="502" y="65"/>
                  </a:cxn>
                  <a:cxn ang="0">
                    <a:pos x="615" y="30"/>
                  </a:cxn>
                  <a:cxn ang="0">
                    <a:pos x="725" y="0"/>
                  </a:cxn>
                  <a:cxn ang="0">
                    <a:pos x="784" y="21"/>
                  </a:cxn>
                  <a:cxn ang="0">
                    <a:pos x="838" y="21"/>
                  </a:cxn>
                  <a:cxn ang="0">
                    <a:pos x="903" y="30"/>
                  </a:cxn>
                  <a:cxn ang="0">
                    <a:pos x="957" y="46"/>
                  </a:cxn>
                  <a:cxn ang="0">
                    <a:pos x="1016" y="65"/>
                  </a:cxn>
                  <a:cxn ang="0">
                    <a:pos x="1070" y="94"/>
                  </a:cxn>
                  <a:cxn ang="0">
                    <a:pos x="1090" y="113"/>
                  </a:cxn>
                  <a:cxn ang="0">
                    <a:pos x="1109" y="140"/>
                  </a:cxn>
                  <a:cxn ang="0">
                    <a:pos x="1118" y="169"/>
                  </a:cxn>
                  <a:cxn ang="0">
                    <a:pos x="1135" y="198"/>
                  </a:cxn>
                </a:cxnLst>
                <a:rect l="0" t="0" r="r" b="b"/>
                <a:pathLst>
                  <a:path w="1145" h="524">
                    <a:moveTo>
                      <a:pt x="1135" y="198"/>
                    </a:moveTo>
                    <a:lnTo>
                      <a:pt x="1145" y="214"/>
                    </a:lnTo>
                    <a:lnTo>
                      <a:pt x="1145" y="233"/>
                    </a:lnTo>
                    <a:lnTo>
                      <a:pt x="1145" y="252"/>
                    </a:lnTo>
                    <a:lnTo>
                      <a:pt x="1145" y="272"/>
                    </a:lnTo>
                    <a:lnTo>
                      <a:pt x="1135" y="291"/>
                    </a:lnTo>
                    <a:lnTo>
                      <a:pt x="1118" y="298"/>
                    </a:lnTo>
                    <a:lnTo>
                      <a:pt x="1109" y="317"/>
                    </a:lnTo>
                    <a:lnTo>
                      <a:pt x="1090" y="336"/>
                    </a:lnTo>
                    <a:lnTo>
                      <a:pt x="1026" y="355"/>
                    </a:lnTo>
                    <a:lnTo>
                      <a:pt x="957" y="365"/>
                    </a:lnTo>
                    <a:lnTo>
                      <a:pt x="893" y="365"/>
                    </a:lnTo>
                    <a:lnTo>
                      <a:pt x="819" y="355"/>
                    </a:lnTo>
                    <a:lnTo>
                      <a:pt x="744" y="355"/>
                    </a:lnTo>
                    <a:lnTo>
                      <a:pt x="680" y="346"/>
                    </a:lnTo>
                    <a:lnTo>
                      <a:pt x="606" y="336"/>
                    </a:lnTo>
                    <a:lnTo>
                      <a:pt x="532" y="346"/>
                    </a:lnTo>
                    <a:lnTo>
                      <a:pt x="464" y="346"/>
                    </a:lnTo>
                    <a:lnTo>
                      <a:pt x="400" y="355"/>
                    </a:lnTo>
                    <a:lnTo>
                      <a:pt x="335" y="365"/>
                    </a:lnTo>
                    <a:lnTo>
                      <a:pt x="271" y="382"/>
                    </a:lnTo>
                    <a:lnTo>
                      <a:pt x="206" y="401"/>
                    </a:lnTo>
                    <a:lnTo>
                      <a:pt x="148" y="440"/>
                    </a:lnTo>
                    <a:lnTo>
                      <a:pt x="93" y="475"/>
                    </a:lnTo>
                    <a:lnTo>
                      <a:pt x="45" y="524"/>
                    </a:lnTo>
                    <a:lnTo>
                      <a:pt x="38" y="524"/>
                    </a:lnTo>
                    <a:lnTo>
                      <a:pt x="29" y="524"/>
                    </a:lnTo>
                    <a:lnTo>
                      <a:pt x="19" y="514"/>
                    </a:lnTo>
                    <a:lnTo>
                      <a:pt x="10" y="514"/>
                    </a:lnTo>
                    <a:lnTo>
                      <a:pt x="10" y="505"/>
                    </a:lnTo>
                    <a:lnTo>
                      <a:pt x="10" y="494"/>
                    </a:lnTo>
                    <a:lnTo>
                      <a:pt x="0" y="484"/>
                    </a:lnTo>
                    <a:lnTo>
                      <a:pt x="19" y="430"/>
                    </a:lnTo>
                    <a:lnTo>
                      <a:pt x="45" y="375"/>
                    </a:lnTo>
                    <a:lnTo>
                      <a:pt x="74" y="317"/>
                    </a:lnTo>
                    <a:lnTo>
                      <a:pt x="102" y="282"/>
                    </a:lnTo>
                    <a:lnTo>
                      <a:pt x="148" y="233"/>
                    </a:lnTo>
                    <a:lnTo>
                      <a:pt x="187" y="207"/>
                    </a:lnTo>
                    <a:lnTo>
                      <a:pt x="231" y="169"/>
                    </a:lnTo>
                    <a:lnTo>
                      <a:pt x="290" y="150"/>
                    </a:lnTo>
                    <a:lnTo>
                      <a:pt x="390" y="104"/>
                    </a:lnTo>
                    <a:lnTo>
                      <a:pt x="502" y="65"/>
                    </a:lnTo>
                    <a:lnTo>
                      <a:pt x="615" y="30"/>
                    </a:lnTo>
                    <a:lnTo>
                      <a:pt x="725" y="0"/>
                    </a:lnTo>
                    <a:lnTo>
                      <a:pt x="784" y="21"/>
                    </a:lnTo>
                    <a:lnTo>
                      <a:pt x="838" y="21"/>
                    </a:lnTo>
                    <a:lnTo>
                      <a:pt x="903" y="30"/>
                    </a:lnTo>
                    <a:lnTo>
                      <a:pt x="957" y="46"/>
                    </a:lnTo>
                    <a:lnTo>
                      <a:pt x="1016" y="65"/>
                    </a:lnTo>
                    <a:lnTo>
                      <a:pt x="1070" y="94"/>
                    </a:lnTo>
                    <a:lnTo>
                      <a:pt x="1090" y="113"/>
                    </a:lnTo>
                    <a:lnTo>
                      <a:pt x="1109" y="140"/>
                    </a:lnTo>
                    <a:lnTo>
                      <a:pt x="1118" y="169"/>
                    </a:lnTo>
                    <a:lnTo>
                      <a:pt x="1135" y="198"/>
                    </a:lnTo>
                    <a:close/>
                  </a:path>
                </a:pathLst>
              </a:custGeom>
              <a:solidFill>
                <a:srgbClr val="000000"/>
              </a:solidFill>
              <a:ln w="9525">
                <a:noFill/>
                <a:round/>
                <a:headEnd/>
                <a:tailEnd/>
              </a:ln>
            </p:spPr>
            <p:txBody>
              <a:bodyPr/>
              <a:lstStyle/>
              <a:p>
                <a:endParaRPr lang="en-US"/>
              </a:p>
            </p:txBody>
          </p:sp>
          <p:sp>
            <p:nvSpPr>
              <p:cNvPr id="36" name="Freeform 35"/>
              <p:cNvSpPr>
                <a:spLocks/>
              </p:cNvSpPr>
              <p:nvPr/>
            </p:nvSpPr>
            <p:spPr bwMode="auto">
              <a:xfrm>
                <a:off x="302" y="3371"/>
                <a:ext cx="60" cy="20"/>
              </a:xfrm>
              <a:custGeom>
                <a:avLst/>
                <a:gdLst/>
                <a:ahLst/>
                <a:cxnLst>
                  <a:cxn ang="0">
                    <a:pos x="736" y="29"/>
                  </a:cxn>
                  <a:cxn ang="0">
                    <a:pos x="765" y="29"/>
                  </a:cxn>
                  <a:cxn ang="0">
                    <a:pos x="782" y="20"/>
                  </a:cxn>
                  <a:cxn ang="0">
                    <a:pos x="801" y="20"/>
                  </a:cxn>
                  <a:cxn ang="0">
                    <a:pos x="830" y="20"/>
                  </a:cxn>
                  <a:cxn ang="0">
                    <a:pos x="849" y="29"/>
                  </a:cxn>
                  <a:cxn ang="0">
                    <a:pos x="865" y="29"/>
                  </a:cxn>
                  <a:cxn ang="0">
                    <a:pos x="884" y="39"/>
                  </a:cxn>
                  <a:cxn ang="0">
                    <a:pos x="903" y="48"/>
                  </a:cxn>
                  <a:cxn ang="0">
                    <a:pos x="924" y="64"/>
                  </a:cxn>
                  <a:cxn ang="0">
                    <a:pos x="933" y="85"/>
                  </a:cxn>
                  <a:cxn ang="0">
                    <a:pos x="940" y="104"/>
                  </a:cxn>
                  <a:cxn ang="0">
                    <a:pos x="949" y="123"/>
                  </a:cxn>
                  <a:cxn ang="0">
                    <a:pos x="959" y="142"/>
                  </a:cxn>
                  <a:cxn ang="0">
                    <a:pos x="959" y="158"/>
                  </a:cxn>
                  <a:cxn ang="0">
                    <a:pos x="959" y="187"/>
                  </a:cxn>
                  <a:cxn ang="0">
                    <a:pos x="959" y="207"/>
                  </a:cxn>
                  <a:cxn ang="0">
                    <a:pos x="924" y="226"/>
                  </a:cxn>
                  <a:cxn ang="0">
                    <a:pos x="884" y="233"/>
                  </a:cxn>
                  <a:cxn ang="0">
                    <a:pos x="839" y="242"/>
                  </a:cxn>
                  <a:cxn ang="0">
                    <a:pos x="801" y="242"/>
                  </a:cxn>
                  <a:cxn ang="0">
                    <a:pos x="755" y="242"/>
                  </a:cxn>
                  <a:cxn ang="0">
                    <a:pos x="717" y="233"/>
                  </a:cxn>
                  <a:cxn ang="0">
                    <a:pos x="672" y="233"/>
                  </a:cxn>
                  <a:cxn ang="0">
                    <a:pos x="633" y="233"/>
                  </a:cxn>
                  <a:cxn ang="0">
                    <a:pos x="559" y="226"/>
                  </a:cxn>
                  <a:cxn ang="0">
                    <a:pos x="475" y="226"/>
                  </a:cxn>
                  <a:cxn ang="0">
                    <a:pos x="391" y="226"/>
                  </a:cxn>
                  <a:cxn ang="0">
                    <a:pos x="307" y="233"/>
                  </a:cxn>
                  <a:cxn ang="0">
                    <a:pos x="233" y="242"/>
                  </a:cxn>
                  <a:cxn ang="0">
                    <a:pos x="150" y="262"/>
                  </a:cxn>
                  <a:cxn ang="0">
                    <a:pos x="75" y="290"/>
                  </a:cxn>
                  <a:cxn ang="0">
                    <a:pos x="0" y="317"/>
                  </a:cxn>
                  <a:cxn ang="0">
                    <a:pos x="56" y="252"/>
                  </a:cxn>
                  <a:cxn ang="0">
                    <a:pos x="120" y="198"/>
                  </a:cxn>
                  <a:cxn ang="0">
                    <a:pos x="194" y="149"/>
                  </a:cxn>
                  <a:cxn ang="0">
                    <a:pos x="279" y="104"/>
                  </a:cxn>
                  <a:cxn ang="0">
                    <a:pos x="362" y="75"/>
                  </a:cxn>
                  <a:cxn ang="0">
                    <a:pos x="446" y="48"/>
                  </a:cxn>
                  <a:cxn ang="0">
                    <a:pos x="530" y="20"/>
                  </a:cxn>
                  <a:cxn ang="0">
                    <a:pos x="623" y="0"/>
                  </a:cxn>
                  <a:cxn ang="0">
                    <a:pos x="633" y="0"/>
                  </a:cxn>
                  <a:cxn ang="0">
                    <a:pos x="652" y="0"/>
                  </a:cxn>
                  <a:cxn ang="0">
                    <a:pos x="672" y="0"/>
                  </a:cxn>
                  <a:cxn ang="0">
                    <a:pos x="688" y="0"/>
                  </a:cxn>
                  <a:cxn ang="0">
                    <a:pos x="698" y="10"/>
                  </a:cxn>
                  <a:cxn ang="0">
                    <a:pos x="717" y="10"/>
                  </a:cxn>
                  <a:cxn ang="0">
                    <a:pos x="726" y="20"/>
                  </a:cxn>
                  <a:cxn ang="0">
                    <a:pos x="736" y="29"/>
                  </a:cxn>
                </a:cxnLst>
                <a:rect l="0" t="0" r="r" b="b"/>
                <a:pathLst>
                  <a:path w="959" h="317">
                    <a:moveTo>
                      <a:pt x="736" y="29"/>
                    </a:moveTo>
                    <a:lnTo>
                      <a:pt x="765" y="29"/>
                    </a:lnTo>
                    <a:lnTo>
                      <a:pt x="782" y="20"/>
                    </a:lnTo>
                    <a:lnTo>
                      <a:pt x="801" y="20"/>
                    </a:lnTo>
                    <a:lnTo>
                      <a:pt x="830" y="20"/>
                    </a:lnTo>
                    <a:lnTo>
                      <a:pt x="849" y="29"/>
                    </a:lnTo>
                    <a:lnTo>
                      <a:pt x="865" y="29"/>
                    </a:lnTo>
                    <a:lnTo>
                      <a:pt x="884" y="39"/>
                    </a:lnTo>
                    <a:lnTo>
                      <a:pt x="903" y="48"/>
                    </a:lnTo>
                    <a:lnTo>
                      <a:pt x="924" y="64"/>
                    </a:lnTo>
                    <a:lnTo>
                      <a:pt x="933" y="85"/>
                    </a:lnTo>
                    <a:lnTo>
                      <a:pt x="940" y="104"/>
                    </a:lnTo>
                    <a:lnTo>
                      <a:pt x="949" y="123"/>
                    </a:lnTo>
                    <a:lnTo>
                      <a:pt x="959" y="142"/>
                    </a:lnTo>
                    <a:lnTo>
                      <a:pt x="959" y="158"/>
                    </a:lnTo>
                    <a:lnTo>
                      <a:pt x="959" y="187"/>
                    </a:lnTo>
                    <a:lnTo>
                      <a:pt x="959" y="207"/>
                    </a:lnTo>
                    <a:lnTo>
                      <a:pt x="924" y="226"/>
                    </a:lnTo>
                    <a:lnTo>
                      <a:pt x="884" y="233"/>
                    </a:lnTo>
                    <a:lnTo>
                      <a:pt x="839" y="242"/>
                    </a:lnTo>
                    <a:lnTo>
                      <a:pt x="801" y="242"/>
                    </a:lnTo>
                    <a:lnTo>
                      <a:pt x="755" y="242"/>
                    </a:lnTo>
                    <a:lnTo>
                      <a:pt x="717" y="233"/>
                    </a:lnTo>
                    <a:lnTo>
                      <a:pt x="672" y="233"/>
                    </a:lnTo>
                    <a:lnTo>
                      <a:pt x="633" y="233"/>
                    </a:lnTo>
                    <a:lnTo>
                      <a:pt x="559" y="226"/>
                    </a:lnTo>
                    <a:lnTo>
                      <a:pt x="475" y="226"/>
                    </a:lnTo>
                    <a:lnTo>
                      <a:pt x="391" y="226"/>
                    </a:lnTo>
                    <a:lnTo>
                      <a:pt x="307" y="233"/>
                    </a:lnTo>
                    <a:lnTo>
                      <a:pt x="233" y="242"/>
                    </a:lnTo>
                    <a:lnTo>
                      <a:pt x="150" y="262"/>
                    </a:lnTo>
                    <a:lnTo>
                      <a:pt x="75" y="290"/>
                    </a:lnTo>
                    <a:lnTo>
                      <a:pt x="0" y="317"/>
                    </a:lnTo>
                    <a:lnTo>
                      <a:pt x="56" y="252"/>
                    </a:lnTo>
                    <a:lnTo>
                      <a:pt x="120" y="198"/>
                    </a:lnTo>
                    <a:lnTo>
                      <a:pt x="194" y="149"/>
                    </a:lnTo>
                    <a:lnTo>
                      <a:pt x="279" y="104"/>
                    </a:lnTo>
                    <a:lnTo>
                      <a:pt x="362" y="75"/>
                    </a:lnTo>
                    <a:lnTo>
                      <a:pt x="446" y="48"/>
                    </a:lnTo>
                    <a:lnTo>
                      <a:pt x="530" y="20"/>
                    </a:lnTo>
                    <a:lnTo>
                      <a:pt x="623" y="0"/>
                    </a:lnTo>
                    <a:lnTo>
                      <a:pt x="633" y="0"/>
                    </a:lnTo>
                    <a:lnTo>
                      <a:pt x="652" y="0"/>
                    </a:lnTo>
                    <a:lnTo>
                      <a:pt x="672" y="0"/>
                    </a:lnTo>
                    <a:lnTo>
                      <a:pt x="688" y="0"/>
                    </a:lnTo>
                    <a:lnTo>
                      <a:pt x="698" y="10"/>
                    </a:lnTo>
                    <a:lnTo>
                      <a:pt x="717" y="10"/>
                    </a:lnTo>
                    <a:lnTo>
                      <a:pt x="726" y="20"/>
                    </a:lnTo>
                    <a:lnTo>
                      <a:pt x="736" y="29"/>
                    </a:lnTo>
                    <a:close/>
                  </a:path>
                </a:pathLst>
              </a:custGeom>
              <a:solidFill>
                <a:srgbClr val="CC6633"/>
              </a:solidFill>
              <a:ln w="9525">
                <a:noFill/>
                <a:round/>
                <a:headEnd/>
                <a:tailEnd/>
              </a:ln>
            </p:spPr>
            <p:txBody>
              <a:bodyPr/>
              <a:lstStyle/>
              <a:p>
                <a:endParaRPr lang="en-US"/>
              </a:p>
            </p:txBody>
          </p:sp>
          <p:sp>
            <p:nvSpPr>
              <p:cNvPr id="37" name="Freeform 36"/>
              <p:cNvSpPr>
                <a:spLocks/>
              </p:cNvSpPr>
              <p:nvPr/>
            </p:nvSpPr>
            <p:spPr bwMode="auto">
              <a:xfrm>
                <a:off x="127" y="3373"/>
                <a:ext cx="69" cy="54"/>
              </a:xfrm>
              <a:custGeom>
                <a:avLst/>
                <a:gdLst/>
                <a:ahLst/>
                <a:cxnLst>
                  <a:cxn ang="0">
                    <a:pos x="1062" y="129"/>
                  </a:cxn>
                  <a:cxn ang="0">
                    <a:pos x="987" y="188"/>
                  </a:cxn>
                  <a:cxn ang="0">
                    <a:pos x="913" y="233"/>
                  </a:cxn>
                  <a:cxn ang="0">
                    <a:pos x="829" y="281"/>
                  </a:cxn>
                  <a:cxn ang="0">
                    <a:pos x="755" y="336"/>
                  </a:cxn>
                  <a:cxn ang="0">
                    <a:pos x="691" y="390"/>
                  </a:cxn>
                  <a:cxn ang="0">
                    <a:pos x="616" y="455"/>
                  </a:cxn>
                  <a:cxn ang="0">
                    <a:pos x="562" y="533"/>
                  </a:cxn>
                  <a:cxn ang="0">
                    <a:pos x="503" y="578"/>
                  </a:cxn>
                  <a:cxn ang="0">
                    <a:pos x="301" y="874"/>
                  </a:cxn>
                  <a:cxn ang="0">
                    <a:pos x="242" y="868"/>
                  </a:cxn>
                  <a:cxn ang="0">
                    <a:pos x="188" y="839"/>
                  </a:cxn>
                  <a:cxn ang="0">
                    <a:pos x="123" y="820"/>
                  </a:cxn>
                  <a:cxn ang="0">
                    <a:pos x="113" y="791"/>
                  </a:cxn>
                  <a:cxn ang="0">
                    <a:pos x="167" y="755"/>
                  </a:cxn>
                  <a:cxn ang="0">
                    <a:pos x="226" y="726"/>
                  </a:cxn>
                  <a:cxn ang="0">
                    <a:pos x="290" y="701"/>
                  </a:cxn>
                  <a:cxn ang="0">
                    <a:pos x="290" y="662"/>
                  </a:cxn>
                  <a:cxn ang="0">
                    <a:pos x="232" y="632"/>
                  </a:cxn>
                  <a:cxn ang="0">
                    <a:pos x="167" y="616"/>
                  </a:cxn>
                  <a:cxn ang="0">
                    <a:pos x="94" y="607"/>
                  </a:cxn>
                  <a:cxn ang="0">
                    <a:pos x="59" y="597"/>
                  </a:cxn>
                  <a:cxn ang="0">
                    <a:pos x="49" y="578"/>
                  </a:cxn>
                  <a:cxn ang="0">
                    <a:pos x="59" y="568"/>
                  </a:cxn>
                  <a:cxn ang="0">
                    <a:pos x="65" y="559"/>
                  </a:cxn>
                  <a:cxn ang="0">
                    <a:pos x="113" y="540"/>
                  </a:cxn>
                  <a:cxn ang="0">
                    <a:pos x="207" y="533"/>
                  </a:cxn>
                  <a:cxn ang="0">
                    <a:pos x="290" y="533"/>
                  </a:cxn>
                  <a:cxn ang="0">
                    <a:pos x="365" y="549"/>
                  </a:cxn>
                  <a:cxn ang="0">
                    <a:pos x="419" y="549"/>
                  </a:cxn>
                  <a:cxn ang="0">
                    <a:pos x="430" y="494"/>
                  </a:cxn>
                  <a:cxn ang="0">
                    <a:pos x="409" y="439"/>
                  </a:cxn>
                  <a:cxn ang="0">
                    <a:pos x="384" y="381"/>
                  </a:cxn>
                  <a:cxn ang="0">
                    <a:pos x="326" y="307"/>
                  </a:cxn>
                  <a:cxn ang="0">
                    <a:pos x="252" y="223"/>
                  </a:cxn>
                  <a:cxn ang="0">
                    <a:pos x="148" y="148"/>
                  </a:cxn>
                  <a:cxn ang="0">
                    <a:pos x="59" y="75"/>
                  </a:cxn>
                  <a:cxn ang="0">
                    <a:pos x="84" y="35"/>
                  </a:cxn>
                  <a:cxn ang="0">
                    <a:pos x="242" y="65"/>
                  </a:cxn>
                  <a:cxn ang="0">
                    <a:pos x="393" y="129"/>
                  </a:cxn>
                  <a:cxn ang="0">
                    <a:pos x="532" y="204"/>
                  </a:cxn>
                  <a:cxn ang="0">
                    <a:pos x="607" y="271"/>
                  </a:cxn>
                  <a:cxn ang="0">
                    <a:pos x="616" y="288"/>
                  </a:cxn>
                  <a:cxn ang="0">
                    <a:pos x="626" y="307"/>
                  </a:cxn>
                  <a:cxn ang="0">
                    <a:pos x="642" y="326"/>
                  </a:cxn>
                  <a:cxn ang="0">
                    <a:pos x="681" y="298"/>
                  </a:cxn>
                  <a:cxn ang="0">
                    <a:pos x="691" y="252"/>
                  </a:cxn>
                  <a:cxn ang="0">
                    <a:pos x="700" y="197"/>
                  </a:cxn>
                  <a:cxn ang="0">
                    <a:pos x="710" y="139"/>
                  </a:cxn>
                  <a:cxn ang="0">
                    <a:pos x="745" y="129"/>
                  </a:cxn>
                  <a:cxn ang="0">
                    <a:pos x="774" y="169"/>
                  </a:cxn>
                  <a:cxn ang="0">
                    <a:pos x="810" y="213"/>
                  </a:cxn>
                  <a:cxn ang="0">
                    <a:pos x="849" y="233"/>
                  </a:cxn>
                  <a:cxn ang="0">
                    <a:pos x="887" y="197"/>
                  </a:cxn>
                  <a:cxn ang="0">
                    <a:pos x="903" y="129"/>
                  </a:cxn>
                  <a:cxn ang="0">
                    <a:pos x="933" y="75"/>
                  </a:cxn>
                  <a:cxn ang="0">
                    <a:pos x="978" y="19"/>
                  </a:cxn>
                  <a:cxn ang="0">
                    <a:pos x="1006" y="19"/>
                  </a:cxn>
                  <a:cxn ang="0">
                    <a:pos x="1026" y="46"/>
                  </a:cxn>
                  <a:cxn ang="0">
                    <a:pos x="1054" y="84"/>
                  </a:cxn>
                  <a:cxn ang="0">
                    <a:pos x="1081" y="104"/>
                  </a:cxn>
                </a:cxnLst>
                <a:rect l="0" t="0" r="r" b="b"/>
                <a:pathLst>
                  <a:path w="1100" h="874">
                    <a:moveTo>
                      <a:pt x="1100" y="113"/>
                    </a:moveTo>
                    <a:lnTo>
                      <a:pt x="1062" y="129"/>
                    </a:lnTo>
                    <a:lnTo>
                      <a:pt x="1026" y="158"/>
                    </a:lnTo>
                    <a:lnTo>
                      <a:pt x="987" y="188"/>
                    </a:lnTo>
                    <a:lnTo>
                      <a:pt x="952" y="204"/>
                    </a:lnTo>
                    <a:lnTo>
                      <a:pt x="913" y="233"/>
                    </a:lnTo>
                    <a:lnTo>
                      <a:pt x="877" y="261"/>
                    </a:lnTo>
                    <a:lnTo>
                      <a:pt x="829" y="281"/>
                    </a:lnTo>
                    <a:lnTo>
                      <a:pt x="793" y="298"/>
                    </a:lnTo>
                    <a:lnTo>
                      <a:pt x="755" y="336"/>
                    </a:lnTo>
                    <a:lnTo>
                      <a:pt x="720" y="365"/>
                    </a:lnTo>
                    <a:lnTo>
                      <a:pt x="691" y="390"/>
                    </a:lnTo>
                    <a:lnTo>
                      <a:pt x="651" y="420"/>
                    </a:lnTo>
                    <a:lnTo>
                      <a:pt x="616" y="455"/>
                    </a:lnTo>
                    <a:lnTo>
                      <a:pt x="587" y="494"/>
                    </a:lnTo>
                    <a:lnTo>
                      <a:pt x="562" y="533"/>
                    </a:lnTo>
                    <a:lnTo>
                      <a:pt x="532" y="568"/>
                    </a:lnTo>
                    <a:lnTo>
                      <a:pt x="503" y="578"/>
                    </a:lnTo>
                    <a:lnTo>
                      <a:pt x="326" y="868"/>
                    </a:lnTo>
                    <a:lnTo>
                      <a:pt x="301" y="874"/>
                    </a:lnTo>
                    <a:lnTo>
                      <a:pt x="271" y="874"/>
                    </a:lnTo>
                    <a:lnTo>
                      <a:pt x="242" y="868"/>
                    </a:lnTo>
                    <a:lnTo>
                      <a:pt x="216" y="858"/>
                    </a:lnTo>
                    <a:lnTo>
                      <a:pt x="188" y="839"/>
                    </a:lnTo>
                    <a:lnTo>
                      <a:pt x="158" y="830"/>
                    </a:lnTo>
                    <a:lnTo>
                      <a:pt x="123" y="820"/>
                    </a:lnTo>
                    <a:lnTo>
                      <a:pt x="94" y="820"/>
                    </a:lnTo>
                    <a:lnTo>
                      <a:pt x="113" y="791"/>
                    </a:lnTo>
                    <a:lnTo>
                      <a:pt x="142" y="775"/>
                    </a:lnTo>
                    <a:lnTo>
                      <a:pt x="167" y="755"/>
                    </a:lnTo>
                    <a:lnTo>
                      <a:pt x="197" y="736"/>
                    </a:lnTo>
                    <a:lnTo>
                      <a:pt x="226" y="726"/>
                    </a:lnTo>
                    <a:lnTo>
                      <a:pt x="261" y="707"/>
                    </a:lnTo>
                    <a:lnTo>
                      <a:pt x="290" y="701"/>
                    </a:lnTo>
                    <a:lnTo>
                      <a:pt x="317" y="691"/>
                    </a:lnTo>
                    <a:lnTo>
                      <a:pt x="290" y="662"/>
                    </a:lnTo>
                    <a:lnTo>
                      <a:pt x="261" y="643"/>
                    </a:lnTo>
                    <a:lnTo>
                      <a:pt x="232" y="632"/>
                    </a:lnTo>
                    <a:lnTo>
                      <a:pt x="197" y="623"/>
                    </a:lnTo>
                    <a:lnTo>
                      <a:pt x="167" y="616"/>
                    </a:lnTo>
                    <a:lnTo>
                      <a:pt x="132" y="607"/>
                    </a:lnTo>
                    <a:lnTo>
                      <a:pt x="94" y="607"/>
                    </a:lnTo>
                    <a:lnTo>
                      <a:pt x="59" y="607"/>
                    </a:lnTo>
                    <a:lnTo>
                      <a:pt x="59" y="597"/>
                    </a:lnTo>
                    <a:lnTo>
                      <a:pt x="49" y="588"/>
                    </a:lnTo>
                    <a:lnTo>
                      <a:pt x="49" y="578"/>
                    </a:lnTo>
                    <a:lnTo>
                      <a:pt x="49" y="568"/>
                    </a:lnTo>
                    <a:lnTo>
                      <a:pt x="59" y="568"/>
                    </a:lnTo>
                    <a:lnTo>
                      <a:pt x="59" y="559"/>
                    </a:lnTo>
                    <a:lnTo>
                      <a:pt x="65" y="559"/>
                    </a:lnTo>
                    <a:lnTo>
                      <a:pt x="75" y="549"/>
                    </a:lnTo>
                    <a:lnTo>
                      <a:pt x="113" y="540"/>
                    </a:lnTo>
                    <a:lnTo>
                      <a:pt x="158" y="540"/>
                    </a:lnTo>
                    <a:lnTo>
                      <a:pt x="207" y="533"/>
                    </a:lnTo>
                    <a:lnTo>
                      <a:pt x="242" y="533"/>
                    </a:lnTo>
                    <a:lnTo>
                      <a:pt x="290" y="533"/>
                    </a:lnTo>
                    <a:lnTo>
                      <a:pt x="326" y="540"/>
                    </a:lnTo>
                    <a:lnTo>
                      <a:pt x="365" y="549"/>
                    </a:lnTo>
                    <a:lnTo>
                      <a:pt x="400" y="568"/>
                    </a:lnTo>
                    <a:lnTo>
                      <a:pt x="419" y="549"/>
                    </a:lnTo>
                    <a:lnTo>
                      <a:pt x="430" y="524"/>
                    </a:lnTo>
                    <a:lnTo>
                      <a:pt x="430" y="494"/>
                    </a:lnTo>
                    <a:lnTo>
                      <a:pt x="419" y="465"/>
                    </a:lnTo>
                    <a:lnTo>
                      <a:pt x="409" y="439"/>
                    </a:lnTo>
                    <a:lnTo>
                      <a:pt x="393" y="411"/>
                    </a:lnTo>
                    <a:lnTo>
                      <a:pt x="384" y="381"/>
                    </a:lnTo>
                    <a:lnTo>
                      <a:pt x="365" y="355"/>
                    </a:lnTo>
                    <a:lnTo>
                      <a:pt x="326" y="307"/>
                    </a:lnTo>
                    <a:lnTo>
                      <a:pt x="290" y="271"/>
                    </a:lnTo>
                    <a:lnTo>
                      <a:pt x="252" y="223"/>
                    </a:lnTo>
                    <a:lnTo>
                      <a:pt x="207" y="188"/>
                    </a:lnTo>
                    <a:lnTo>
                      <a:pt x="148" y="148"/>
                    </a:lnTo>
                    <a:lnTo>
                      <a:pt x="103" y="113"/>
                    </a:lnTo>
                    <a:lnTo>
                      <a:pt x="59" y="75"/>
                    </a:lnTo>
                    <a:lnTo>
                      <a:pt x="0" y="35"/>
                    </a:lnTo>
                    <a:lnTo>
                      <a:pt x="84" y="35"/>
                    </a:lnTo>
                    <a:lnTo>
                      <a:pt x="167" y="46"/>
                    </a:lnTo>
                    <a:lnTo>
                      <a:pt x="242" y="65"/>
                    </a:lnTo>
                    <a:lnTo>
                      <a:pt x="317" y="94"/>
                    </a:lnTo>
                    <a:lnTo>
                      <a:pt x="393" y="129"/>
                    </a:lnTo>
                    <a:lnTo>
                      <a:pt x="468" y="169"/>
                    </a:lnTo>
                    <a:lnTo>
                      <a:pt x="532" y="204"/>
                    </a:lnTo>
                    <a:lnTo>
                      <a:pt x="597" y="261"/>
                    </a:lnTo>
                    <a:lnTo>
                      <a:pt x="607" y="271"/>
                    </a:lnTo>
                    <a:lnTo>
                      <a:pt x="616" y="281"/>
                    </a:lnTo>
                    <a:lnTo>
                      <a:pt x="616" y="288"/>
                    </a:lnTo>
                    <a:lnTo>
                      <a:pt x="626" y="298"/>
                    </a:lnTo>
                    <a:lnTo>
                      <a:pt x="626" y="307"/>
                    </a:lnTo>
                    <a:lnTo>
                      <a:pt x="635" y="317"/>
                    </a:lnTo>
                    <a:lnTo>
                      <a:pt x="642" y="326"/>
                    </a:lnTo>
                    <a:lnTo>
                      <a:pt x="661" y="326"/>
                    </a:lnTo>
                    <a:lnTo>
                      <a:pt x="681" y="298"/>
                    </a:lnTo>
                    <a:lnTo>
                      <a:pt x="691" y="281"/>
                    </a:lnTo>
                    <a:lnTo>
                      <a:pt x="691" y="252"/>
                    </a:lnTo>
                    <a:lnTo>
                      <a:pt x="700" y="223"/>
                    </a:lnTo>
                    <a:lnTo>
                      <a:pt x="700" y="197"/>
                    </a:lnTo>
                    <a:lnTo>
                      <a:pt x="700" y="169"/>
                    </a:lnTo>
                    <a:lnTo>
                      <a:pt x="710" y="139"/>
                    </a:lnTo>
                    <a:lnTo>
                      <a:pt x="720" y="120"/>
                    </a:lnTo>
                    <a:lnTo>
                      <a:pt x="745" y="129"/>
                    </a:lnTo>
                    <a:lnTo>
                      <a:pt x="755" y="148"/>
                    </a:lnTo>
                    <a:lnTo>
                      <a:pt x="774" y="169"/>
                    </a:lnTo>
                    <a:lnTo>
                      <a:pt x="793" y="197"/>
                    </a:lnTo>
                    <a:lnTo>
                      <a:pt x="810" y="213"/>
                    </a:lnTo>
                    <a:lnTo>
                      <a:pt x="829" y="223"/>
                    </a:lnTo>
                    <a:lnTo>
                      <a:pt x="849" y="233"/>
                    </a:lnTo>
                    <a:lnTo>
                      <a:pt x="868" y="233"/>
                    </a:lnTo>
                    <a:lnTo>
                      <a:pt x="887" y="197"/>
                    </a:lnTo>
                    <a:lnTo>
                      <a:pt x="893" y="169"/>
                    </a:lnTo>
                    <a:lnTo>
                      <a:pt x="903" y="129"/>
                    </a:lnTo>
                    <a:lnTo>
                      <a:pt x="922" y="104"/>
                    </a:lnTo>
                    <a:lnTo>
                      <a:pt x="933" y="75"/>
                    </a:lnTo>
                    <a:lnTo>
                      <a:pt x="952" y="46"/>
                    </a:lnTo>
                    <a:lnTo>
                      <a:pt x="978" y="19"/>
                    </a:lnTo>
                    <a:lnTo>
                      <a:pt x="997" y="0"/>
                    </a:lnTo>
                    <a:lnTo>
                      <a:pt x="1006" y="19"/>
                    </a:lnTo>
                    <a:lnTo>
                      <a:pt x="1016" y="29"/>
                    </a:lnTo>
                    <a:lnTo>
                      <a:pt x="1026" y="46"/>
                    </a:lnTo>
                    <a:lnTo>
                      <a:pt x="1045" y="65"/>
                    </a:lnTo>
                    <a:lnTo>
                      <a:pt x="1054" y="84"/>
                    </a:lnTo>
                    <a:lnTo>
                      <a:pt x="1062" y="94"/>
                    </a:lnTo>
                    <a:lnTo>
                      <a:pt x="1081" y="104"/>
                    </a:lnTo>
                    <a:lnTo>
                      <a:pt x="1100" y="113"/>
                    </a:lnTo>
                    <a:close/>
                  </a:path>
                </a:pathLst>
              </a:custGeom>
              <a:solidFill>
                <a:srgbClr val="FF9933"/>
              </a:solidFill>
              <a:ln w="9525">
                <a:noFill/>
                <a:round/>
                <a:headEnd/>
                <a:tailEnd/>
              </a:ln>
            </p:spPr>
            <p:txBody>
              <a:bodyPr/>
              <a:lstStyle/>
              <a:p>
                <a:endParaRPr lang="en-US"/>
              </a:p>
            </p:txBody>
          </p:sp>
          <p:sp>
            <p:nvSpPr>
              <p:cNvPr id="38" name="Freeform 37"/>
              <p:cNvSpPr>
                <a:spLocks/>
              </p:cNvSpPr>
              <p:nvPr/>
            </p:nvSpPr>
            <p:spPr bwMode="auto">
              <a:xfrm>
                <a:off x="404" y="3381"/>
                <a:ext cx="12" cy="12"/>
              </a:xfrm>
              <a:custGeom>
                <a:avLst/>
                <a:gdLst/>
                <a:ahLst/>
                <a:cxnLst>
                  <a:cxn ang="0">
                    <a:pos x="207" y="0"/>
                  </a:cxn>
                  <a:cxn ang="0">
                    <a:pos x="188" y="30"/>
                  </a:cxn>
                  <a:cxn ang="0">
                    <a:pos x="178" y="49"/>
                  </a:cxn>
                  <a:cxn ang="0">
                    <a:pos x="159" y="74"/>
                  </a:cxn>
                  <a:cxn ang="0">
                    <a:pos x="149" y="103"/>
                  </a:cxn>
                  <a:cxn ang="0">
                    <a:pos x="133" y="122"/>
                  </a:cxn>
                  <a:cxn ang="0">
                    <a:pos x="113" y="149"/>
                  </a:cxn>
                  <a:cxn ang="0">
                    <a:pos x="94" y="168"/>
                  </a:cxn>
                  <a:cxn ang="0">
                    <a:pos x="75" y="187"/>
                  </a:cxn>
                  <a:cxn ang="0">
                    <a:pos x="65" y="178"/>
                  </a:cxn>
                  <a:cxn ang="0">
                    <a:pos x="59" y="168"/>
                  </a:cxn>
                  <a:cxn ang="0">
                    <a:pos x="49" y="149"/>
                  </a:cxn>
                  <a:cxn ang="0">
                    <a:pos x="40" y="132"/>
                  </a:cxn>
                  <a:cxn ang="0">
                    <a:pos x="29" y="113"/>
                  </a:cxn>
                  <a:cxn ang="0">
                    <a:pos x="20" y="84"/>
                  </a:cxn>
                  <a:cxn ang="0">
                    <a:pos x="10" y="65"/>
                  </a:cxn>
                  <a:cxn ang="0">
                    <a:pos x="0" y="49"/>
                  </a:cxn>
                  <a:cxn ang="0">
                    <a:pos x="29" y="39"/>
                  </a:cxn>
                  <a:cxn ang="0">
                    <a:pos x="59" y="30"/>
                  </a:cxn>
                  <a:cxn ang="0">
                    <a:pos x="75" y="30"/>
                  </a:cxn>
                  <a:cxn ang="0">
                    <a:pos x="104" y="19"/>
                  </a:cxn>
                  <a:cxn ang="0">
                    <a:pos x="133" y="19"/>
                  </a:cxn>
                  <a:cxn ang="0">
                    <a:pos x="149" y="9"/>
                  </a:cxn>
                  <a:cxn ang="0">
                    <a:pos x="178" y="9"/>
                  </a:cxn>
                  <a:cxn ang="0">
                    <a:pos x="207" y="0"/>
                  </a:cxn>
                </a:cxnLst>
                <a:rect l="0" t="0" r="r" b="b"/>
                <a:pathLst>
                  <a:path w="207" h="187">
                    <a:moveTo>
                      <a:pt x="207" y="0"/>
                    </a:moveTo>
                    <a:lnTo>
                      <a:pt x="188" y="30"/>
                    </a:lnTo>
                    <a:lnTo>
                      <a:pt x="178" y="49"/>
                    </a:lnTo>
                    <a:lnTo>
                      <a:pt x="159" y="74"/>
                    </a:lnTo>
                    <a:lnTo>
                      <a:pt x="149" y="103"/>
                    </a:lnTo>
                    <a:lnTo>
                      <a:pt x="133" y="122"/>
                    </a:lnTo>
                    <a:lnTo>
                      <a:pt x="113" y="149"/>
                    </a:lnTo>
                    <a:lnTo>
                      <a:pt x="94" y="168"/>
                    </a:lnTo>
                    <a:lnTo>
                      <a:pt x="75" y="187"/>
                    </a:lnTo>
                    <a:lnTo>
                      <a:pt x="65" y="178"/>
                    </a:lnTo>
                    <a:lnTo>
                      <a:pt x="59" y="168"/>
                    </a:lnTo>
                    <a:lnTo>
                      <a:pt x="49" y="149"/>
                    </a:lnTo>
                    <a:lnTo>
                      <a:pt x="40" y="132"/>
                    </a:lnTo>
                    <a:lnTo>
                      <a:pt x="29" y="113"/>
                    </a:lnTo>
                    <a:lnTo>
                      <a:pt x="20" y="84"/>
                    </a:lnTo>
                    <a:lnTo>
                      <a:pt x="10" y="65"/>
                    </a:lnTo>
                    <a:lnTo>
                      <a:pt x="0" y="49"/>
                    </a:lnTo>
                    <a:lnTo>
                      <a:pt x="29" y="39"/>
                    </a:lnTo>
                    <a:lnTo>
                      <a:pt x="59" y="30"/>
                    </a:lnTo>
                    <a:lnTo>
                      <a:pt x="75" y="30"/>
                    </a:lnTo>
                    <a:lnTo>
                      <a:pt x="104" y="19"/>
                    </a:lnTo>
                    <a:lnTo>
                      <a:pt x="133" y="19"/>
                    </a:lnTo>
                    <a:lnTo>
                      <a:pt x="149" y="9"/>
                    </a:lnTo>
                    <a:lnTo>
                      <a:pt x="178" y="9"/>
                    </a:lnTo>
                    <a:lnTo>
                      <a:pt x="207" y="0"/>
                    </a:lnTo>
                    <a:close/>
                  </a:path>
                </a:pathLst>
              </a:custGeom>
              <a:solidFill>
                <a:srgbClr val="FF9933"/>
              </a:solidFill>
              <a:ln w="9525">
                <a:noFill/>
                <a:round/>
                <a:headEnd/>
                <a:tailEnd/>
              </a:ln>
            </p:spPr>
            <p:txBody>
              <a:bodyPr/>
              <a:lstStyle/>
              <a:p>
                <a:endParaRPr lang="en-US"/>
              </a:p>
            </p:txBody>
          </p:sp>
          <p:sp>
            <p:nvSpPr>
              <p:cNvPr id="39" name="Freeform 38"/>
              <p:cNvSpPr>
                <a:spLocks/>
              </p:cNvSpPr>
              <p:nvPr/>
            </p:nvSpPr>
            <p:spPr bwMode="auto">
              <a:xfrm>
                <a:off x="415" y="3388"/>
                <a:ext cx="90" cy="86"/>
              </a:xfrm>
              <a:custGeom>
                <a:avLst/>
                <a:gdLst/>
                <a:ahLst/>
                <a:cxnLst>
                  <a:cxn ang="0">
                    <a:pos x="746" y="801"/>
                  </a:cxn>
                  <a:cxn ang="0">
                    <a:pos x="765" y="830"/>
                  </a:cxn>
                  <a:cxn ang="0">
                    <a:pos x="784" y="858"/>
                  </a:cxn>
                  <a:cxn ang="0">
                    <a:pos x="858" y="810"/>
                  </a:cxn>
                  <a:cxn ang="0">
                    <a:pos x="942" y="794"/>
                  </a:cxn>
                  <a:cxn ang="0">
                    <a:pos x="997" y="785"/>
                  </a:cxn>
                  <a:cxn ang="0">
                    <a:pos x="1007" y="810"/>
                  </a:cxn>
                  <a:cxn ang="0">
                    <a:pos x="987" y="868"/>
                  </a:cxn>
                  <a:cxn ang="0">
                    <a:pos x="913" y="943"/>
                  </a:cxn>
                  <a:cxn ang="0">
                    <a:pos x="819" y="987"/>
                  </a:cxn>
                  <a:cxn ang="0">
                    <a:pos x="819" y="998"/>
                  </a:cxn>
                  <a:cxn ang="0">
                    <a:pos x="810" y="1017"/>
                  </a:cxn>
                  <a:cxn ang="0">
                    <a:pos x="829" y="1056"/>
                  </a:cxn>
                  <a:cxn ang="0">
                    <a:pos x="887" y="1062"/>
                  </a:cxn>
                  <a:cxn ang="0">
                    <a:pos x="942" y="1072"/>
                  </a:cxn>
                  <a:cxn ang="0">
                    <a:pos x="858" y="1204"/>
                  </a:cxn>
                  <a:cxn ang="0">
                    <a:pos x="746" y="1307"/>
                  </a:cxn>
                  <a:cxn ang="0">
                    <a:pos x="642" y="1372"/>
                  </a:cxn>
                  <a:cxn ang="0">
                    <a:pos x="596" y="1382"/>
                  </a:cxn>
                  <a:cxn ang="0">
                    <a:pos x="552" y="1372"/>
                  </a:cxn>
                  <a:cxn ang="0">
                    <a:pos x="558" y="1307"/>
                  </a:cxn>
                  <a:cxn ang="0">
                    <a:pos x="671" y="1204"/>
                  </a:cxn>
                  <a:cxn ang="0">
                    <a:pos x="746" y="1072"/>
                  </a:cxn>
                  <a:cxn ang="0">
                    <a:pos x="746" y="868"/>
                  </a:cxn>
                  <a:cxn ang="0">
                    <a:pos x="642" y="662"/>
                  </a:cxn>
                  <a:cxn ang="0">
                    <a:pos x="467" y="503"/>
                  </a:cxn>
                  <a:cxn ang="0">
                    <a:pos x="300" y="459"/>
                  </a:cxn>
                  <a:cxn ang="0">
                    <a:pos x="133" y="465"/>
                  </a:cxn>
                  <a:cxn ang="0">
                    <a:pos x="20" y="475"/>
                  </a:cxn>
                  <a:cxn ang="0">
                    <a:pos x="0" y="430"/>
                  </a:cxn>
                  <a:cxn ang="0">
                    <a:pos x="0" y="381"/>
                  </a:cxn>
                  <a:cxn ang="0">
                    <a:pos x="177" y="355"/>
                  </a:cxn>
                  <a:cxn ang="0">
                    <a:pos x="410" y="291"/>
                  </a:cxn>
                  <a:cxn ang="0">
                    <a:pos x="626" y="178"/>
                  </a:cxn>
                  <a:cxn ang="0">
                    <a:pos x="552" y="271"/>
                  </a:cxn>
                  <a:cxn ang="0">
                    <a:pos x="467" y="365"/>
                  </a:cxn>
                  <a:cxn ang="0">
                    <a:pos x="429" y="439"/>
                  </a:cxn>
                  <a:cxn ang="0">
                    <a:pos x="429" y="465"/>
                  </a:cxn>
                  <a:cxn ang="0">
                    <a:pos x="458" y="484"/>
                  </a:cxn>
                  <a:cxn ang="0">
                    <a:pos x="483" y="475"/>
                  </a:cxn>
                  <a:cxn ang="0">
                    <a:pos x="513" y="503"/>
                  </a:cxn>
                  <a:cxn ang="0">
                    <a:pos x="587" y="484"/>
                  </a:cxn>
                  <a:cxn ang="0">
                    <a:pos x="765" y="439"/>
                  </a:cxn>
                  <a:cxn ang="0">
                    <a:pos x="942" y="365"/>
                  </a:cxn>
                  <a:cxn ang="0">
                    <a:pos x="1109" y="252"/>
                  </a:cxn>
                  <a:cxn ang="0">
                    <a:pos x="1278" y="123"/>
                  </a:cxn>
                  <a:cxn ang="0">
                    <a:pos x="1451" y="0"/>
                  </a:cxn>
                  <a:cxn ang="0">
                    <a:pos x="1268" y="355"/>
                  </a:cxn>
                  <a:cxn ang="0">
                    <a:pos x="971" y="643"/>
                  </a:cxn>
                </a:cxnLst>
                <a:rect l="0" t="0" r="r" b="b"/>
                <a:pathLst>
                  <a:path w="1451" h="1382">
                    <a:moveTo>
                      <a:pt x="746" y="785"/>
                    </a:moveTo>
                    <a:lnTo>
                      <a:pt x="746" y="794"/>
                    </a:lnTo>
                    <a:lnTo>
                      <a:pt x="746" y="801"/>
                    </a:lnTo>
                    <a:lnTo>
                      <a:pt x="755" y="810"/>
                    </a:lnTo>
                    <a:lnTo>
                      <a:pt x="755" y="820"/>
                    </a:lnTo>
                    <a:lnTo>
                      <a:pt x="765" y="830"/>
                    </a:lnTo>
                    <a:lnTo>
                      <a:pt x="774" y="839"/>
                    </a:lnTo>
                    <a:lnTo>
                      <a:pt x="774" y="849"/>
                    </a:lnTo>
                    <a:lnTo>
                      <a:pt x="784" y="858"/>
                    </a:lnTo>
                    <a:lnTo>
                      <a:pt x="810" y="839"/>
                    </a:lnTo>
                    <a:lnTo>
                      <a:pt x="829" y="820"/>
                    </a:lnTo>
                    <a:lnTo>
                      <a:pt x="858" y="810"/>
                    </a:lnTo>
                    <a:lnTo>
                      <a:pt x="887" y="801"/>
                    </a:lnTo>
                    <a:lnTo>
                      <a:pt x="913" y="794"/>
                    </a:lnTo>
                    <a:lnTo>
                      <a:pt x="942" y="794"/>
                    </a:lnTo>
                    <a:lnTo>
                      <a:pt x="971" y="785"/>
                    </a:lnTo>
                    <a:lnTo>
                      <a:pt x="1007" y="785"/>
                    </a:lnTo>
                    <a:lnTo>
                      <a:pt x="997" y="785"/>
                    </a:lnTo>
                    <a:lnTo>
                      <a:pt x="997" y="794"/>
                    </a:lnTo>
                    <a:lnTo>
                      <a:pt x="1007" y="801"/>
                    </a:lnTo>
                    <a:lnTo>
                      <a:pt x="1007" y="810"/>
                    </a:lnTo>
                    <a:lnTo>
                      <a:pt x="1026" y="810"/>
                    </a:lnTo>
                    <a:lnTo>
                      <a:pt x="1007" y="839"/>
                    </a:lnTo>
                    <a:lnTo>
                      <a:pt x="987" y="868"/>
                    </a:lnTo>
                    <a:lnTo>
                      <a:pt x="971" y="895"/>
                    </a:lnTo>
                    <a:lnTo>
                      <a:pt x="942" y="923"/>
                    </a:lnTo>
                    <a:lnTo>
                      <a:pt x="913" y="943"/>
                    </a:lnTo>
                    <a:lnTo>
                      <a:pt x="887" y="962"/>
                    </a:lnTo>
                    <a:lnTo>
                      <a:pt x="858" y="971"/>
                    </a:lnTo>
                    <a:lnTo>
                      <a:pt x="819" y="987"/>
                    </a:lnTo>
                    <a:lnTo>
                      <a:pt x="829" y="1008"/>
                    </a:lnTo>
                    <a:lnTo>
                      <a:pt x="829" y="998"/>
                    </a:lnTo>
                    <a:lnTo>
                      <a:pt x="819" y="998"/>
                    </a:lnTo>
                    <a:lnTo>
                      <a:pt x="819" y="1008"/>
                    </a:lnTo>
                    <a:lnTo>
                      <a:pt x="810" y="1008"/>
                    </a:lnTo>
                    <a:lnTo>
                      <a:pt x="810" y="1017"/>
                    </a:lnTo>
                    <a:lnTo>
                      <a:pt x="803" y="1017"/>
                    </a:lnTo>
                    <a:lnTo>
                      <a:pt x="810" y="1036"/>
                    </a:lnTo>
                    <a:lnTo>
                      <a:pt x="829" y="1056"/>
                    </a:lnTo>
                    <a:lnTo>
                      <a:pt x="838" y="1056"/>
                    </a:lnTo>
                    <a:lnTo>
                      <a:pt x="868" y="1062"/>
                    </a:lnTo>
                    <a:lnTo>
                      <a:pt x="887" y="1062"/>
                    </a:lnTo>
                    <a:lnTo>
                      <a:pt x="903" y="1062"/>
                    </a:lnTo>
                    <a:lnTo>
                      <a:pt x="923" y="1062"/>
                    </a:lnTo>
                    <a:lnTo>
                      <a:pt x="942" y="1072"/>
                    </a:lnTo>
                    <a:lnTo>
                      <a:pt x="923" y="1121"/>
                    </a:lnTo>
                    <a:lnTo>
                      <a:pt x="894" y="1165"/>
                    </a:lnTo>
                    <a:lnTo>
                      <a:pt x="858" y="1204"/>
                    </a:lnTo>
                    <a:lnTo>
                      <a:pt x="819" y="1240"/>
                    </a:lnTo>
                    <a:lnTo>
                      <a:pt x="784" y="1278"/>
                    </a:lnTo>
                    <a:lnTo>
                      <a:pt x="746" y="1307"/>
                    </a:lnTo>
                    <a:lnTo>
                      <a:pt x="700" y="1342"/>
                    </a:lnTo>
                    <a:lnTo>
                      <a:pt x="652" y="1372"/>
                    </a:lnTo>
                    <a:lnTo>
                      <a:pt x="642" y="1372"/>
                    </a:lnTo>
                    <a:lnTo>
                      <a:pt x="626" y="1372"/>
                    </a:lnTo>
                    <a:lnTo>
                      <a:pt x="606" y="1372"/>
                    </a:lnTo>
                    <a:lnTo>
                      <a:pt x="596" y="1382"/>
                    </a:lnTo>
                    <a:lnTo>
                      <a:pt x="577" y="1382"/>
                    </a:lnTo>
                    <a:lnTo>
                      <a:pt x="568" y="1382"/>
                    </a:lnTo>
                    <a:lnTo>
                      <a:pt x="552" y="1372"/>
                    </a:lnTo>
                    <a:lnTo>
                      <a:pt x="542" y="1363"/>
                    </a:lnTo>
                    <a:lnTo>
                      <a:pt x="523" y="1333"/>
                    </a:lnTo>
                    <a:lnTo>
                      <a:pt x="558" y="1307"/>
                    </a:lnTo>
                    <a:lnTo>
                      <a:pt x="596" y="1278"/>
                    </a:lnTo>
                    <a:lnTo>
                      <a:pt x="636" y="1240"/>
                    </a:lnTo>
                    <a:lnTo>
                      <a:pt x="671" y="1204"/>
                    </a:lnTo>
                    <a:lnTo>
                      <a:pt x="700" y="1156"/>
                    </a:lnTo>
                    <a:lnTo>
                      <a:pt x="725" y="1121"/>
                    </a:lnTo>
                    <a:lnTo>
                      <a:pt x="746" y="1072"/>
                    </a:lnTo>
                    <a:lnTo>
                      <a:pt x="765" y="1027"/>
                    </a:lnTo>
                    <a:lnTo>
                      <a:pt x="755" y="943"/>
                    </a:lnTo>
                    <a:lnTo>
                      <a:pt x="746" y="868"/>
                    </a:lnTo>
                    <a:lnTo>
                      <a:pt x="719" y="794"/>
                    </a:lnTo>
                    <a:lnTo>
                      <a:pt x="681" y="726"/>
                    </a:lnTo>
                    <a:lnTo>
                      <a:pt x="642" y="662"/>
                    </a:lnTo>
                    <a:lnTo>
                      <a:pt x="587" y="607"/>
                    </a:lnTo>
                    <a:lnTo>
                      <a:pt x="532" y="549"/>
                    </a:lnTo>
                    <a:lnTo>
                      <a:pt x="467" y="503"/>
                    </a:lnTo>
                    <a:lnTo>
                      <a:pt x="410" y="484"/>
                    </a:lnTo>
                    <a:lnTo>
                      <a:pt x="354" y="475"/>
                    </a:lnTo>
                    <a:lnTo>
                      <a:pt x="300" y="459"/>
                    </a:lnTo>
                    <a:lnTo>
                      <a:pt x="242" y="459"/>
                    </a:lnTo>
                    <a:lnTo>
                      <a:pt x="187" y="459"/>
                    </a:lnTo>
                    <a:lnTo>
                      <a:pt x="133" y="465"/>
                    </a:lnTo>
                    <a:lnTo>
                      <a:pt x="74" y="475"/>
                    </a:lnTo>
                    <a:lnTo>
                      <a:pt x="29" y="494"/>
                    </a:lnTo>
                    <a:lnTo>
                      <a:pt x="20" y="475"/>
                    </a:lnTo>
                    <a:lnTo>
                      <a:pt x="10" y="459"/>
                    </a:lnTo>
                    <a:lnTo>
                      <a:pt x="10" y="449"/>
                    </a:lnTo>
                    <a:lnTo>
                      <a:pt x="0" y="430"/>
                    </a:lnTo>
                    <a:lnTo>
                      <a:pt x="0" y="411"/>
                    </a:lnTo>
                    <a:lnTo>
                      <a:pt x="0" y="390"/>
                    </a:lnTo>
                    <a:lnTo>
                      <a:pt x="0" y="381"/>
                    </a:lnTo>
                    <a:lnTo>
                      <a:pt x="20" y="374"/>
                    </a:lnTo>
                    <a:lnTo>
                      <a:pt x="103" y="365"/>
                    </a:lnTo>
                    <a:lnTo>
                      <a:pt x="177" y="355"/>
                    </a:lnTo>
                    <a:lnTo>
                      <a:pt x="262" y="336"/>
                    </a:lnTo>
                    <a:lnTo>
                      <a:pt x="335" y="317"/>
                    </a:lnTo>
                    <a:lnTo>
                      <a:pt x="410" y="291"/>
                    </a:lnTo>
                    <a:lnTo>
                      <a:pt x="483" y="252"/>
                    </a:lnTo>
                    <a:lnTo>
                      <a:pt x="552" y="213"/>
                    </a:lnTo>
                    <a:lnTo>
                      <a:pt x="626" y="178"/>
                    </a:lnTo>
                    <a:lnTo>
                      <a:pt x="606" y="213"/>
                    </a:lnTo>
                    <a:lnTo>
                      <a:pt x="577" y="242"/>
                    </a:lnTo>
                    <a:lnTo>
                      <a:pt x="552" y="271"/>
                    </a:lnTo>
                    <a:lnTo>
                      <a:pt x="523" y="298"/>
                    </a:lnTo>
                    <a:lnTo>
                      <a:pt x="494" y="336"/>
                    </a:lnTo>
                    <a:lnTo>
                      <a:pt x="467" y="365"/>
                    </a:lnTo>
                    <a:lnTo>
                      <a:pt x="448" y="401"/>
                    </a:lnTo>
                    <a:lnTo>
                      <a:pt x="429" y="430"/>
                    </a:lnTo>
                    <a:lnTo>
                      <a:pt x="429" y="439"/>
                    </a:lnTo>
                    <a:lnTo>
                      <a:pt x="429" y="449"/>
                    </a:lnTo>
                    <a:lnTo>
                      <a:pt x="429" y="459"/>
                    </a:lnTo>
                    <a:lnTo>
                      <a:pt x="429" y="465"/>
                    </a:lnTo>
                    <a:lnTo>
                      <a:pt x="439" y="475"/>
                    </a:lnTo>
                    <a:lnTo>
                      <a:pt x="448" y="484"/>
                    </a:lnTo>
                    <a:lnTo>
                      <a:pt x="458" y="484"/>
                    </a:lnTo>
                    <a:lnTo>
                      <a:pt x="467" y="475"/>
                    </a:lnTo>
                    <a:lnTo>
                      <a:pt x="474" y="475"/>
                    </a:lnTo>
                    <a:lnTo>
                      <a:pt x="483" y="475"/>
                    </a:lnTo>
                    <a:lnTo>
                      <a:pt x="494" y="484"/>
                    </a:lnTo>
                    <a:lnTo>
                      <a:pt x="504" y="494"/>
                    </a:lnTo>
                    <a:lnTo>
                      <a:pt x="513" y="503"/>
                    </a:lnTo>
                    <a:lnTo>
                      <a:pt x="523" y="503"/>
                    </a:lnTo>
                    <a:lnTo>
                      <a:pt x="532" y="503"/>
                    </a:lnTo>
                    <a:lnTo>
                      <a:pt x="587" y="484"/>
                    </a:lnTo>
                    <a:lnTo>
                      <a:pt x="652" y="465"/>
                    </a:lnTo>
                    <a:lnTo>
                      <a:pt x="709" y="449"/>
                    </a:lnTo>
                    <a:lnTo>
                      <a:pt x="765" y="439"/>
                    </a:lnTo>
                    <a:lnTo>
                      <a:pt x="829" y="411"/>
                    </a:lnTo>
                    <a:lnTo>
                      <a:pt x="887" y="390"/>
                    </a:lnTo>
                    <a:lnTo>
                      <a:pt x="942" y="365"/>
                    </a:lnTo>
                    <a:lnTo>
                      <a:pt x="987" y="326"/>
                    </a:lnTo>
                    <a:lnTo>
                      <a:pt x="1045" y="291"/>
                    </a:lnTo>
                    <a:lnTo>
                      <a:pt x="1109" y="252"/>
                    </a:lnTo>
                    <a:lnTo>
                      <a:pt x="1165" y="207"/>
                    </a:lnTo>
                    <a:lnTo>
                      <a:pt x="1222" y="169"/>
                    </a:lnTo>
                    <a:lnTo>
                      <a:pt x="1278" y="123"/>
                    </a:lnTo>
                    <a:lnTo>
                      <a:pt x="1332" y="84"/>
                    </a:lnTo>
                    <a:lnTo>
                      <a:pt x="1397" y="39"/>
                    </a:lnTo>
                    <a:lnTo>
                      <a:pt x="1451" y="0"/>
                    </a:lnTo>
                    <a:lnTo>
                      <a:pt x="1407" y="123"/>
                    </a:lnTo>
                    <a:lnTo>
                      <a:pt x="1342" y="233"/>
                    </a:lnTo>
                    <a:lnTo>
                      <a:pt x="1268" y="355"/>
                    </a:lnTo>
                    <a:lnTo>
                      <a:pt x="1174" y="459"/>
                    </a:lnTo>
                    <a:lnTo>
                      <a:pt x="1080" y="549"/>
                    </a:lnTo>
                    <a:lnTo>
                      <a:pt x="971" y="643"/>
                    </a:lnTo>
                    <a:lnTo>
                      <a:pt x="858" y="717"/>
                    </a:lnTo>
                    <a:lnTo>
                      <a:pt x="746" y="785"/>
                    </a:lnTo>
                    <a:close/>
                  </a:path>
                </a:pathLst>
              </a:custGeom>
              <a:solidFill>
                <a:srgbClr val="FF9933"/>
              </a:solidFill>
              <a:ln w="9525">
                <a:noFill/>
                <a:round/>
                <a:headEnd/>
                <a:tailEnd/>
              </a:ln>
            </p:spPr>
            <p:txBody>
              <a:bodyPr/>
              <a:lstStyle/>
              <a:p>
                <a:endParaRPr lang="en-US"/>
              </a:p>
            </p:txBody>
          </p:sp>
          <p:sp>
            <p:nvSpPr>
              <p:cNvPr id="40" name="Freeform 39"/>
              <p:cNvSpPr>
                <a:spLocks/>
              </p:cNvSpPr>
              <p:nvPr/>
            </p:nvSpPr>
            <p:spPr bwMode="auto">
              <a:xfrm>
                <a:off x="196" y="3389"/>
                <a:ext cx="56" cy="19"/>
              </a:xfrm>
              <a:custGeom>
                <a:avLst/>
                <a:gdLst/>
                <a:ahLst/>
                <a:cxnLst>
                  <a:cxn ang="0">
                    <a:pos x="799" y="150"/>
                  </a:cxn>
                  <a:cxn ang="0">
                    <a:pos x="819" y="169"/>
                  </a:cxn>
                  <a:cxn ang="0">
                    <a:pos x="839" y="178"/>
                  </a:cxn>
                  <a:cxn ang="0">
                    <a:pos x="848" y="194"/>
                  </a:cxn>
                  <a:cxn ang="0">
                    <a:pos x="858" y="214"/>
                  </a:cxn>
                  <a:cxn ang="0">
                    <a:pos x="868" y="233"/>
                  </a:cxn>
                  <a:cxn ang="0">
                    <a:pos x="874" y="252"/>
                  </a:cxn>
                  <a:cxn ang="0">
                    <a:pos x="884" y="272"/>
                  </a:cxn>
                  <a:cxn ang="0">
                    <a:pos x="884" y="288"/>
                  </a:cxn>
                  <a:cxn ang="0">
                    <a:pos x="858" y="298"/>
                  </a:cxn>
                  <a:cxn ang="0">
                    <a:pos x="829" y="298"/>
                  </a:cxn>
                  <a:cxn ang="0">
                    <a:pos x="799" y="288"/>
                  </a:cxn>
                  <a:cxn ang="0">
                    <a:pos x="774" y="272"/>
                  </a:cxn>
                  <a:cxn ang="0">
                    <a:pos x="745" y="252"/>
                  </a:cxn>
                  <a:cxn ang="0">
                    <a:pos x="716" y="233"/>
                  </a:cxn>
                  <a:cxn ang="0">
                    <a:pos x="690" y="214"/>
                  </a:cxn>
                  <a:cxn ang="0">
                    <a:pos x="661" y="204"/>
                  </a:cxn>
                  <a:cxn ang="0">
                    <a:pos x="587" y="194"/>
                  </a:cxn>
                  <a:cxn ang="0">
                    <a:pos x="513" y="188"/>
                  </a:cxn>
                  <a:cxn ang="0">
                    <a:pos x="438" y="188"/>
                  </a:cxn>
                  <a:cxn ang="0">
                    <a:pos x="364" y="194"/>
                  </a:cxn>
                  <a:cxn ang="0">
                    <a:pos x="287" y="194"/>
                  </a:cxn>
                  <a:cxn ang="0">
                    <a:pos x="213" y="204"/>
                  </a:cxn>
                  <a:cxn ang="0">
                    <a:pos x="129" y="204"/>
                  </a:cxn>
                  <a:cxn ang="0">
                    <a:pos x="54" y="204"/>
                  </a:cxn>
                  <a:cxn ang="0">
                    <a:pos x="45" y="204"/>
                  </a:cxn>
                  <a:cxn ang="0">
                    <a:pos x="35" y="194"/>
                  </a:cxn>
                  <a:cxn ang="0">
                    <a:pos x="29" y="188"/>
                  </a:cxn>
                  <a:cxn ang="0">
                    <a:pos x="19" y="178"/>
                  </a:cxn>
                  <a:cxn ang="0">
                    <a:pos x="9" y="169"/>
                  </a:cxn>
                  <a:cxn ang="0">
                    <a:pos x="9" y="159"/>
                  </a:cxn>
                  <a:cxn ang="0">
                    <a:pos x="0" y="139"/>
                  </a:cxn>
                  <a:cxn ang="0">
                    <a:pos x="0" y="129"/>
                  </a:cxn>
                  <a:cxn ang="0">
                    <a:pos x="29" y="85"/>
                  </a:cxn>
                  <a:cxn ang="0">
                    <a:pos x="64" y="46"/>
                  </a:cxn>
                  <a:cxn ang="0">
                    <a:pos x="103" y="27"/>
                  </a:cxn>
                  <a:cxn ang="0">
                    <a:pos x="158" y="20"/>
                  </a:cxn>
                  <a:cxn ang="0">
                    <a:pos x="203" y="10"/>
                  </a:cxn>
                  <a:cxn ang="0">
                    <a:pos x="261" y="10"/>
                  </a:cxn>
                  <a:cxn ang="0">
                    <a:pos x="315" y="10"/>
                  </a:cxn>
                  <a:cxn ang="0">
                    <a:pos x="371" y="0"/>
                  </a:cxn>
                  <a:cxn ang="0">
                    <a:pos x="438" y="0"/>
                  </a:cxn>
                  <a:cxn ang="0">
                    <a:pos x="493" y="20"/>
                  </a:cxn>
                  <a:cxn ang="0">
                    <a:pos x="548" y="37"/>
                  </a:cxn>
                  <a:cxn ang="0">
                    <a:pos x="597" y="56"/>
                  </a:cxn>
                  <a:cxn ang="0">
                    <a:pos x="651" y="85"/>
                  </a:cxn>
                  <a:cxn ang="0">
                    <a:pos x="699" y="110"/>
                  </a:cxn>
                  <a:cxn ang="0">
                    <a:pos x="745" y="129"/>
                  </a:cxn>
                  <a:cxn ang="0">
                    <a:pos x="799" y="150"/>
                  </a:cxn>
                </a:cxnLst>
                <a:rect l="0" t="0" r="r" b="b"/>
                <a:pathLst>
                  <a:path w="884" h="298">
                    <a:moveTo>
                      <a:pt x="799" y="150"/>
                    </a:moveTo>
                    <a:lnTo>
                      <a:pt x="819" y="169"/>
                    </a:lnTo>
                    <a:lnTo>
                      <a:pt x="839" y="178"/>
                    </a:lnTo>
                    <a:lnTo>
                      <a:pt x="848" y="194"/>
                    </a:lnTo>
                    <a:lnTo>
                      <a:pt x="858" y="214"/>
                    </a:lnTo>
                    <a:lnTo>
                      <a:pt x="868" y="233"/>
                    </a:lnTo>
                    <a:lnTo>
                      <a:pt x="874" y="252"/>
                    </a:lnTo>
                    <a:lnTo>
                      <a:pt x="884" y="272"/>
                    </a:lnTo>
                    <a:lnTo>
                      <a:pt x="884" y="288"/>
                    </a:lnTo>
                    <a:lnTo>
                      <a:pt x="858" y="298"/>
                    </a:lnTo>
                    <a:lnTo>
                      <a:pt x="829" y="298"/>
                    </a:lnTo>
                    <a:lnTo>
                      <a:pt x="799" y="288"/>
                    </a:lnTo>
                    <a:lnTo>
                      <a:pt x="774" y="272"/>
                    </a:lnTo>
                    <a:lnTo>
                      <a:pt x="745" y="252"/>
                    </a:lnTo>
                    <a:lnTo>
                      <a:pt x="716" y="233"/>
                    </a:lnTo>
                    <a:lnTo>
                      <a:pt x="690" y="214"/>
                    </a:lnTo>
                    <a:lnTo>
                      <a:pt x="661" y="204"/>
                    </a:lnTo>
                    <a:lnTo>
                      <a:pt x="587" y="194"/>
                    </a:lnTo>
                    <a:lnTo>
                      <a:pt x="513" y="188"/>
                    </a:lnTo>
                    <a:lnTo>
                      <a:pt x="438" y="188"/>
                    </a:lnTo>
                    <a:lnTo>
                      <a:pt x="364" y="194"/>
                    </a:lnTo>
                    <a:lnTo>
                      <a:pt x="287" y="194"/>
                    </a:lnTo>
                    <a:lnTo>
                      <a:pt x="213" y="204"/>
                    </a:lnTo>
                    <a:lnTo>
                      <a:pt x="129" y="204"/>
                    </a:lnTo>
                    <a:lnTo>
                      <a:pt x="54" y="204"/>
                    </a:lnTo>
                    <a:lnTo>
                      <a:pt x="45" y="204"/>
                    </a:lnTo>
                    <a:lnTo>
                      <a:pt x="35" y="194"/>
                    </a:lnTo>
                    <a:lnTo>
                      <a:pt x="29" y="188"/>
                    </a:lnTo>
                    <a:lnTo>
                      <a:pt x="19" y="178"/>
                    </a:lnTo>
                    <a:lnTo>
                      <a:pt x="9" y="169"/>
                    </a:lnTo>
                    <a:lnTo>
                      <a:pt x="9" y="159"/>
                    </a:lnTo>
                    <a:lnTo>
                      <a:pt x="0" y="139"/>
                    </a:lnTo>
                    <a:lnTo>
                      <a:pt x="0" y="129"/>
                    </a:lnTo>
                    <a:lnTo>
                      <a:pt x="29" y="85"/>
                    </a:lnTo>
                    <a:lnTo>
                      <a:pt x="64" y="46"/>
                    </a:lnTo>
                    <a:lnTo>
                      <a:pt x="103" y="27"/>
                    </a:lnTo>
                    <a:lnTo>
                      <a:pt x="158" y="20"/>
                    </a:lnTo>
                    <a:lnTo>
                      <a:pt x="203" y="10"/>
                    </a:lnTo>
                    <a:lnTo>
                      <a:pt x="261" y="10"/>
                    </a:lnTo>
                    <a:lnTo>
                      <a:pt x="315" y="10"/>
                    </a:lnTo>
                    <a:lnTo>
                      <a:pt x="371" y="0"/>
                    </a:lnTo>
                    <a:lnTo>
                      <a:pt x="438" y="0"/>
                    </a:lnTo>
                    <a:lnTo>
                      <a:pt x="493" y="20"/>
                    </a:lnTo>
                    <a:lnTo>
                      <a:pt x="548" y="37"/>
                    </a:lnTo>
                    <a:lnTo>
                      <a:pt x="597" y="56"/>
                    </a:lnTo>
                    <a:lnTo>
                      <a:pt x="651" y="85"/>
                    </a:lnTo>
                    <a:lnTo>
                      <a:pt x="699" y="110"/>
                    </a:lnTo>
                    <a:lnTo>
                      <a:pt x="745" y="129"/>
                    </a:lnTo>
                    <a:lnTo>
                      <a:pt x="799" y="150"/>
                    </a:lnTo>
                    <a:close/>
                  </a:path>
                </a:pathLst>
              </a:custGeom>
              <a:solidFill>
                <a:srgbClr val="000000"/>
              </a:solidFill>
              <a:ln w="9525">
                <a:noFill/>
                <a:round/>
                <a:headEnd/>
                <a:tailEnd/>
              </a:ln>
            </p:spPr>
            <p:txBody>
              <a:bodyPr/>
              <a:lstStyle/>
              <a:p>
                <a:endParaRPr lang="en-US"/>
              </a:p>
            </p:txBody>
          </p:sp>
          <p:sp>
            <p:nvSpPr>
              <p:cNvPr id="41" name="Freeform 40"/>
              <p:cNvSpPr>
                <a:spLocks/>
              </p:cNvSpPr>
              <p:nvPr/>
            </p:nvSpPr>
            <p:spPr bwMode="auto">
              <a:xfrm>
                <a:off x="202" y="3392"/>
                <a:ext cx="36" cy="6"/>
              </a:xfrm>
              <a:custGeom>
                <a:avLst/>
                <a:gdLst/>
                <a:ahLst/>
                <a:cxnLst>
                  <a:cxn ang="0">
                    <a:pos x="586" y="83"/>
                  </a:cxn>
                  <a:cxn ang="0">
                    <a:pos x="513" y="73"/>
                  </a:cxn>
                  <a:cxn ang="0">
                    <a:pos x="438" y="64"/>
                  </a:cxn>
                  <a:cxn ang="0">
                    <a:pos x="371" y="64"/>
                  </a:cxn>
                  <a:cxn ang="0">
                    <a:pos x="296" y="73"/>
                  </a:cxn>
                  <a:cxn ang="0">
                    <a:pos x="222" y="83"/>
                  </a:cxn>
                  <a:cxn ang="0">
                    <a:pos x="148" y="83"/>
                  </a:cxn>
                  <a:cxn ang="0">
                    <a:pos x="74" y="83"/>
                  </a:cxn>
                  <a:cxn ang="0">
                    <a:pos x="10" y="83"/>
                  </a:cxn>
                  <a:cxn ang="0">
                    <a:pos x="0" y="64"/>
                  </a:cxn>
                  <a:cxn ang="0">
                    <a:pos x="10" y="54"/>
                  </a:cxn>
                  <a:cxn ang="0">
                    <a:pos x="19" y="38"/>
                  </a:cxn>
                  <a:cxn ang="0">
                    <a:pos x="35" y="29"/>
                  </a:cxn>
                  <a:cxn ang="0">
                    <a:pos x="54" y="29"/>
                  </a:cxn>
                  <a:cxn ang="0">
                    <a:pos x="74" y="19"/>
                  </a:cxn>
                  <a:cxn ang="0">
                    <a:pos x="93" y="9"/>
                  </a:cxn>
                  <a:cxn ang="0">
                    <a:pos x="102" y="9"/>
                  </a:cxn>
                  <a:cxn ang="0">
                    <a:pos x="167" y="9"/>
                  </a:cxn>
                  <a:cxn ang="0">
                    <a:pos x="231" y="0"/>
                  </a:cxn>
                  <a:cxn ang="0">
                    <a:pos x="287" y="0"/>
                  </a:cxn>
                  <a:cxn ang="0">
                    <a:pos x="354" y="9"/>
                  </a:cxn>
                  <a:cxn ang="0">
                    <a:pos x="419" y="9"/>
                  </a:cxn>
                  <a:cxn ang="0">
                    <a:pos x="473" y="29"/>
                  </a:cxn>
                  <a:cxn ang="0">
                    <a:pos x="532" y="48"/>
                  </a:cxn>
                  <a:cxn ang="0">
                    <a:pos x="586" y="83"/>
                  </a:cxn>
                </a:cxnLst>
                <a:rect l="0" t="0" r="r" b="b"/>
                <a:pathLst>
                  <a:path w="586" h="83">
                    <a:moveTo>
                      <a:pt x="586" y="83"/>
                    </a:moveTo>
                    <a:lnTo>
                      <a:pt x="513" y="73"/>
                    </a:lnTo>
                    <a:lnTo>
                      <a:pt x="438" y="64"/>
                    </a:lnTo>
                    <a:lnTo>
                      <a:pt x="371" y="64"/>
                    </a:lnTo>
                    <a:lnTo>
                      <a:pt x="296" y="73"/>
                    </a:lnTo>
                    <a:lnTo>
                      <a:pt x="222" y="83"/>
                    </a:lnTo>
                    <a:lnTo>
                      <a:pt x="148" y="83"/>
                    </a:lnTo>
                    <a:lnTo>
                      <a:pt x="74" y="83"/>
                    </a:lnTo>
                    <a:lnTo>
                      <a:pt x="10" y="83"/>
                    </a:lnTo>
                    <a:lnTo>
                      <a:pt x="0" y="64"/>
                    </a:lnTo>
                    <a:lnTo>
                      <a:pt x="10" y="54"/>
                    </a:lnTo>
                    <a:lnTo>
                      <a:pt x="19" y="38"/>
                    </a:lnTo>
                    <a:lnTo>
                      <a:pt x="35" y="29"/>
                    </a:lnTo>
                    <a:lnTo>
                      <a:pt x="54" y="29"/>
                    </a:lnTo>
                    <a:lnTo>
                      <a:pt x="74" y="19"/>
                    </a:lnTo>
                    <a:lnTo>
                      <a:pt x="93" y="9"/>
                    </a:lnTo>
                    <a:lnTo>
                      <a:pt x="102" y="9"/>
                    </a:lnTo>
                    <a:lnTo>
                      <a:pt x="167" y="9"/>
                    </a:lnTo>
                    <a:lnTo>
                      <a:pt x="231" y="0"/>
                    </a:lnTo>
                    <a:lnTo>
                      <a:pt x="287" y="0"/>
                    </a:lnTo>
                    <a:lnTo>
                      <a:pt x="354" y="9"/>
                    </a:lnTo>
                    <a:lnTo>
                      <a:pt x="419" y="9"/>
                    </a:lnTo>
                    <a:lnTo>
                      <a:pt x="473" y="29"/>
                    </a:lnTo>
                    <a:lnTo>
                      <a:pt x="532" y="48"/>
                    </a:lnTo>
                    <a:lnTo>
                      <a:pt x="586" y="83"/>
                    </a:lnTo>
                    <a:close/>
                  </a:path>
                </a:pathLst>
              </a:custGeom>
              <a:solidFill>
                <a:srgbClr val="CC6633"/>
              </a:solidFill>
              <a:ln w="9525">
                <a:noFill/>
                <a:round/>
                <a:headEnd/>
                <a:tailEnd/>
              </a:ln>
            </p:spPr>
            <p:txBody>
              <a:bodyPr/>
              <a:lstStyle/>
              <a:p>
                <a:endParaRPr lang="en-US"/>
              </a:p>
            </p:txBody>
          </p:sp>
          <p:sp>
            <p:nvSpPr>
              <p:cNvPr id="42" name="Freeform 41"/>
              <p:cNvSpPr>
                <a:spLocks/>
              </p:cNvSpPr>
              <p:nvPr/>
            </p:nvSpPr>
            <p:spPr bwMode="auto">
              <a:xfrm>
                <a:off x="158" y="3393"/>
                <a:ext cx="257" cy="222"/>
              </a:xfrm>
              <a:custGeom>
                <a:avLst/>
                <a:gdLst/>
                <a:ahLst/>
                <a:cxnLst>
                  <a:cxn ang="0">
                    <a:pos x="3551" y="475"/>
                  </a:cxn>
                  <a:cxn ang="0">
                    <a:pos x="3541" y="578"/>
                  </a:cxn>
                  <a:cxn ang="0">
                    <a:pos x="3522" y="811"/>
                  </a:cxn>
                  <a:cxn ang="0">
                    <a:pos x="3393" y="972"/>
                  </a:cxn>
                  <a:cxn ang="0">
                    <a:pos x="3216" y="1072"/>
                  </a:cxn>
                  <a:cxn ang="0">
                    <a:pos x="3447" y="1185"/>
                  </a:cxn>
                  <a:cxn ang="0">
                    <a:pos x="3745" y="1258"/>
                  </a:cxn>
                  <a:cxn ang="0">
                    <a:pos x="4064" y="1417"/>
                  </a:cxn>
                  <a:cxn ang="0">
                    <a:pos x="4119" y="1565"/>
                  </a:cxn>
                  <a:cxn ang="0">
                    <a:pos x="4064" y="1678"/>
                  </a:cxn>
                  <a:cxn ang="0">
                    <a:pos x="3877" y="1707"/>
                  </a:cxn>
                  <a:cxn ang="0">
                    <a:pos x="3754" y="1678"/>
                  </a:cxn>
                  <a:cxn ang="0">
                    <a:pos x="3719" y="1688"/>
                  </a:cxn>
                  <a:cxn ang="0">
                    <a:pos x="3729" y="1717"/>
                  </a:cxn>
                  <a:cxn ang="0">
                    <a:pos x="3625" y="1968"/>
                  </a:cxn>
                  <a:cxn ang="0">
                    <a:pos x="3383" y="2640"/>
                  </a:cxn>
                  <a:cxn ang="0">
                    <a:pos x="3177" y="3143"/>
                  </a:cxn>
                  <a:cxn ang="0">
                    <a:pos x="2906" y="3357"/>
                  </a:cxn>
                  <a:cxn ang="0">
                    <a:pos x="2796" y="3357"/>
                  </a:cxn>
                  <a:cxn ang="0">
                    <a:pos x="2683" y="3395"/>
                  </a:cxn>
                  <a:cxn ang="0">
                    <a:pos x="2480" y="3450"/>
                  </a:cxn>
                  <a:cxn ang="0">
                    <a:pos x="2087" y="3534"/>
                  </a:cxn>
                  <a:cxn ang="0">
                    <a:pos x="1584" y="3318"/>
                  </a:cxn>
                  <a:cxn ang="0">
                    <a:pos x="980" y="3234"/>
                  </a:cxn>
                  <a:cxn ang="0">
                    <a:pos x="587" y="2863"/>
                  </a:cxn>
                  <a:cxn ang="0">
                    <a:pos x="512" y="2369"/>
                  </a:cxn>
                  <a:cxn ang="0">
                    <a:pos x="316" y="2172"/>
                  </a:cxn>
                  <a:cxn ang="0">
                    <a:pos x="187" y="2162"/>
                  </a:cxn>
                  <a:cxn ang="0">
                    <a:pos x="74" y="2118"/>
                  </a:cxn>
                  <a:cxn ang="0">
                    <a:pos x="0" y="1978"/>
                  </a:cxn>
                  <a:cxn ang="0">
                    <a:pos x="68" y="1763"/>
                  </a:cxn>
                  <a:cxn ang="0">
                    <a:pos x="383" y="1465"/>
                  </a:cxn>
                  <a:cxn ang="0">
                    <a:pos x="745" y="1249"/>
                  </a:cxn>
                  <a:cxn ang="0">
                    <a:pos x="597" y="1204"/>
                  </a:cxn>
                  <a:cxn ang="0">
                    <a:pos x="383" y="1120"/>
                  </a:cxn>
                  <a:cxn ang="0">
                    <a:pos x="187" y="849"/>
                  </a:cxn>
                  <a:cxn ang="0">
                    <a:pos x="280" y="504"/>
                  </a:cxn>
                  <a:cxn ang="0">
                    <a:pos x="635" y="290"/>
                  </a:cxn>
                  <a:cxn ang="0">
                    <a:pos x="1071" y="242"/>
                  </a:cxn>
                  <a:cxn ang="0">
                    <a:pos x="1399" y="440"/>
                  </a:cxn>
                  <a:cxn ang="0">
                    <a:pos x="1538" y="746"/>
                  </a:cxn>
                  <a:cxn ang="0">
                    <a:pos x="1938" y="710"/>
                  </a:cxn>
                  <a:cxn ang="0">
                    <a:pos x="2161" y="661"/>
                  </a:cxn>
                  <a:cxn ang="0">
                    <a:pos x="2180" y="532"/>
                  </a:cxn>
                  <a:cxn ang="0">
                    <a:pos x="2329" y="327"/>
                  </a:cxn>
                  <a:cxn ang="0">
                    <a:pos x="2480" y="207"/>
                  </a:cxn>
                  <a:cxn ang="0">
                    <a:pos x="2554" y="168"/>
                  </a:cxn>
                  <a:cxn ang="0">
                    <a:pos x="2702" y="85"/>
                  </a:cxn>
                  <a:cxn ang="0">
                    <a:pos x="2990" y="20"/>
                  </a:cxn>
                  <a:cxn ang="0">
                    <a:pos x="3364" y="123"/>
                  </a:cxn>
                  <a:cxn ang="0">
                    <a:pos x="3541" y="346"/>
                  </a:cxn>
                </a:cxnLst>
                <a:rect l="0" t="0" r="r" b="b"/>
                <a:pathLst>
                  <a:path w="4119" h="3544">
                    <a:moveTo>
                      <a:pt x="3551" y="391"/>
                    </a:moveTo>
                    <a:lnTo>
                      <a:pt x="3551" y="410"/>
                    </a:lnTo>
                    <a:lnTo>
                      <a:pt x="3551" y="440"/>
                    </a:lnTo>
                    <a:lnTo>
                      <a:pt x="3551" y="459"/>
                    </a:lnTo>
                    <a:lnTo>
                      <a:pt x="3551" y="475"/>
                    </a:lnTo>
                    <a:lnTo>
                      <a:pt x="3551" y="494"/>
                    </a:lnTo>
                    <a:lnTo>
                      <a:pt x="3541" y="513"/>
                    </a:lnTo>
                    <a:lnTo>
                      <a:pt x="3541" y="532"/>
                    </a:lnTo>
                    <a:lnTo>
                      <a:pt x="3532" y="542"/>
                    </a:lnTo>
                    <a:lnTo>
                      <a:pt x="3541" y="578"/>
                    </a:lnTo>
                    <a:lnTo>
                      <a:pt x="3551" y="626"/>
                    </a:lnTo>
                    <a:lnTo>
                      <a:pt x="3551" y="671"/>
                    </a:lnTo>
                    <a:lnTo>
                      <a:pt x="3551" y="717"/>
                    </a:lnTo>
                    <a:lnTo>
                      <a:pt x="3541" y="774"/>
                    </a:lnTo>
                    <a:lnTo>
                      <a:pt x="3522" y="811"/>
                    </a:lnTo>
                    <a:lnTo>
                      <a:pt x="3503" y="849"/>
                    </a:lnTo>
                    <a:lnTo>
                      <a:pt x="3487" y="887"/>
                    </a:lnTo>
                    <a:lnTo>
                      <a:pt x="3457" y="914"/>
                    </a:lnTo>
                    <a:lnTo>
                      <a:pt x="3419" y="943"/>
                    </a:lnTo>
                    <a:lnTo>
                      <a:pt x="3393" y="972"/>
                    </a:lnTo>
                    <a:lnTo>
                      <a:pt x="3355" y="997"/>
                    </a:lnTo>
                    <a:lnTo>
                      <a:pt x="3325" y="1016"/>
                    </a:lnTo>
                    <a:lnTo>
                      <a:pt x="3290" y="1037"/>
                    </a:lnTo>
                    <a:lnTo>
                      <a:pt x="3251" y="1056"/>
                    </a:lnTo>
                    <a:lnTo>
                      <a:pt x="3216" y="1072"/>
                    </a:lnTo>
                    <a:lnTo>
                      <a:pt x="3242" y="1120"/>
                    </a:lnTo>
                    <a:lnTo>
                      <a:pt x="3290" y="1145"/>
                    </a:lnTo>
                    <a:lnTo>
                      <a:pt x="3335" y="1166"/>
                    </a:lnTo>
                    <a:lnTo>
                      <a:pt x="3393" y="1185"/>
                    </a:lnTo>
                    <a:lnTo>
                      <a:pt x="3447" y="1185"/>
                    </a:lnTo>
                    <a:lnTo>
                      <a:pt x="3503" y="1194"/>
                    </a:lnTo>
                    <a:lnTo>
                      <a:pt x="3560" y="1204"/>
                    </a:lnTo>
                    <a:lnTo>
                      <a:pt x="3606" y="1223"/>
                    </a:lnTo>
                    <a:lnTo>
                      <a:pt x="3680" y="1239"/>
                    </a:lnTo>
                    <a:lnTo>
                      <a:pt x="3745" y="1258"/>
                    </a:lnTo>
                    <a:lnTo>
                      <a:pt x="3822" y="1279"/>
                    </a:lnTo>
                    <a:lnTo>
                      <a:pt x="3887" y="1298"/>
                    </a:lnTo>
                    <a:lnTo>
                      <a:pt x="3951" y="1333"/>
                    </a:lnTo>
                    <a:lnTo>
                      <a:pt x="4016" y="1371"/>
                    </a:lnTo>
                    <a:lnTo>
                      <a:pt x="4064" y="1417"/>
                    </a:lnTo>
                    <a:lnTo>
                      <a:pt x="4100" y="1481"/>
                    </a:lnTo>
                    <a:lnTo>
                      <a:pt x="4100" y="1500"/>
                    </a:lnTo>
                    <a:lnTo>
                      <a:pt x="4109" y="1530"/>
                    </a:lnTo>
                    <a:lnTo>
                      <a:pt x="4109" y="1549"/>
                    </a:lnTo>
                    <a:lnTo>
                      <a:pt x="4119" y="1565"/>
                    </a:lnTo>
                    <a:lnTo>
                      <a:pt x="4119" y="1594"/>
                    </a:lnTo>
                    <a:lnTo>
                      <a:pt x="4119" y="1613"/>
                    </a:lnTo>
                    <a:lnTo>
                      <a:pt x="4109" y="1634"/>
                    </a:lnTo>
                    <a:lnTo>
                      <a:pt x="4090" y="1643"/>
                    </a:lnTo>
                    <a:lnTo>
                      <a:pt x="4064" y="1678"/>
                    </a:lnTo>
                    <a:lnTo>
                      <a:pt x="4025" y="1698"/>
                    </a:lnTo>
                    <a:lnTo>
                      <a:pt x="3990" y="1707"/>
                    </a:lnTo>
                    <a:lnTo>
                      <a:pt x="3951" y="1717"/>
                    </a:lnTo>
                    <a:lnTo>
                      <a:pt x="3912" y="1717"/>
                    </a:lnTo>
                    <a:lnTo>
                      <a:pt x="3877" y="1707"/>
                    </a:lnTo>
                    <a:lnTo>
                      <a:pt x="3828" y="1698"/>
                    </a:lnTo>
                    <a:lnTo>
                      <a:pt x="3793" y="1698"/>
                    </a:lnTo>
                    <a:lnTo>
                      <a:pt x="3783" y="1698"/>
                    </a:lnTo>
                    <a:lnTo>
                      <a:pt x="3774" y="1688"/>
                    </a:lnTo>
                    <a:lnTo>
                      <a:pt x="3754" y="1678"/>
                    </a:lnTo>
                    <a:lnTo>
                      <a:pt x="3745" y="1678"/>
                    </a:lnTo>
                    <a:lnTo>
                      <a:pt x="3738" y="1678"/>
                    </a:lnTo>
                    <a:lnTo>
                      <a:pt x="3729" y="1678"/>
                    </a:lnTo>
                    <a:lnTo>
                      <a:pt x="3719" y="1678"/>
                    </a:lnTo>
                    <a:lnTo>
                      <a:pt x="3719" y="1688"/>
                    </a:lnTo>
                    <a:lnTo>
                      <a:pt x="3709" y="1698"/>
                    </a:lnTo>
                    <a:lnTo>
                      <a:pt x="3709" y="1707"/>
                    </a:lnTo>
                    <a:lnTo>
                      <a:pt x="3719" y="1707"/>
                    </a:lnTo>
                    <a:lnTo>
                      <a:pt x="3719" y="1717"/>
                    </a:lnTo>
                    <a:lnTo>
                      <a:pt x="3729" y="1717"/>
                    </a:lnTo>
                    <a:lnTo>
                      <a:pt x="3729" y="1726"/>
                    </a:lnTo>
                    <a:lnTo>
                      <a:pt x="3738" y="1726"/>
                    </a:lnTo>
                    <a:lnTo>
                      <a:pt x="3745" y="1733"/>
                    </a:lnTo>
                    <a:lnTo>
                      <a:pt x="3680" y="1846"/>
                    </a:lnTo>
                    <a:lnTo>
                      <a:pt x="3625" y="1968"/>
                    </a:lnTo>
                    <a:lnTo>
                      <a:pt x="3570" y="2088"/>
                    </a:lnTo>
                    <a:lnTo>
                      <a:pt x="3512" y="2231"/>
                    </a:lnTo>
                    <a:lnTo>
                      <a:pt x="3468" y="2360"/>
                    </a:lnTo>
                    <a:lnTo>
                      <a:pt x="3428" y="2498"/>
                    </a:lnTo>
                    <a:lnTo>
                      <a:pt x="3383" y="2640"/>
                    </a:lnTo>
                    <a:lnTo>
                      <a:pt x="3345" y="2779"/>
                    </a:lnTo>
                    <a:lnTo>
                      <a:pt x="3309" y="2873"/>
                    </a:lnTo>
                    <a:lnTo>
                      <a:pt x="3270" y="2966"/>
                    </a:lnTo>
                    <a:lnTo>
                      <a:pt x="3226" y="3050"/>
                    </a:lnTo>
                    <a:lnTo>
                      <a:pt x="3177" y="3143"/>
                    </a:lnTo>
                    <a:lnTo>
                      <a:pt x="3113" y="3218"/>
                    </a:lnTo>
                    <a:lnTo>
                      <a:pt x="3038" y="3282"/>
                    </a:lnTo>
                    <a:lnTo>
                      <a:pt x="3000" y="3318"/>
                    </a:lnTo>
                    <a:lnTo>
                      <a:pt x="2954" y="3337"/>
                    </a:lnTo>
                    <a:lnTo>
                      <a:pt x="2906" y="3357"/>
                    </a:lnTo>
                    <a:lnTo>
                      <a:pt x="2861" y="3376"/>
                    </a:lnTo>
                    <a:lnTo>
                      <a:pt x="2851" y="3357"/>
                    </a:lnTo>
                    <a:lnTo>
                      <a:pt x="2832" y="3357"/>
                    </a:lnTo>
                    <a:lnTo>
                      <a:pt x="2815" y="3357"/>
                    </a:lnTo>
                    <a:lnTo>
                      <a:pt x="2796" y="3357"/>
                    </a:lnTo>
                    <a:lnTo>
                      <a:pt x="2777" y="3366"/>
                    </a:lnTo>
                    <a:lnTo>
                      <a:pt x="2758" y="3376"/>
                    </a:lnTo>
                    <a:lnTo>
                      <a:pt x="2742" y="3376"/>
                    </a:lnTo>
                    <a:lnTo>
                      <a:pt x="2722" y="3385"/>
                    </a:lnTo>
                    <a:lnTo>
                      <a:pt x="2683" y="3395"/>
                    </a:lnTo>
                    <a:lnTo>
                      <a:pt x="2638" y="3401"/>
                    </a:lnTo>
                    <a:lnTo>
                      <a:pt x="2600" y="3411"/>
                    </a:lnTo>
                    <a:lnTo>
                      <a:pt x="2554" y="3421"/>
                    </a:lnTo>
                    <a:lnTo>
                      <a:pt x="2516" y="3431"/>
                    </a:lnTo>
                    <a:lnTo>
                      <a:pt x="2480" y="3450"/>
                    </a:lnTo>
                    <a:lnTo>
                      <a:pt x="2441" y="3470"/>
                    </a:lnTo>
                    <a:lnTo>
                      <a:pt x="2412" y="3495"/>
                    </a:lnTo>
                    <a:lnTo>
                      <a:pt x="2312" y="3534"/>
                    </a:lnTo>
                    <a:lnTo>
                      <a:pt x="2200" y="3544"/>
                    </a:lnTo>
                    <a:lnTo>
                      <a:pt x="2087" y="3534"/>
                    </a:lnTo>
                    <a:lnTo>
                      <a:pt x="1977" y="3514"/>
                    </a:lnTo>
                    <a:lnTo>
                      <a:pt x="1874" y="3486"/>
                    </a:lnTo>
                    <a:lnTo>
                      <a:pt x="1770" y="3441"/>
                    </a:lnTo>
                    <a:lnTo>
                      <a:pt x="1667" y="3385"/>
                    </a:lnTo>
                    <a:lnTo>
                      <a:pt x="1584" y="3318"/>
                    </a:lnTo>
                    <a:lnTo>
                      <a:pt x="1455" y="3328"/>
                    </a:lnTo>
                    <a:lnTo>
                      <a:pt x="1323" y="3328"/>
                    </a:lnTo>
                    <a:lnTo>
                      <a:pt x="1213" y="3312"/>
                    </a:lnTo>
                    <a:lnTo>
                      <a:pt x="1090" y="3282"/>
                    </a:lnTo>
                    <a:lnTo>
                      <a:pt x="980" y="3234"/>
                    </a:lnTo>
                    <a:lnTo>
                      <a:pt x="877" y="3189"/>
                    </a:lnTo>
                    <a:lnTo>
                      <a:pt x="783" y="3115"/>
                    </a:lnTo>
                    <a:lnTo>
                      <a:pt x="690" y="3030"/>
                    </a:lnTo>
                    <a:lnTo>
                      <a:pt x="635" y="2947"/>
                    </a:lnTo>
                    <a:lnTo>
                      <a:pt x="587" y="2863"/>
                    </a:lnTo>
                    <a:lnTo>
                      <a:pt x="560" y="2769"/>
                    </a:lnTo>
                    <a:lnTo>
                      <a:pt x="541" y="2666"/>
                    </a:lnTo>
                    <a:lnTo>
                      <a:pt x="532" y="2572"/>
                    </a:lnTo>
                    <a:lnTo>
                      <a:pt x="522" y="2473"/>
                    </a:lnTo>
                    <a:lnTo>
                      <a:pt x="512" y="2369"/>
                    </a:lnTo>
                    <a:lnTo>
                      <a:pt x="493" y="2276"/>
                    </a:lnTo>
                    <a:lnTo>
                      <a:pt x="399" y="2162"/>
                    </a:lnTo>
                    <a:lnTo>
                      <a:pt x="374" y="2162"/>
                    </a:lnTo>
                    <a:lnTo>
                      <a:pt x="345" y="2162"/>
                    </a:lnTo>
                    <a:lnTo>
                      <a:pt x="316" y="2172"/>
                    </a:lnTo>
                    <a:lnTo>
                      <a:pt x="290" y="2182"/>
                    </a:lnTo>
                    <a:lnTo>
                      <a:pt x="261" y="2182"/>
                    </a:lnTo>
                    <a:lnTo>
                      <a:pt x="232" y="2182"/>
                    </a:lnTo>
                    <a:lnTo>
                      <a:pt x="206" y="2182"/>
                    </a:lnTo>
                    <a:lnTo>
                      <a:pt x="187" y="2162"/>
                    </a:lnTo>
                    <a:lnTo>
                      <a:pt x="157" y="2172"/>
                    </a:lnTo>
                    <a:lnTo>
                      <a:pt x="141" y="2162"/>
                    </a:lnTo>
                    <a:lnTo>
                      <a:pt x="122" y="2153"/>
                    </a:lnTo>
                    <a:lnTo>
                      <a:pt x="93" y="2137"/>
                    </a:lnTo>
                    <a:lnTo>
                      <a:pt x="74" y="2118"/>
                    </a:lnTo>
                    <a:lnTo>
                      <a:pt x="58" y="2097"/>
                    </a:lnTo>
                    <a:lnTo>
                      <a:pt x="38" y="2078"/>
                    </a:lnTo>
                    <a:lnTo>
                      <a:pt x="28" y="2062"/>
                    </a:lnTo>
                    <a:lnTo>
                      <a:pt x="9" y="2024"/>
                    </a:lnTo>
                    <a:lnTo>
                      <a:pt x="0" y="1978"/>
                    </a:lnTo>
                    <a:lnTo>
                      <a:pt x="0" y="1930"/>
                    </a:lnTo>
                    <a:lnTo>
                      <a:pt x="9" y="1885"/>
                    </a:lnTo>
                    <a:lnTo>
                      <a:pt x="19" y="1846"/>
                    </a:lnTo>
                    <a:lnTo>
                      <a:pt x="38" y="1801"/>
                    </a:lnTo>
                    <a:lnTo>
                      <a:pt x="68" y="1763"/>
                    </a:lnTo>
                    <a:lnTo>
                      <a:pt x="84" y="1726"/>
                    </a:lnTo>
                    <a:lnTo>
                      <a:pt x="157" y="1650"/>
                    </a:lnTo>
                    <a:lnTo>
                      <a:pt x="226" y="1585"/>
                    </a:lnTo>
                    <a:lnTo>
                      <a:pt x="310" y="1521"/>
                    </a:lnTo>
                    <a:lnTo>
                      <a:pt x="383" y="1465"/>
                    </a:lnTo>
                    <a:lnTo>
                      <a:pt x="468" y="1417"/>
                    </a:lnTo>
                    <a:lnTo>
                      <a:pt x="551" y="1371"/>
                    </a:lnTo>
                    <a:lnTo>
                      <a:pt x="635" y="1323"/>
                    </a:lnTo>
                    <a:lnTo>
                      <a:pt x="719" y="1288"/>
                    </a:lnTo>
                    <a:lnTo>
                      <a:pt x="745" y="1249"/>
                    </a:lnTo>
                    <a:lnTo>
                      <a:pt x="719" y="1230"/>
                    </a:lnTo>
                    <a:lnTo>
                      <a:pt x="690" y="1223"/>
                    </a:lnTo>
                    <a:lnTo>
                      <a:pt x="651" y="1214"/>
                    </a:lnTo>
                    <a:lnTo>
                      <a:pt x="625" y="1204"/>
                    </a:lnTo>
                    <a:lnTo>
                      <a:pt x="597" y="1204"/>
                    </a:lnTo>
                    <a:lnTo>
                      <a:pt x="560" y="1194"/>
                    </a:lnTo>
                    <a:lnTo>
                      <a:pt x="532" y="1194"/>
                    </a:lnTo>
                    <a:lnTo>
                      <a:pt x="503" y="1185"/>
                    </a:lnTo>
                    <a:lnTo>
                      <a:pt x="439" y="1156"/>
                    </a:lnTo>
                    <a:lnTo>
                      <a:pt x="383" y="1120"/>
                    </a:lnTo>
                    <a:lnTo>
                      <a:pt x="335" y="1072"/>
                    </a:lnTo>
                    <a:lnTo>
                      <a:pt x="299" y="1026"/>
                    </a:lnTo>
                    <a:lnTo>
                      <a:pt x="251" y="972"/>
                    </a:lnTo>
                    <a:lnTo>
                      <a:pt x="226" y="903"/>
                    </a:lnTo>
                    <a:lnTo>
                      <a:pt x="187" y="849"/>
                    </a:lnTo>
                    <a:lnTo>
                      <a:pt x="148" y="795"/>
                    </a:lnTo>
                    <a:lnTo>
                      <a:pt x="167" y="710"/>
                    </a:lnTo>
                    <a:lnTo>
                      <a:pt x="197" y="633"/>
                    </a:lnTo>
                    <a:lnTo>
                      <a:pt x="232" y="569"/>
                    </a:lnTo>
                    <a:lnTo>
                      <a:pt x="280" y="504"/>
                    </a:lnTo>
                    <a:lnTo>
                      <a:pt x="335" y="449"/>
                    </a:lnTo>
                    <a:lnTo>
                      <a:pt x="399" y="400"/>
                    </a:lnTo>
                    <a:lnTo>
                      <a:pt x="477" y="355"/>
                    </a:lnTo>
                    <a:lnTo>
                      <a:pt x="551" y="317"/>
                    </a:lnTo>
                    <a:lnTo>
                      <a:pt x="635" y="290"/>
                    </a:lnTo>
                    <a:lnTo>
                      <a:pt x="719" y="262"/>
                    </a:lnTo>
                    <a:lnTo>
                      <a:pt x="802" y="242"/>
                    </a:lnTo>
                    <a:lnTo>
                      <a:pt x="896" y="233"/>
                    </a:lnTo>
                    <a:lnTo>
                      <a:pt x="980" y="233"/>
                    </a:lnTo>
                    <a:lnTo>
                      <a:pt x="1071" y="242"/>
                    </a:lnTo>
                    <a:lnTo>
                      <a:pt x="1154" y="271"/>
                    </a:lnTo>
                    <a:lnTo>
                      <a:pt x="1232" y="306"/>
                    </a:lnTo>
                    <a:lnTo>
                      <a:pt x="1286" y="346"/>
                    </a:lnTo>
                    <a:lnTo>
                      <a:pt x="1342" y="391"/>
                    </a:lnTo>
                    <a:lnTo>
                      <a:pt x="1399" y="440"/>
                    </a:lnTo>
                    <a:lnTo>
                      <a:pt x="1445" y="494"/>
                    </a:lnTo>
                    <a:lnTo>
                      <a:pt x="1484" y="548"/>
                    </a:lnTo>
                    <a:lnTo>
                      <a:pt x="1509" y="617"/>
                    </a:lnTo>
                    <a:lnTo>
                      <a:pt x="1528" y="682"/>
                    </a:lnTo>
                    <a:lnTo>
                      <a:pt x="1538" y="746"/>
                    </a:lnTo>
                    <a:lnTo>
                      <a:pt x="1622" y="746"/>
                    </a:lnTo>
                    <a:lnTo>
                      <a:pt x="1706" y="746"/>
                    </a:lnTo>
                    <a:lnTo>
                      <a:pt x="1780" y="736"/>
                    </a:lnTo>
                    <a:lnTo>
                      <a:pt x="1855" y="717"/>
                    </a:lnTo>
                    <a:lnTo>
                      <a:pt x="1938" y="710"/>
                    </a:lnTo>
                    <a:lnTo>
                      <a:pt x="2012" y="701"/>
                    </a:lnTo>
                    <a:lnTo>
                      <a:pt x="2097" y="691"/>
                    </a:lnTo>
                    <a:lnTo>
                      <a:pt x="2189" y="701"/>
                    </a:lnTo>
                    <a:lnTo>
                      <a:pt x="2170" y="682"/>
                    </a:lnTo>
                    <a:lnTo>
                      <a:pt x="2161" y="661"/>
                    </a:lnTo>
                    <a:lnTo>
                      <a:pt x="2161" y="633"/>
                    </a:lnTo>
                    <a:lnTo>
                      <a:pt x="2170" y="617"/>
                    </a:lnTo>
                    <a:lnTo>
                      <a:pt x="2170" y="588"/>
                    </a:lnTo>
                    <a:lnTo>
                      <a:pt x="2180" y="559"/>
                    </a:lnTo>
                    <a:lnTo>
                      <a:pt x="2180" y="532"/>
                    </a:lnTo>
                    <a:lnTo>
                      <a:pt x="2189" y="504"/>
                    </a:lnTo>
                    <a:lnTo>
                      <a:pt x="2229" y="459"/>
                    </a:lnTo>
                    <a:lnTo>
                      <a:pt x="2264" y="419"/>
                    </a:lnTo>
                    <a:lnTo>
                      <a:pt x="2302" y="375"/>
                    </a:lnTo>
                    <a:lnTo>
                      <a:pt x="2329" y="327"/>
                    </a:lnTo>
                    <a:lnTo>
                      <a:pt x="2367" y="290"/>
                    </a:lnTo>
                    <a:lnTo>
                      <a:pt x="2406" y="262"/>
                    </a:lnTo>
                    <a:lnTo>
                      <a:pt x="2431" y="223"/>
                    </a:lnTo>
                    <a:lnTo>
                      <a:pt x="2471" y="198"/>
                    </a:lnTo>
                    <a:lnTo>
                      <a:pt x="2480" y="207"/>
                    </a:lnTo>
                    <a:lnTo>
                      <a:pt x="2490" y="177"/>
                    </a:lnTo>
                    <a:lnTo>
                      <a:pt x="2496" y="168"/>
                    </a:lnTo>
                    <a:lnTo>
                      <a:pt x="2516" y="168"/>
                    </a:lnTo>
                    <a:lnTo>
                      <a:pt x="2535" y="168"/>
                    </a:lnTo>
                    <a:lnTo>
                      <a:pt x="2554" y="168"/>
                    </a:lnTo>
                    <a:lnTo>
                      <a:pt x="2573" y="168"/>
                    </a:lnTo>
                    <a:lnTo>
                      <a:pt x="2581" y="158"/>
                    </a:lnTo>
                    <a:lnTo>
                      <a:pt x="2590" y="129"/>
                    </a:lnTo>
                    <a:lnTo>
                      <a:pt x="2648" y="104"/>
                    </a:lnTo>
                    <a:lnTo>
                      <a:pt x="2702" y="85"/>
                    </a:lnTo>
                    <a:lnTo>
                      <a:pt x="2758" y="64"/>
                    </a:lnTo>
                    <a:lnTo>
                      <a:pt x="2815" y="55"/>
                    </a:lnTo>
                    <a:lnTo>
                      <a:pt x="2871" y="39"/>
                    </a:lnTo>
                    <a:lnTo>
                      <a:pt x="2935" y="29"/>
                    </a:lnTo>
                    <a:lnTo>
                      <a:pt x="2990" y="20"/>
                    </a:lnTo>
                    <a:lnTo>
                      <a:pt x="3038" y="0"/>
                    </a:lnTo>
                    <a:lnTo>
                      <a:pt x="3122" y="20"/>
                    </a:lnTo>
                    <a:lnTo>
                      <a:pt x="3205" y="45"/>
                    </a:lnTo>
                    <a:lnTo>
                      <a:pt x="3290" y="74"/>
                    </a:lnTo>
                    <a:lnTo>
                      <a:pt x="3364" y="123"/>
                    </a:lnTo>
                    <a:lnTo>
                      <a:pt x="3438" y="168"/>
                    </a:lnTo>
                    <a:lnTo>
                      <a:pt x="3493" y="223"/>
                    </a:lnTo>
                    <a:lnTo>
                      <a:pt x="3512" y="262"/>
                    </a:lnTo>
                    <a:lnTo>
                      <a:pt x="3532" y="306"/>
                    </a:lnTo>
                    <a:lnTo>
                      <a:pt x="3541" y="346"/>
                    </a:lnTo>
                    <a:lnTo>
                      <a:pt x="3551" y="391"/>
                    </a:lnTo>
                    <a:close/>
                  </a:path>
                </a:pathLst>
              </a:custGeom>
              <a:solidFill>
                <a:srgbClr val="000000"/>
              </a:solidFill>
              <a:ln w="9525">
                <a:noFill/>
                <a:round/>
                <a:headEnd/>
                <a:tailEnd/>
              </a:ln>
            </p:spPr>
            <p:txBody>
              <a:bodyPr/>
              <a:lstStyle/>
              <a:p>
                <a:endParaRPr lang="en-US"/>
              </a:p>
            </p:txBody>
          </p:sp>
          <p:sp>
            <p:nvSpPr>
              <p:cNvPr id="43" name="Freeform 42"/>
              <p:cNvSpPr>
                <a:spLocks/>
              </p:cNvSpPr>
              <p:nvPr/>
            </p:nvSpPr>
            <p:spPr bwMode="auto">
              <a:xfrm>
                <a:off x="411" y="3397"/>
                <a:ext cx="15" cy="8"/>
              </a:xfrm>
              <a:custGeom>
                <a:avLst/>
                <a:gdLst/>
                <a:ahLst/>
                <a:cxnLst>
                  <a:cxn ang="0">
                    <a:pos x="29" y="143"/>
                  </a:cxn>
                  <a:cxn ang="0">
                    <a:pos x="0" y="68"/>
                  </a:cxn>
                  <a:cxn ang="0">
                    <a:pos x="29" y="58"/>
                  </a:cxn>
                  <a:cxn ang="0">
                    <a:pos x="56" y="49"/>
                  </a:cxn>
                  <a:cxn ang="0">
                    <a:pos x="94" y="49"/>
                  </a:cxn>
                  <a:cxn ang="0">
                    <a:pos x="120" y="39"/>
                  </a:cxn>
                  <a:cxn ang="0">
                    <a:pos x="158" y="39"/>
                  </a:cxn>
                  <a:cxn ang="0">
                    <a:pos x="188" y="39"/>
                  </a:cxn>
                  <a:cxn ang="0">
                    <a:pos x="214" y="19"/>
                  </a:cxn>
                  <a:cxn ang="0">
                    <a:pos x="242" y="0"/>
                  </a:cxn>
                  <a:cxn ang="0">
                    <a:pos x="214" y="30"/>
                  </a:cxn>
                  <a:cxn ang="0">
                    <a:pos x="198" y="49"/>
                  </a:cxn>
                  <a:cxn ang="0">
                    <a:pos x="168" y="68"/>
                  </a:cxn>
                  <a:cxn ang="0">
                    <a:pos x="139" y="84"/>
                  </a:cxn>
                  <a:cxn ang="0">
                    <a:pos x="113" y="103"/>
                  </a:cxn>
                  <a:cxn ang="0">
                    <a:pos x="85" y="122"/>
                  </a:cxn>
                  <a:cxn ang="0">
                    <a:pos x="56" y="132"/>
                  </a:cxn>
                  <a:cxn ang="0">
                    <a:pos x="29" y="143"/>
                  </a:cxn>
                </a:cxnLst>
                <a:rect l="0" t="0" r="r" b="b"/>
                <a:pathLst>
                  <a:path w="242" h="143">
                    <a:moveTo>
                      <a:pt x="29" y="143"/>
                    </a:moveTo>
                    <a:lnTo>
                      <a:pt x="0" y="68"/>
                    </a:lnTo>
                    <a:lnTo>
                      <a:pt x="29" y="58"/>
                    </a:lnTo>
                    <a:lnTo>
                      <a:pt x="56" y="49"/>
                    </a:lnTo>
                    <a:lnTo>
                      <a:pt x="94" y="49"/>
                    </a:lnTo>
                    <a:lnTo>
                      <a:pt x="120" y="39"/>
                    </a:lnTo>
                    <a:lnTo>
                      <a:pt x="158" y="39"/>
                    </a:lnTo>
                    <a:lnTo>
                      <a:pt x="188" y="39"/>
                    </a:lnTo>
                    <a:lnTo>
                      <a:pt x="214" y="19"/>
                    </a:lnTo>
                    <a:lnTo>
                      <a:pt x="242" y="0"/>
                    </a:lnTo>
                    <a:lnTo>
                      <a:pt x="214" y="30"/>
                    </a:lnTo>
                    <a:lnTo>
                      <a:pt x="198" y="49"/>
                    </a:lnTo>
                    <a:lnTo>
                      <a:pt x="168" y="68"/>
                    </a:lnTo>
                    <a:lnTo>
                      <a:pt x="139" y="84"/>
                    </a:lnTo>
                    <a:lnTo>
                      <a:pt x="113" y="103"/>
                    </a:lnTo>
                    <a:lnTo>
                      <a:pt x="85" y="122"/>
                    </a:lnTo>
                    <a:lnTo>
                      <a:pt x="56" y="132"/>
                    </a:lnTo>
                    <a:lnTo>
                      <a:pt x="29" y="143"/>
                    </a:lnTo>
                    <a:close/>
                  </a:path>
                </a:pathLst>
              </a:custGeom>
              <a:solidFill>
                <a:srgbClr val="FF9933"/>
              </a:solidFill>
              <a:ln w="9525">
                <a:noFill/>
                <a:round/>
                <a:headEnd/>
                <a:tailEnd/>
              </a:ln>
            </p:spPr>
            <p:txBody>
              <a:bodyPr/>
              <a:lstStyle/>
              <a:p>
                <a:endParaRPr lang="en-US"/>
              </a:p>
            </p:txBody>
          </p:sp>
          <p:sp>
            <p:nvSpPr>
              <p:cNvPr id="44" name="Freeform 43"/>
              <p:cNvSpPr>
                <a:spLocks/>
              </p:cNvSpPr>
              <p:nvPr/>
            </p:nvSpPr>
            <p:spPr bwMode="auto">
              <a:xfrm>
                <a:off x="298" y="3398"/>
                <a:ext cx="77" cy="39"/>
              </a:xfrm>
              <a:custGeom>
                <a:avLst/>
                <a:gdLst/>
                <a:ahLst/>
                <a:cxnLst>
                  <a:cxn ang="0">
                    <a:pos x="939" y="0"/>
                  </a:cxn>
                  <a:cxn ang="0">
                    <a:pos x="997" y="20"/>
                  </a:cxn>
                  <a:cxn ang="0">
                    <a:pos x="1042" y="49"/>
                  </a:cxn>
                  <a:cxn ang="0">
                    <a:pos x="1087" y="84"/>
                  </a:cxn>
                  <a:cxn ang="0">
                    <a:pos x="1136" y="124"/>
                  </a:cxn>
                  <a:cxn ang="0">
                    <a:pos x="1171" y="159"/>
                  </a:cxn>
                  <a:cxn ang="0">
                    <a:pos x="1200" y="207"/>
                  </a:cxn>
                  <a:cxn ang="0">
                    <a:pos x="1219" y="253"/>
                  </a:cxn>
                  <a:cxn ang="0">
                    <a:pos x="1239" y="307"/>
                  </a:cxn>
                  <a:cxn ang="0">
                    <a:pos x="1239" y="336"/>
                  </a:cxn>
                  <a:cxn ang="0">
                    <a:pos x="1239" y="366"/>
                  </a:cxn>
                  <a:cxn ang="0">
                    <a:pos x="1230" y="391"/>
                  </a:cxn>
                  <a:cxn ang="0">
                    <a:pos x="1219" y="420"/>
                  </a:cxn>
                  <a:cxn ang="0">
                    <a:pos x="1209" y="449"/>
                  </a:cxn>
                  <a:cxn ang="0">
                    <a:pos x="1190" y="468"/>
                  </a:cxn>
                  <a:cxn ang="0">
                    <a:pos x="1171" y="485"/>
                  </a:cxn>
                  <a:cxn ang="0">
                    <a:pos x="1145" y="495"/>
                  </a:cxn>
                  <a:cxn ang="0">
                    <a:pos x="1080" y="514"/>
                  </a:cxn>
                  <a:cxn ang="0">
                    <a:pos x="1013" y="523"/>
                  </a:cxn>
                  <a:cxn ang="0">
                    <a:pos x="948" y="533"/>
                  </a:cxn>
                  <a:cxn ang="0">
                    <a:pos x="875" y="543"/>
                  </a:cxn>
                  <a:cxn ang="0">
                    <a:pos x="810" y="552"/>
                  </a:cxn>
                  <a:cxn ang="0">
                    <a:pos x="746" y="552"/>
                  </a:cxn>
                  <a:cxn ang="0">
                    <a:pos x="668" y="543"/>
                  </a:cxn>
                  <a:cxn ang="0">
                    <a:pos x="604" y="533"/>
                  </a:cxn>
                  <a:cxn ang="0">
                    <a:pos x="604" y="523"/>
                  </a:cxn>
                  <a:cxn ang="0">
                    <a:pos x="548" y="504"/>
                  </a:cxn>
                  <a:cxn ang="0">
                    <a:pos x="484" y="504"/>
                  </a:cxn>
                  <a:cxn ang="0">
                    <a:pos x="426" y="504"/>
                  </a:cxn>
                  <a:cxn ang="0">
                    <a:pos x="371" y="514"/>
                  </a:cxn>
                  <a:cxn ang="0">
                    <a:pos x="316" y="523"/>
                  </a:cxn>
                  <a:cxn ang="0">
                    <a:pos x="258" y="543"/>
                  </a:cxn>
                  <a:cxn ang="0">
                    <a:pos x="203" y="568"/>
                  </a:cxn>
                  <a:cxn ang="0">
                    <a:pos x="158" y="597"/>
                  </a:cxn>
                  <a:cxn ang="0">
                    <a:pos x="149" y="617"/>
                  </a:cxn>
                  <a:cxn ang="0">
                    <a:pos x="129" y="627"/>
                  </a:cxn>
                  <a:cxn ang="0">
                    <a:pos x="110" y="627"/>
                  </a:cxn>
                  <a:cxn ang="0">
                    <a:pos x="91" y="636"/>
                  </a:cxn>
                  <a:cxn ang="0">
                    <a:pos x="64" y="627"/>
                  </a:cxn>
                  <a:cxn ang="0">
                    <a:pos x="45" y="627"/>
                  </a:cxn>
                  <a:cxn ang="0">
                    <a:pos x="26" y="627"/>
                  </a:cxn>
                  <a:cxn ang="0">
                    <a:pos x="7" y="627"/>
                  </a:cxn>
                  <a:cxn ang="0">
                    <a:pos x="0" y="578"/>
                  </a:cxn>
                  <a:cxn ang="0">
                    <a:pos x="0" y="533"/>
                  </a:cxn>
                  <a:cxn ang="0">
                    <a:pos x="0" y="495"/>
                  </a:cxn>
                  <a:cxn ang="0">
                    <a:pos x="16" y="458"/>
                  </a:cxn>
                  <a:cxn ang="0">
                    <a:pos x="45" y="385"/>
                  </a:cxn>
                  <a:cxn ang="0">
                    <a:pos x="101" y="317"/>
                  </a:cxn>
                  <a:cxn ang="0">
                    <a:pos x="168" y="262"/>
                  </a:cxn>
                  <a:cxn ang="0">
                    <a:pos x="233" y="207"/>
                  </a:cxn>
                  <a:cxn ang="0">
                    <a:pos x="297" y="159"/>
                  </a:cxn>
                  <a:cxn ang="0">
                    <a:pos x="362" y="113"/>
                  </a:cxn>
                  <a:cxn ang="0">
                    <a:pos x="426" y="75"/>
                  </a:cxn>
                  <a:cxn ang="0">
                    <a:pos x="494" y="55"/>
                  </a:cxn>
                  <a:cxn ang="0">
                    <a:pos x="568" y="39"/>
                  </a:cxn>
                  <a:cxn ang="0">
                    <a:pos x="642" y="20"/>
                  </a:cxn>
                  <a:cxn ang="0">
                    <a:pos x="716" y="11"/>
                  </a:cxn>
                  <a:cxn ang="0">
                    <a:pos x="790" y="0"/>
                  </a:cxn>
                  <a:cxn ang="0">
                    <a:pos x="865" y="0"/>
                  </a:cxn>
                  <a:cxn ang="0">
                    <a:pos x="939" y="0"/>
                  </a:cxn>
                </a:cxnLst>
                <a:rect l="0" t="0" r="r" b="b"/>
                <a:pathLst>
                  <a:path w="1239" h="636">
                    <a:moveTo>
                      <a:pt x="939" y="0"/>
                    </a:moveTo>
                    <a:lnTo>
                      <a:pt x="997" y="20"/>
                    </a:lnTo>
                    <a:lnTo>
                      <a:pt x="1042" y="49"/>
                    </a:lnTo>
                    <a:lnTo>
                      <a:pt x="1087" y="84"/>
                    </a:lnTo>
                    <a:lnTo>
                      <a:pt x="1136" y="124"/>
                    </a:lnTo>
                    <a:lnTo>
                      <a:pt x="1171" y="159"/>
                    </a:lnTo>
                    <a:lnTo>
                      <a:pt x="1200" y="207"/>
                    </a:lnTo>
                    <a:lnTo>
                      <a:pt x="1219" y="253"/>
                    </a:lnTo>
                    <a:lnTo>
                      <a:pt x="1239" y="307"/>
                    </a:lnTo>
                    <a:lnTo>
                      <a:pt x="1239" y="336"/>
                    </a:lnTo>
                    <a:lnTo>
                      <a:pt x="1239" y="366"/>
                    </a:lnTo>
                    <a:lnTo>
                      <a:pt x="1230" y="391"/>
                    </a:lnTo>
                    <a:lnTo>
                      <a:pt x="1219" y="420"/>
                    </a:lnTo>
                    <a:lnTo>
                      <a:pt x="1209" y="449"/>
                    </a:lnTo>
                    <a:lnTo>
                      <a:pt x="1190" y="468"/>
                    </a:lnTo>
                    <a:lnTo>
                      <a:pt x="1171" y="485"/>
                    </a:lnTo>
                    <a:lnTo>
                      <a:pt x="1145" y="495"/>
                    </a:lnTo>
                    <a:lnTo>
                      <a:pt x="1080" y="514"/>
                    </a:lnTo>
                    <a:lnTo>
                      <a:pt x="1013" y="523"/>
                    </a:lnTo>
                    <a:lnTo>
                      <a:pt x="948" y="533"/>
                    </a:lnTo>
                    <a:lnTo>
                      <a:pt x="875" y="543"/>
                    </a:lnTo>
                    <a:lnTo>
                      <a:pt x="810" y="552"/>
                    </a:lnTo>
                    <a:lnTo>
                      <a:pt x="746" y="552"/>
                    </a:lnTo>
                    <a:lnTo>
                      <a:pt x="668" y="543"/>
                    </a:lnTo>
                    <a:lnTo>
                      <a:pt x="604" y="533"/>
                    </a:lnTo>
                    <a:lnTo>
                      <a:pt x="604" y="523"/>
                    </a:lnTo>
                    <a:lnTo>
                      <a:pt x="548" y="504"/>
                    </a:lnTo>
                    <a:lnTo>
                      <a:pt x="484" y="504"/>
                    </a:lnTo>
                    <a:lnTo>
                      <a:pt x="426" y="504"/>
                    </a:lnTo>
                    <a:lnTo>
                      <a:pt x="371" y="514"/>
                    </a:lnTo>
                    <a:lnTo>
                      <a:pt x="316" y="523"/>
                    </a:lnTo>
                    <a:lnTo>
                      <a:pt x="258" y="543"/>
                    </a:lnTo>
                    <a:lnTo>
                      <a:pt x="203" y="568"/>
                    </a:lnTo>
                    <a:lnTo>
                      <a:pt x="158" y="597"/>
                    </a:lnTo>
                    <a:lnTo>
                      <a:pt x="149" y="617"/>
                    </a:lnTo>
                    <a:lnTo>
                      <a:pt x="129" y="627"/>
                    </a:lnTo>
                    <a:lnTo>
                      <a:pt x="110" y="627"/>
                    </a:lnTo>
                    <a:lnTo>
                      <a:pt x="91" y="636"/>
                    </a:lnTo>
                    <a:lnTo>
                      <a:pt x="64" y="627"/>
                    </a:lnTo>
                    <a:lnTo>
                      <a:pt x="45" y="627"/>
                    </a:lnTo>
                    <a:lnTo>
                      <a:pt x="26" y="627"/>
                    </a:lnTo>
                    <a:lnTo>
                      <a:pt x="7" y="627"/>
                    </a:lnTo>
                    <a:lnTo>
                      <a:pt x="0" y="578"/>
                    </a:lnTo>
                    <a:lnTo>
                      <a:pt x="0" y="533"/>
                    </a:lnTo>
                    <a:lnTo>
                      <a:pt x="0" y="495"/>
                    </a:lnTo>
                    <a:lnTo>
                      <a:pt x="16" y="458"/>
                    </a:lnTo>
                    <a:lnTo>
                      <a:pt x="45" y="385"/>
                    </a:lnTo>
                    <a:lnTo>
                      <a:pt x="101" y="317"/>
                    </a:lnTo>
                    <a:lnTo>
                      <a:pt x="168" y="262"/>
                    </a:lnTo>
                    <a:lnTo>
                      <a:pt x="233" y="207"/>
                    </a:lnTo>
                    <a:lnTo>
                      <a:pt x="297" y="159"/>
                    </a:lnTo>
                    <a:lnTo>
                      <a:pt x="362" y="113"/>
                    </a:lnTo>
                    <a:lnTo>
                      <a:pt x="426" y="75"/>
                    </a:lnTo>
                    <a:lnTo>
                      <a:pt x="494" y="55"/>
                    </a:lnTo>
                    <a:lnTo>
                      <a:pt x="568" y="39"/>
                    </a:lnTo>
                    <a:lnTo>
                      <a:pt x="642" y="20"/>
                    </a:lnTo>
                    <a:lnTo>
                      <a:pt x="716" y="11"/>
                    </a:lnTo>
                    <a:lnTo>
                      <a:pt x="790" y="0"/>
                    </a:lnTo>
                    <a:lnTo>
                      <a:pt x="865" y="0"/>
                    </a:lnTo>
                    <a:lnTo>
                      <a:pt x="939" y="0"/>
                    </a:lnTo>
                    <a:close/>
                  </a:path>
                </a:pathLst>
              </a:custGeom>
              <a:solidFill>
                <a:srgbClr val="FF9966"/>
              </a:solidFill>
              <a:ln w="9525">
                <a:noFill/>
                <a:round/>
                <a:headEnd/>
                <a:tailEnd/>
              </a:ln>
            </p:spPr>
            <p:txBody>
              <a:bodyPr/>
              <a:lstStyle/>
              <a:p>
                <a:endParaRPr lang="en-US"/>
              </a:p>
            </p:txBody>
          </p:sp>
          <p:sp>
            <p:nvSpPr>
              <p:cNvPr id="45" name="Freeform 44"/>
              <p:cNvSpPr>
                <a:spLocks/>
              </p:cNvSpPr>
              <p:nvPr/>
            </p:nvSpPr>
            <p:spPr bwMode="auto">
              <a:xfrm>
                <a:off x="172" y="3411"/>
                <a:ext cx="78" cy="34"/>
              </a:xfrm>
              <a:custGeom>
                <a:avLst/>
                <a:gdLst/>
                <a:ahLst/>
                <a:cxnLst>
                  <a:cxn ang="0">
                    <a:pos x="1219" y="380"/>
                  </a:cxn>
                  <a:cxn ang="0">
                    <a:pos x="1248" y="493"/>
                  </a:cxn>
                  <a:cxn ang="0">
                    <a:pos x="1229" y="503"/>
                  </a:cxn>
                  <a:cxn ang="0">
                    <a:pos x="1199" y="523"/>
                  </a:cxn>
                  <a:cxn ang="0">
                    <a:pos x="1173" y="530"/>
                  </a:cxn>
                  <a:cxn ang="0">
                    <a:pos x="1154" y="539"/>
                  </a:cxn>
                  <a:cxn ang="0">
                    <a:pos x="1125" y="549"/>
                  </a:cxn>
                  <a:cxn ang="0">
                    <a:pos x="1097" y="549"/>
                  </a:cxn>
                  <a:cxn ang="0">
                    <a:pos x="1070" y="539"/>
                  </a:cxn>
                  <a:cxn ang="0">
                    <a:pos x="1051" y="530"/>
                  </a:cxn>
                  <a:cxn ang="0">
                    <a:pos x="1012" y="530"/>
                  </a:cxn>
                  <a:cxn ang="0">
                    <a:pos x="987" y="523"/>
                  </a:cxn>
                  <a:cxn ang="0">
                    <a:pos x="947" y="503"/>
                  </a:cxn>
                  <a:cxn ang="0">
                    <a:pos x="922" y="484"/>
                  </a:cxn>
                  <a:cxn ang="0">
                    <a:pos x="893" y="465"/>
                  </a:cxn>
                  <a:cxn ang="0">
                    <a:pos x="864" y="445"/>
                  </a:cxn>
                  <a:cxn ang="0">
                    <a:pos x="838" y="429"/>
                  </a:cxn>
                  <a:cxn ang="0">
                    <a:pos x="809" y="410"/>
                  </a:cxn>
                  <a:cxn ang="0">
                    <a:pos x="705" y="390"/>
                  </a:cxn>
                  <a:cxn ang="0">
                    <a:pos x="603" y="390"/>
                  </a:cxn>
                  <a:cxn ang="0">
                    <a:pos x="509" y="410"/>
                  </a:cxn>
                  <a:cxn ang="0">
                    <a:pos x="419" y="429"/>
                  </a:cxn>
                  <a:cxn ang="0">
                    <a:pos x="325" y="455"/>
                  </a:cxn>
                  <a:cxn ang="0">
                    <a:pos x="232" y="493"/>
                  </a:cxn>
                  <a:cxn ang="0">
                    <a:pos x="148" y="523"/>
                  </a:cxn>
                  <a:cxn ang="0">
                    <a:pos x="54" y="558"/>
                  </a:cxn>
                  <a:cxn ang="0">
                    <a:pos x="35" y="549"/>
                  </a:cxn>
                  <a:cxn ang="0">
                    <a:pos x="16" y="530"/>
                  </a:cxn>
                  <a:cxn ang="0">
                    <a:pos x="6" y="514"/>
                  </a:cxn>
                  <a:cxn ang="0">
                    <a:pos x="0" y="493"/>
                  </a:cxn>
                  <a:cxn ang="0">
                    <a:pos x="0" y="474"/>
                  </a:cxn>
                  <a:cxn ang="0">
                    <a:pos x="0" y="445"/>
                  </a:cxn>
                  <a:cxn ang="0">
                    <a:pos x="0" y="429"/>
                  </a:cxn>
                  <a:cxn ang="0">
                    <a:pos x="6" y="410"/>
                  </a:cxn>
                  <a:cxn ang="0">
                    <a:pos x="64" y="336"/>
                  </a:cxn>
                  <a:cxn ang="0">
                    <a:pos x="119" y="261"/>
                  </a:cxn>
                  <a:cxn ang="0">
                    <a:pos x="193" y="194"/>
                  </a:cxn>
                  <a:cxn ang="0">
                    <a:pos x="267" y="138"/>
                  </a:cxn>
                  <a:cxn ang="0">
                    <a:pos x="342" y="94"/>
                  </a:cxn>
                  <a:cxn ang="0">
                    <a:pos x="425" y="55"/>
                  </a:cxn>
                  <a:cxn ang="0">
                    <a:pos x="519" y="25"/>
                  </a:cxn>
                  <a:cxn ang="0">
                    <a:pos x="613" y="16"/>
                  </a:cxn>
                  <a:cxn ang="0">
                    <a:pos x="613" y="25"/>
                  </a:cxn>
                  <a:cxn ang="0">
                    <a:pos x="661" y="9"/>
                  </a:cxn>
                  <a:cxn ang="0">
                    <a:pos x="716" y="0"/>
                  </a:cxn>
                  <a:cxn ang="0">
                    <a:pos x="761" y="0"/>
                  </a:cxn>
                  <a:cxn ang="0">
                    <a:pos x="809" y="9"/>
                  </a:cxn>
                  <a:cxn ang="0">
                    <a:pos x="855" y="16"/>
                  </a:cxn>
                  <a:cxn ang="0">
                    <a:pos x="893" y="36"/>
                  </a:cxn>
                  <a:cxn ang="0">
                    <a:pos x="938" y="55"/>
                  </a:cxn>
                  <a:cxn ang="0">
                    <a:pos x="977" y="84"/>
                  </a:cxn>
                  <a:cxn ang="0">
                    <a:pos x="1051" y="148"/>
                  </a:cxn>
                  <a:cxn ang="0">
                    <a:pos x="1116" y="223"/>
                  </a:cxn>
                  <a:cxn ang="0">
                    <a:pos x="1173" y="307"/>
                  </a:cxn>
                  <a:cxn ang="0">
                    <a:pos x="1219" y="380"/>
                  </a:cxn>
                </a:cxnLst>
                <a:rect l="0" t="0" r="r" b="b"/>
                <a:pathLst>
                  <a:path w="1248" h="558">
                    <a:moveTo>
                      <a:pt x="1219" y="380"/>
                    </a:moveTo>
                    <a:lnTo>
                      <a:pt x="1248" y="493"/>
                    </a:lnTo>
                    <a:lnTo>
                      <a:pt x="1229" y="503"/>
                    </a:lnTo>
                    <a:lnTo>
                      <a:pt x="1199" y="523"/>
                    </a:lnTo>
                    <a:lnTo>
                      <a:pt x="1173" y="530"/>
                    </a:lnTo>
                    <a:lnTo>
                      <a:pt x="1154" y="539"/>
                    </a:lnTo>
                    <a:lnTo>
                      <a:pt x="1125" y="549"/>
                    </a:lnTo>
                    <a:lnTo>
                      <a:pt x="1097" y="549"/>
                    </a:lnTo>
                    <a:lnTo>
                      <a:pt x="1070" y="539"/>
                    </a:lnTo>
                    <a:lnTo>
                      <a:pt x="1051" y="530"/>
                    </a:lnTo>
                    <a:lnTo>
                      <a:pt x="1012" y="530"/>
                    </a:lnTo>
                    <a:lnTo>
                      <a:pt x="987" y="523"/>
                    </a:lnTo>
                    <a:lnTo>
                      <a:pt x="947" y="503"/>
                    </a:lnTo>
                    <a:lnTo>
                      <a:pt x="922" y="484"/>
                    </a:lnTo>
                    <a:lnTo>
                      <a:pt x="893" y="465"/>
                    </a:lnTo>
                    <a:lnTo>
                      <a:pt x="864" y="445"/>
                    </a:lnTo>
                    <a:lnTo>
                      <a:pt x="838" y="429"/>
                    </a:lnTo>
                    <a:lnTo>
                      <a:pt x="809" y="410"/>
                    </a:lnTo>
                    <a:lnTo>
                      <a:pt x="705" y="390"/>
                    </a:lnTo>
                    <a:lnTo>
                      <a:pt x="603" y="390"/>
                    </a:lnTo>
                    <a:lnTo>
                      <a:pt x="509" y="410"/>
                    </a:lnTo>
                    <a:lnTo>
                      <a:pt x="419" y="429"/>
                    </a:lnTo>
                    <a:lnTo>
                      <a:pt x="325" y="455"/>
                    </a:lnTo>
                    <a:lnTo>
                      <a:pt x="232" y="493"/>
                    </a:lnTo>
                    <a:lnTo>
                      <a:pt x="148" y="523"/>
                    </a:lnTo>
                    <a:lnTo>
                      <a:pt x="54" y="558"/>
                    </a:lnTo>
                    <a:lnTo>
                      <a:pt x="35" y="549"/>
                    </a:lnTo>
                    <a:lnTo>
                      <a:pt x="16" y="530"/>
                    </a:lnTo>
                    <a:lnTo>
                      <a:pt x="6" y="514"/>
                    </a:lnTo>
                    <a:lnTo>
                      <a:pt x="0" y="493"/>
                    </a:lnTo>
                    <a:lnTo>
                      <a:pt x="0" y="474"/>
                    </a:lnTo>
                    <a:lnTo>
                      <a:pt x="0" y="445"/>
                    </a:lnTo>
                    <a:lnTo>
                      <a:pt x="0" y="429"/>
                    </a:lnTo>
                    <a:lnTo>
                      <a:pt x="6" y="410"/>
                    </a:lnTo>
                    <a:lnTo>
                      <a:pt x="64" y="336"/>
                    </a:lnTo>
                    <a:lnTo>
                      <a:pt x="119" y="261"/>
                    </a:lnTo>
                    <a:lnTo>
                      <a:pt x="193" y="194"/>
                    </a:lnTo>
                    <a:lnTo>
                      <a:pt x="267" y="138"/>
                    </a:lnTo>
                    <a:lnTo>
                      <a:pt x="342" y="94"/>
                    </a:lnTo>
                    <a:lnTo>
                      <a:pt x="425" y="55"/>
                    </a:lnTo>
                    <a:lnTo>
                      <a:pt x="519" y="25"/>
                    </a:lnTo>
                    <a:lnTo>
                      <a:pt x="613" y="16"/>
                    </a:lnTo>
                    <a:lnTo>
                      <a:pt x="613" y="25"/>
                    </a:lnTo>
                    <a:lnTo>
                      <a:pt x="661" y="9"/>
                    </a:lnTo>
                    <a:lnTo>
                      <a:pt x="716" y="0"/>
                    </a:lnTo>
                    <a:lnTo>
                      <a:pt x="761" y="0"/>
                    </a:lnTo>
                    <a:lnTo>
                      <a:pt x="809" y="9"/>
                    </a:lnTo>
                    <a:lnTo>
                      <a:pt x="855" y="16"/>
                    </a:lnTo>
                    <a:lnTo>
                      <a:pt x="893" y="36"/>
                    </a:lnTo>
                    <a:lnTo>
                      <a:pt x="938" y="55"/>
                    </a:lnTo>
                    <a:lnTo>
                      <a:pt x="977" y="84"/>
                    </a:lnTo>
                    <a:lnTo>
                      <a:pt x="1051" y="148"/>
                    </a:lnTo>
                    <a:lnTo>
                      <a:pt x="1116" y="223"/>
                    </a:lnTo>
                    <a:lnTo>
                      <a:pt x="1173" y="307"/>
                    </a:lnTo>
                    <a:lnTo>
                      <a:pt x="1219" y="380"/>
                    </a:lnTo>
                    <a:close/>
                  </a:path>
                </a:pathLst>
              </a:custGeom>
              <a:solidFill>
                <a:srgbClr val="FF9966"/>
              </a:solidFill>
              <a:ln w="9525">
                <a:noFill/>
                <a:round/>
                <a:headEnd/>
                <a:tailEnd/>
              </a:ln>
            </p:spPr>
            <p:txBody>
              <a:bodyPr/>
              <a:lstStyle/>
              <a:p>
                <a:endParaRPr lang="en-US"/>
              </a:p>
            </p:txBody>
          </p:sp>
          <p:sp>
            <p:nvSpPr>
              <p:cNvPr id="46" name="Freeform 45"/>
              <p:cNvSpPr>
                <a:spLocks/>
              </p:cNvSpPr>
              <p:nvPr/>
            </p:nvSpPr>
            <p:spPr bwMode="auto">
              <a:xfrm>
                <a:off x="418" y="3420"/>
                <a:ext cx="38" cy="48"/>
              </a:xfrm>
              <a:custGeom>
                <a:avLst/>
                <a:gdLst/>
                <a:ahLst/>
                <a:cxnLst>
                  <a:cxn ang="0">
                    <a:pos x="446" y="94"/>
                  </a:cxn>
                  <a:cxn ang="0">
                    <a:pos x="494" y="140"/>
                  </a:cxn>
                  <a:cxn ang="0">
                    <a:pos x="529" y="197"/>
                  </a:cxn>
                  <a:cxn ang="0">
                    <a:pos x="569" y="253"/>
                  </a:cxn>
                  <a:cxn ang="0">
                    <a:pos x="588" y="317"/>
                  </a:cxn>
                  <a:cxn ang="0">
                    <a:pos x="604" y="382"/>
                  </a:cxn>
                  <a:cxn ang="0">
                    <a:pos x="613" y="449"/>
                  </a:cxn>
                  <a:cxn ang="0">
                    <a:pos x="613" y="514"/>
                  </a:cxn>
                  <a:cxn ang="0">
                    <a:pos x="604" y="587"/>
                  </a:cxn>
                  <a:cxn ang="0">
                    <a:pos x="594" y="617"/>
                  </a:cxn>
                  <a:cxn ang="0">
                    <a:pos x="578" y="643"/>
                  </a:cxn>
                  <a:cxn ang="0">
                    <a:pos x="548" y="672"/>
                  </a:cxn>
                  <a:cxn ang="0">
                    <a:pos x="529" y="691"/>
                  </a:cxn>
                  <a:cxn ang="0">
                    <a:pos x="504" y="716"/>
                  </a:cxn>
                  <a:cxn ang="0">
                    <a:pos x="465" y="737"/>
                  </a:cxn>
                  <a:cxn ang="0">
                    <a:pos x="435" y="756"/>
                  </a:cxn>
                  <a:cxn ang="0">
                    <a:pos x="400" y="765"/>
                  </a:cxn>
                  <a:cxn ang="0">
                    <a:pos x="362" y="737"/>
                  </a:cxn>
                  <a:cxn ang="0">
                    <a:pos x="343" y="716"/>
                  </a:cxn>
                  <a:cxn ang="0">
                    <a:pos x="352" y="691"/>
                  </a:cxn>
                  <a:cxn ang="0">
                    <a:pos x="362" y="672"/>
                  </a:cxn>
                  <a:cxn ang="0">
                    <a:pos x="391" y="652"/>
                  </a:cxn>
                  <a:cxn ang="0">
                    <a:pos x="410" y="627"/>
                  </a:cxn>
                  <a:cxn ang="0">
                    <a:pos x="426" y="597"/>
                  </a:cxn>
                  <a:cxn ang="0">
                    <a:pos x="435" y="578"/>
                  </a:cxn>
                  <a:cxn ang="0">
                    <a:pos x="446" y="549"/>
                  </a:cxn>
                  <a:cxn ang="0">
                    <a:pos x="446" y="523"/>
                  </a:cxn>
                  <a:cxn ang="0">
                    <a:pos x="446" y="495"/>
                  </a:cxn>
                  <a:cxn ang="0">
                    <a:pos x="435" y="465"/>
                  </a:cxn>
                  <a:cxn ang="0">
                    <a:pos x="426" y="449"/>
                  </a:cxn>
                  <a:cxn ang="0">
                    <a:pos x="419" y="420"/>
                  </a:cxn>
                  <a:cxn ang="0">
                    <a:pos x="410" y="391"/>
                  </a:cxn>
                  <a:cxn ang="0">
                    <a:pos x="400" y="375"/>
                  </a:cxn>
                  <a:cxn ang="0">
                    <a:pos x="362" y="336"/>
                  </a:cxn>
                  <a:cxn ang="0">
                    <a:pos x="327" y="307"/>
                  </a:cxn>
                  <a:cxn ang="0">
                    <a:pos x="278" y="297"/>
                  </a:cxn>
                  <a:cxn ang="0">
                    <a:pos x="242" y="288"/>
                  </a:cxn>
                  <a:cxn ang="0">
                    <a:pos x="194" y="297"/>
                  </a:cxn>
                  <a:cxn ang="0">
                    <a:pos x="149" y="297"/>
                  </a:cxn>
                  <a:cxn ang="0">
                    <a:pos x="101" y="307"/>
                  </a:cxn>
                  <a:cxn ang="0">
                    <a:pos x="55" y="307"/>
                  </a:cxn>
                  <a:cxn ang="0">
                    <a:pos x="45" y="281"/>
                  </a:cxn>
                  <a:cxn ang="0">
                    <a:pos x="26" y="242"/>
                  </a:cxn>
                  <a:cxn ang="0">
                    <a:pos x="16" y="213"/>
                  </a:cxn>
                  <a:cxn ang="0">
                    <a:pos x="16" y="188"/>
                  </a:cxn>
                  <a:cxn ang="0">
                    <a:pos x="7" y="149"/>
                  </a:cxn>
                  <a:cxn ang="0">
                    <a:pos x="0" y="119"/>
                  </a:cxn>
                  <a:cxn ang="0">
                    <a:pos x="0" y="84"/>
                  </a:cxn>
                  <a:cxn ang="0">
                    <a:pos x="0" y="46"/>
                  </a:cxn>
                  <a:cxn ang="0">
                    <a:pos x="45" y="30"/>
                  </a:cxn>
                  <a:cxn ang="0">
                    <a:pos x="101" y="11"/>
                  </a:cxn>
                  <a:cxn ang="0">
                    <a:pos x="168" y="0"/>
                  </a:cxn>
                  <a:cxn ang="0">
                    <a:pos x="233" y="0"/>
                  </a:cxn>
                  <a:cxn ang="0">
                    <a:pos x="287" y="0"/>
                  </a:cxn>
                  <a:cxn ang="0">
                    <a:pos x="352" y="20"/>
                  </a:cxn>
                  <a:cxn ang="0">
                    <a:pos x="400" y="55"/>
                  </a:cxn>
                  <a:cxn ang="0">
                    <a:pos x="446" y="94"/>
                  </a:cxn>
                </a:cxnLst>
                <a:rect l="0" t="0" r="r" b="b"/>
                <a:pathLst>
                  <a:path w="613" h="765">
                    <a:moveTo>
                      <a:pt x="446" y="94"/>
                    </a:moveTo>
                    <a:lnTo>
                      <a:pt x="494" y="140"/>
                    </a:lnTo>
                    <a:lnTo>
                      <a:pt x="529" y="197"/>
                    </a:lnTo>
                    <a:lnTo>
                      <a:pt x="569" y="253"/>
                    </a:lnTo>
                    <a:lnTo>
                      <a:pt x="588" y="317"/>
                    </a:lnTo>
                    <a:lnTo>
                      <a:pt x="604" y="382"/>
                    </a:lnTo>
                    <a:lnTo>
                      <a:pt x="613" y="449"/>
                    </a:lnTo>
                    <a:lnTo>
                      <a:pt x="613" y="514"/>
                    </a:lnTo>
                    <a:lnTo>
                      <a:pt x="604" y="587"/>
                    </a:lnTo>
                    <a:lnTo>
                      <a:pt x="594" y="617"/>
                    </a:lnTo>
                    <a:lnTo>
                      <a:pt x="578" y="643"/>
                    </a:lnTo>
                    <a:lnTo>
                      <a:pt x="548" y="672"/>
                    </a:lnTo>
                    <a:lnTo>
                      <a:pt x="529" y="691"/>
                    </a:lnTo>
                    <a:lnTo>
                      <a:pt x="504" y="716"/>
                    </a:lnTo>
                    <a:lnTo>
                      <a:pt x="465" y="737"/>
                    </a:lnTo>
                    <a:lnTo>
                      <a:pt x="435" y="756"/>
                    </a:lnTo>
                    <a:lnTo>
                      <a:pt x="400" y="765"/>
                    </a:lnTo>
                    <a:lnTo>
                      <a:pt x="362" y="737"/>
                    </a:lnTo>
                    <a:lnTo>
                      <a:pt x="343" y="716"/>
                    </a:lnTo>
                    <a:lnTo>
                      <a:pt x="352" y="691"/>
                    </a:lnTo>
                    <a:lnTo>
                      <a:pt x="362" y="672"/>
                    </a:lnTo>
                    <a:lnTo>
                      <a:pt x="391" y="652"/>
                    </a:lnTo>
                    <a:lnTo>
                      <a:pt x="410" y="627"/>
                    </a:lnTo>
                    <a:lnTo>
                      <a:pt x="426" y="597"/>
                    </a:lnTo>
                    <a:lnTo>
                      <a:pt x="435" y="578"/>
                    </a:lnTo>
                    <a:lnTo>
                      <a:pt x="446" y="549"/>
                    </a:lnTo>
                    <a:lnTo>
                      <a:pt x="446" y="523"/>
                    </a:lnTo>
                    <a:lnTo>
                      <a:pt x="446" y="495"/>
                    </a:lnTo>
                    <a:lnTo>
                      <a:pt x="435" y="465"/>
                    </a:lnTo>
                    <a:lnTo>
                      <a:pt x="426" y="449"/>
                    </a:lnTo>
                    <a:lnTo>
                      <a:pt x="419" y="420"/>
                    </a:lnTo>
                    <a:lnTo>
                      <a:pt x="410" y="391"/>
                    </a:lnTo>
                    <a:lnTo>
                      <a:pt x="400" y="375"/>
                    </a:lnTo>
                    <a:lnTo>
                      <a:pt x="362" y="336"/>
                    </a:lnTo>
                    <a:lnTo>
                      <a:pt x="327" y="307"/>
                    </a:lnTo>
                    <a:lnTo>
                      <a:pt x="278" y="297"/>
                    </a:lnTo>
                    <a:lnTo>
                      <a:pt x="242" y="288"/>
                    </a:lnTo>
                    <a:lnTo>
                      <a:pt x="194" y="297"/>
                    </a:lnTo>
                    <a:lnTo>
                      <a:pt x="149" y="297"/>
                    </a:lnTo>
                    <a:lnTo>
                      <a:pt x="101" y="307"/>
                    </a:lnTo>
                    <a:lnTo>
                      <a:pt x="55" y="307"/>
                    </a:lnTo>
                    <a:lnTo>
                      <a:pt x="45" y="281"/>
                    </a:lnTo>
                    <a:lnTo>
                      <a:pt x="26" y="242"/>
                    </a:lnTo>
                    <a:lnTo>
                      <a:pt x="16" y="213"/>
                    </a:lnTo>
                    <a:lnTo>
                      <a:pt x="16" y="188"/>
                    </a:lnTo>
                    <a:lnTo>
                      <a:pt x="7" y="149"/>
                    </a:lnTo>
                    <a:lnTo>
                      <a:pt x="0" y="119"/>
                    </a:lnTo>
                    <a:lnTo>
                      <a:pt x="0" y="84"/>
                    </a:lnTo>
                    <a:lnTo>
                      <a:pt x="0" y="46"/>
                    </a:lnTo>
                    <a:lnTo>
                      <a:pt x="45" y="30"/>
                    </a:lnTo>
                    <a:lnTo>
                      <a:pt x="101" y="11"/>
                    </a:lnTo>
                    <a:lnTo>
                      <a:pt x="168" y="0"/>
                    </a:lnTo>
                    <a:lnTo>
                      <a:pt x="233" y="0"/>
                    </a:lnTo>
                    <a:lnTo>
                      <a:pt x="287" y="0"/>
                    </a:lnTo>
                    <a:lnTo>
                      <a:pt x="352" y="20"/>
                    </a:lnTo>
                    <a:lnTo>
                      <a:pt x="400" y="55"/>
                    </a:lnTo>
                    <a:lnTo>
                      <a:pt x="446" y="94"/>
                    </a:lnTo>
                    <a:close/>
                  </a:path>
                </a:pathLst>
              </a:custGeom>
              <a:solidFill>
                <a:srgbClr val="FFCC99"/>
              </a:solidFill>
              <a:ln w="9525">
                <a:noFill/>
                <a:round/>
                <a:headEnd/>
                <a:tailEnd/>
              </a:ln>
            </p:spPr>
            <p:txBody>
              <a:bodyPr/>
              <a:lstStyle/>
              <a:p>
                <a:endParaRPr lang="en-US"/>
              </a:p>
            </p:txBody>
          </p:sp>
          <p:sp>
            <p:nvSpPr>
              <p:cNvPr id="47" name="Freeform 46"/>
              <p:cNvSpPr>
                <a:spLocks/>
              </p:cNvSpPr>
              <p:nvPr/>
            </p:nvSpPr>
            <p:spPr bwMode="auto">
              <a:xfrm>
                <a:off x="105" y="3422"/>
                <a:ext cx="13" cy="12"/>
              </a:xfrm>
              <a:custGeom>
                <a:avLst/>
                <a:gdLst/>
                <a:ahLst/>
                <a:cxnLst>
                  <a:cxn ang="0">
                    <a:pos x="216" y="104"/>
                  </a:cxn>
                  <a:cxn ang="0">
                    <a:pos x="188" y="113"/>
                  </a:cxn>
                  <a:cxn ang="0">
                    <a:pos x="162" y="132"/>
                  </a:cxn>
                  <a:cxn ang="0">
                    <a:pos x="132" y="142"/>
                  </a:cxn>
                  <a:cxn ang="0">
                    <a:pos x="103" y="161"/>
                  </a:cxn>
                  <a:cxn ang="0">
                    <a:pos x="84" y="168"/>
                  </a:cxn>
                  <a:cxn ang="0">
                    <a:pos x="59" y="187"/>
                  </a:cxn>
                  <a:cxn ang="0">
                    <a:pos x="30" y="196"/>
                  </a:cxn>
                  <a:cxn ang="0">
                    <a:pos x="0" y="196"/>
                  </a:cxn>
                  <a:cxn ang="0">
                    <a:pos x="10" y="177"/>
                  </a:cxn>
                  <a:cxn ang="0">
                    <a:pos x="19" y="152"/>
                  </a:cxn>
                  <a:cxn ang="0">
                    <a:pos x="30" y="123"/>
                  </a:cxn>
                  <a:cxn ang="0">
                    <a:pos x="49" y="94"/>
                  </a:cxn>
                  <a:cxn ang="0">
                    <a:pos x="59" y="77"/>
                  </a:cxn>
                  <a:cxn ang="0">
                    <a:pos x="68" y="48"/>
                  </a:cxn>
                  <a:cxn ang="0">
                    <a:pos x="78" y="19"/>
                  </a:cxn>
                  <a:cxn ang="0">
                    <a:pos x="78" y="0"/>
                  </a:cxn>
                  <a:cxn ang="0">
                    <a:pos x="94" y="10"/>
                  </a:cxn>
                  <a:cxn ang="0">
                    <a:pos x="113" y="19"/>
                  </a:cxn>
                  <a:cxn ang="0">
                    <a:pos x="132" y="29"/>
                  </a:cxn>
                  <a:cxn ang="0">
                    <a:pos x="152" y="48"/>
                  </a:cxn>
                  <a:cxn ang="0">
                    <a:pos x="162" y="58"/>
                  </a:cxn>
                  <a:cxn ang="0">
                    <a:pos x="178" y="77"/>
                  </a:cxn>
                  <a:cxn ang="0">
                    <a:pos x="197" y="83"/>
                  </a:cxn>
                  <a:cxn ang="0">
                    <a:pos x="216" y="104"/>
                  </a:cxn>
                </a:cxnLst>
                <a:rect l="0" t="0" r="r" b="b"/>
                <a:pathLst>
                  <a:path w="216" h="196">
                    <a:moveTo>
                      <a:pt x="216" y="104"/>
                    </a:moveTo>
                    <a:lnTo>
                      <a:pt x="188" y="113"/>
                    </a:lnTo>
                    <a:lnTo>
                      <a:pt x="162" y="132"/>
                    </a:lnTo>
                    <a:lnTo>
                      <a:pt x="132" y="142"/>
                    </a:lnTo>
                    <a:lnTo>
                      <a:pt x="103" y="161"/>
                    </a:lnTo>
                    <a:lnTo>
                      <a:pt x="84" y="168"/>
                    </a:lnTo>
                    <a:lnTo>
                      <a:pt x="59" y="187"/>
                    </a:lnTo>
                    <a:lnTo>
                      <a:pt x="30" y="196"/>
                    </a:lnTo>
                    <a:lnTo>
                      <a:pt x="0" y="196"/>
                    </a:lnTo>
                    <a:lnTo>
                      <a:pt x="10" y="177"/>
                    </a:lnTo>
                    <a:lnTo>
                      <a:pt x="19" y="152"/>
                    </a:lnTo>
                    <a:lnTo>
                      <a:pt x="30" y="123"/>
                    </a:lnTo>
                    <a:lnTo>
                      <a:pt x="49" y="94"/>
                    </a:lnTo>
                    <a:lnTo>
                      <a:pt x="59" y="77"/>
                    </a:lnTo>
                    <a:lnTo>
                      <a:pt x="68" y="48"/>
                    </a:lnTo>
                    <a:lnTo>
                      <a:pt x="78" y="19"/>
                    </a:lnTo>
                    <a:lnTo>
                      <a:pt x="78" y="0"/>
                    </a:lnTo>
                    <a:lnTo>
                      <a:pt x="94" y="10"/>
                    </a:lnTo>
                    <a:lnTo>
                      <a:pt x="113" y="19"/>
                    </a:lnTo>
                    <a:lnTo>
                      <a:pt x="132" y="29"/>
                    </a:lnTo>
                    <a:lnTo>
                      <a:pt x="152" y="48"/>
                    </a:lnTo>
                    <a:lnTo>
                      <a:pt x="162" y="58"/>
                    </a:lnTo>
                    <a:lnTo>
                      <a:pt x="178" y="77"/>
                    </a:lnTo>
                    <a:lnTo>
                      <a:pt x="197" y="83"/>
                    </a:lnTo>
                    <a:lnTo>
                      <a:pt x="216" y="104"/>
                    </a:lnTo>
                    <a:close/>
                  </a:path>
                </a:pathLst>
              </a:custGeom>
              <a:solidFill>
                <a:srgbClr val="FF9933"/>
              </a:solidFill>
              <a:ln w="9525">
                <a:noFill/>
                <a:round/>
                <a:headEnd/>
                <a:tailEnd/>
              </a:ln>
            </p:spPr>
            <p:txBody>
              <a:bodyPr/>
              <a:lstStyle/>
              <a:p>
                <a:endParaRPr lang="en-US"/>
              </a:p>
            </p:txBody>
          </p:sp>
          <p:sp>
            <p:nvSpPr>
              <p:cNvPr id="48" name="Freeform 47"/>
              <p:cNvSpPr>
                <a:spLocks/>
              </p:cNvSpPr>
              <p:nvPr/>
            </p:nvSpPr>
            <p:spPr bwMode="auto">
              <a:xfrm>
                <a:off x="355" y="3430"/>
                <a:ext cx="21" cy="27"/>
              </a:xfrm>
              <a:custGeom>
                <a:avLst/>
                <a:gdLst/>
                <a:ahLst/>
                <a:cxnLst>
                  <a:cxn ang="0">
                    <a:pos x="262" y="281"/>
                  </a:cxn>
                  <a:cxn ang="0">
                    <a:pos x="246" y="297"/>
                  </a:cxn>
                  <a:cxn ang="0">
                    <a:pos x="217" y="317"/>
                  </a:cxn>
                  <a:cxn ang="0">
                    <a:pos x="188" y="336"/>
                  </a:cxn>
                  <a:cxn ang="0">
                    <a:pos x="161" y="355"/>
                  </a:cxn>
                  <a:cxn ang="0">
                    <a:pos x="142" y="375"/>
                  </a:cxn>
                  <a:cxn ang="0">
                    <a:pos x="113" y="391"/>
                  </a:cxn>
                  <a:cxn ang="0">
                    <a:pos x="85" y="400"/>
                  </a:cxn>
                  <a:cxn ang="0">
                    <a:pos x="48" y="419"/>
                  </a:cxn>
                  <a:cxn ang="0">
                    <a:pos x="48" y="375"/>
                  </a:cxn>
                  <a:cxn ang="0">
                    <a:pos x="48" y="327"/>
                  </a:cxn>
                  <a:cxn ang="0">
                    <a:pos x="39" y="290"/>
                  </a:cxn>
                  <a:cxn ang="0">
                    <a:pos x="20" y="252"/>
                  </a:cxn>
                  <a:cxn ang="0">
                    <a:pos x="10" y="214"/>
                  </a:cxn>
                  <a:cxn ang="0">
                    <a:pos x="0" y="168"/>
                  </a:cxn>
                  <a:cxn ang="0">
                    <a:pos x="0" y="129"/>
                  </a:cxn>
                  <a:cxn ang="0">
                    <a:pos x="10" y="85"/>
                  </a:cxn>
                  <a:cxn ang="0">
                    <a:pos x="48" y="74"/>
                  </a:cxn>
                  <a:cxn ang="0">
                    <a:pos x="85" y="64"/>
                  </a:cxn>
                  <a:cxn ang="0">
                    <a:pos x="123" y="64"/>
                  </a:cxn>
                  <a:cxn ang="0">
                    <a:pos x="168" y="55"/>
                  </a:cxn>
                  <a:cxn ang="0">
                    <a:pos x="207" y="55"/>
                  </a:cxn>
                  <a:cxn ang="0">
                    <a:pos x="246" y="36"/>
                  </a:cxn>
                  <a:cxn ang="0">
                    <a:pos x="281" y="29"/>
                  </a:cxn>
                  <a:cxn ang="0">
                    <a:pos x="311" y="0"/>
                  </a:cxn>
                  <a:cxn ang="0">
                    <a:pos x="330" y="29"/>
                  </a:cxn>
                  <a:cxn ang="0">
                    <a:pos x="330" y="64"/>
                  </a:cxn>
                  <a:cxn ang="0">
                    <a:pos x="330" y="104"/>
                  </a:cxn>
                  <a:cxn ang="0">
                    <a:pos x="330" y="139"/>
                  </a:cxn>
                  <a:cxn ang="0">
                    <a:pos x="320" y="177"/>
                  </a:cxn>
                  <a:cxn ang="0">
                    <a:pos x="300" y="214"/>
                  </a:cxn>
                  <a:cxn ang="0">
                    <a:pos x="281" y="242"/>
                  </a:cxn>
                  <a:cxn ang="0">
                    <a:pos x="262" y="281"/>
                  </a:cxn>
                </a:cxnLst>
                <a:rect l="0" t="0" r="r" b="b"/>
                <a:pathLst>
                  <a:path w="330" h="419">
                    <a:moveTo>
                      <a:pt x="262" y="281"/>
                    </a:moveTo>
                    <a:lnTo>
                      <a:pt x="246" y="297"/>
                    </a:lnTo>
                    <a:lnTo>
                      <a:pt x="217" y="317"/>
                    </a:lnTo>
                    <a:lnTo>
                      <a:pt x="188" y="336"/>
                    </a:lnTo>
                    <a:lnTo>
                      <a:pt x="161" y="355"/>
                    </a:lnTo>
                    <a:lnTo>
                      <a:pt x="142" y="375"/>
                    </a:lnTo>
                    <a:lnTo>
                      <a:pt x="113" y="391"/>
                    </a:lnTo>
                    <a:lnTo>
                      <a:pt x="85" y="400"/>
                    </a:lnTo>
                    <a:lnTo>
                      <a:pt x="48" y="419"/>
                    </a:lnTo>
                    <a:lnTo>
                      <a:pt x="48" y="375"/>
                    </a:lnTo>
                    <a:lnTo>
                      <a:pt x="48" y="327"/>
                    </a:lnTo>
                    <a:lnTo>
                      <a:pt x="39" y="290"/>
                    </a:lnTo>
                    <a:lnTo>
                      <a:pt x="20" y="252"/>
                    </a:lnTo>
                    <a:lnTo>
                      <a:pt x="10" y="214"/>
                    </a:lnTo>
                    <a:lnTo>
                      <a:pt x="0" y="168"/>
                    </a:lnTo>
                    <a:lnTo>
                      <a:pt x="0" y="129"/>
                    </a:lnTo>
                    <a:lnTo>
                      <a:pt x="10" y="85"/>
                    </a:lnTo>
                    <a:lnTo>
                      <a:pt x="48" y="74"/>
                    </a:lnTo>
                    <a:lnTo>
                      <a:pt x="85" y="64"/>
                    </a:lnTo>
                    <a:lnTo>
                      <a:pt x="123" y="64"/>
                    </a:lnTo>
                    <a:lnTo>
                      <a:pt x="168" y="55"/>
                    </a:lnTo>
                    <a:lnTo>
                      <a:pt x="207" y="55"/>
                    </a:lnTo>
                    <a:lnTo>
                      <a:pt x="246" y="36"/>
                    </a:lnTo>
                    <a:lnTo>
                      <a:pt x="281" y="29"/>
                    </a:lnTo>
                    <a:lnTo>
                      <a:pt x="311" y="0"/>
                    </a:lnTo>
                    <a:lnTo>
                      <a:pt x="330" y="29"/>
                    </a:lnTo>
                    <a:lnTo>
                      <a:pt x="330" y="64"/>
                    </a:lnTo>
                    <a:lnTo>
                      <a:pt x="330" y="104"/>
                    </a:lnTo>
                    <a:lnTo>
                      <a:pt x="330" y="139"/>
                    </a:lnTo>
                    <a:lnTo>
                      <a:pt x="320" y="177"/>
                    </a:lnTo>
                    <a:lnTo>
                      <a:pt x="300" y="214"/>
                    </a:lnTo>
                    <a:lnTo>
                      <a:pt x="281" y="242"/>
                    </a:lnTo>
                    <a:lnTo>
                      <a:pt x="262" y="281"/>
                    </a:lnTo>
                    <a:close/>
                  </a:path>
                </a:pathLst>
              </a:custGeom>
              <a:solidFill>
                <a:srgbClr val="FFFFCC"/>
              </a:solidFill>
              <a:ln w="9525">
                <a:noFill/>
                <a:round/>
                <a:headEnd/>
                <a:tailEnd/>
              </a:ln>
            </p:spPr>
            <p:txBody>
              <a:bodyPr/>
              <a:lstStyle/>
              <a:p>
                <a:endParaRPr lang="en-US"/>
              </a:p>
            </p:txBody>
          </p:sp>
          <p:sp>
            <p:nvSpPr>
              <p:cNvPr id="49" name="Freeform 48"/>
              <p:cNvSpPr>
                <a:spLocks/>
              </p:cNvSpPr>
              <p:nvPr/>
            </p:nvSpPr>
            <p:spPr bwMode="auto">
              <a:xfrm>
                <a:off x="71" y="3431"/>
                <a:ext cx="28" cy="56"/>
              </a:xfrm>
              <a:custGeom>
                <a:avLst/>
                <a:gdLst/>
                <a:ahLst/>
                <a:cxnLst>
                  <a:cxn ang="0">
                    <a:pos x="419" y="158"/>
                  </a:cxn>
                  <a:cxn ang="0">
                    <a:pos x="390" y="204"/>
                  </a:cxn>
                  <a:cxn ang="0">
                    <a:pos x="371" y="261"/>
                  </a:cxn>
                  <a:cxn ang="0">
                    <a:pos x="335" y="307"/>
                  </a:cxn>
                  <a:cxn ang="0">
                    <a:pos x="286" y="390"/>
                  </a:cxn>
                  <a:cxn ang="0">
                    <a:pos x="261" y="538"/>
                  </a:cxn>
                  <a:cxn ang="0">
                    <a:pos x="261" y="691"/>
                  </a:cxn>
                  <a:cxn ang="0">
                    <a:pos x="296" y="829"/>
                  </a:cxn>
                  <a:cxn ang="0">
                    <a:pos x="280" y="874"/>
                  </a:cxn>
                  <a:cxn ang="0">
                    <a:pos x="167" y="801"/>
                  </a:cxn>
                  <a:cxn ang="0">
                    <a:pos x="74" y="691"/>
                  </a:cxn>
                  <a:cxn ang="0">
                    <a:pos x="19" y="568"/>
                  </a:cxn>
                  <a:cxn ang="0">
                    <a:pos x="28" y="522"/>
                  </a:cxn>
                  <a:cxn ang="0">
                    <a:pos x="84" y="532"/>
                  </a:cxn>
                  <a:cxn ang="0">
                    <a:pos x="148" y="513"/>
                  </a:cxn>
                  <a:cxn ang="0">
                    <a:pos x="203" y="484"/>
                  </a:cxn>
                  <a:cxn ang="0">
                    <a:pos x="213" y="449"/>
                  </a:cxn>
                  <a:cxn ang="0">
                    <a:pos x="197" y="409"/>
                  </a:cxn>
                  <a:cxn ang="0">
                    <a:pos x="167" y="381"/>
                  </a:cxn>
                  <a:cxn ang="0">
                    <a:pos x="138" y="355"/>
                  </a:cxn>
                  <a:cxn ang="0">
                    <a:pos x="103" y="296"/>
                  </a:cxn>
                  <a:cxn ang="0">
                    <a:pos x="65" y="223"/>
                  </a:cxn>
                  <a:cxn ang="0">
                    <a:pos x="35" y="139"/>
                  </a:cxn>
                  <a:cxn ang="0">
                    <a:pos x="28" y="54"/>
                  </a:cxn>
                  <a:cxn ang="0">
                    <a:pos x="44" y="0"/>
                  </a:cxn>
                  <a:cxn ang="0">
                    <a:pos x="65" y="10"/>
                  </a:cxn>
                  <a:cxn ang="0">
                    <a:pos x="93" y="26"/>
                  </a:cxn>
                  <a:cxn ang="0">
                    <a:pos x="119" y="45"/>
                  </a:cxn>
                  <a:cxn ang="0">
                    <a:pos x="177" y="75"/>
                  </a:cxn>
                  <a:cxn ang="0">
                    <a:pos x="251" y="94"/>
                  </a:cxn>
                  <a:cxn ang="0">
                    <a:pos x="326" y="110"/>
                  </a:cxn>
                  <a:cxn ang="0">
                    <a:pos x="409" y="129"/>
                  </a:cxn>
                </a:cxnLst>
                <a:rect l="0" t="0" r="r" b="b"/>
                <a:pathLst>
                  <a:path w="448" h="893">
                    <a:moveTo>
                      <a:pt x="448" y="148"/>
                    </a:moveTo>
                    <a:lnTo>
                      <a:pt x="419" y="158"/>
                    </a:lnTo>
                    <a:lnTo>
                      <a:pt x="399" y="188"/>
                    </a:lnTo>
                    <a:lnTo>
                      <a:pt x="390" y="204"/>
                    </a:lnTo>
                    <a:lnTo>
                      <a:pt x="380" y="232"/>
                    </a:lnTo>
                    <a:lnTo>
                      <a:pt x="371" y="261"/>
                    </a:lnTo>
                    <a:lnTo>
                      <a:pt x="355" y="280"/>
                    </a:lnTo>
                    <a:lnTo>
                      <a:pt x="335" y="307"/>
                    </a:lnTo>
                    <a:lnTo>
                      <a:pt x="316" y="326"/>
                    </a:lnTo>
                    <a:lnTo>
                      <a:pt x="286" y="390"/>
                    </a:lnTo>
                    <a:lnTo>
                      <a:pt x="280" y="465"/>
                    </a:lnTo>
                    <a:lnTo>
                      <a:pt x="261" y="538"/>
                    </a:lnTo>
                    <a:lnTo>
                      <a:pt x="261" y="616"/>
                    </a:lnTo>
                    <a:lnTo>
                      <a:pt x="261" y="691"/>
                    </a:lnTo>
                    <a:lnTo>
                      <a:pt x="280" y="764"/>
                    </a:lnTo>
                    <a:lnTo>
                      <a:pt x="296" y="829"/>
                    </a:lnTo>
                    <a:lnTo>
                      <a:pt x="335" y="893"/>
                    </a:lnTo>
                    <a:lnTo>
                      <a:pt x="280" y="874"/>
                    </a:lnTo>
                    <a:lnTo>
                      <a:pt x="222" y="839"/>
                    </a:lnTo>
                    <a:lnTo>
                      <a:pt x="167" y="801"/>
                    </a:lnTo>
                    <a:lnTo>
                      <a:pt x="119" y="755"/>
                    </a:lnTo>
                    <a:lnTo>
                      <a:pt x="74" y="691"/>
                    </a:lnTo>
                    <a:lnTo>
                      <a:pt x="35" y="632"/>
                    </a:lnTo>
                    <a:lnTo>
                      <a:pt x="19" y="568"/>
                    </a:lnTo>
                    <a:lnTo>
                      <a:pt x="0" y="513"/>
                    </a:lnTo>
                    <a:lnTo>
                      <a:pt x="28" y="522"/>
                    </a:lnTo>
                    <a:lnTo>
                      <a:pt x="54" y="532"/>
                    </a:lnTo>
                    <a:lnTo>
                      <a:pt x="84" y="532"/>
                    </a:lnTo>
                    <a:lnTo>
                      <a:pt x="113" y="522"/>
                    </a:lnTo>
                    <a:lnTo>
                      <a:pt x="148" y="513"/>
                    </a:lnTo>
                    <a:lnTo>
                      <a:pt x="177" y="503"/>
                    </a:lnTo>
                    <a:lnTo>
                      <a:pt x="203" y="484"/>
                    </a:lnTo>
                    <a:lnTo>
                      <a:pt x="222" y="465"/>
                    </a:lnTo>
                    <a:lnTo>
                      <a:pt x="213" y="449"/>
                    </a:lnTo>
                    <a:lnTo>
                      <a:pt x="203" y="430"/>
                    </a:lnTo>
                    <a:lnTo>
                      <a:pt x="197" y="409"/>
                    </a:lnTo>
                    <a:lnTo>
                      <a:pt x="177" y="400"/>
                    </a:lnTo>
                    <a:lnTo>
                      <a:pt x="167" y="381"/>
                    </a:lnTo>
                    <a:lnTo>
                      <a:pt x="148" y="371"/>
                    </a:lnTo>
                    <a:lnTo>
                      <a:pt x="138" y="355"/>
                    </a:lnTo>
                    <a:lnTo>
                      <a:pt x="129" y="336"/>
                    </a:lnTo>
                    <a:lnTo>
                      <a:pt x="103" y="296"/>
                    </a:lnTo>
                    <a:lnTo>
                      <a:pt x="84" y="261"/>
                    </a:lnTo>
                    <a:lnTo>
                      <a:pt x="65" y="223"/>
                    </a:lnTo>
                    <a:lnTo>
                      <a:pt x="54" y="188"/>
                    </a:lnTo>
                    <a:lnTo>
                      <a:pt x="35" y="139"/>
                    </a:lnTo>
                    <a:lnTo>
                      <a:pt x="35" y="103"/>
                    </a:lnTo>
                    <a:lnTo>
                      <a:pt x="28" y="54"/>
                    </a:lnTo>
                    <a:lnTo>
                      <a:pt x="28" y="10"/>
                    </a:lnTo>
                    <a:lnTo>
                      <a:pt x="44" y="0"/>
                    </a:lnTo>
                    <a:lnTo>
                      <a:pt x="54" y="0"/>
                    </a:lnTo>
                    <a:lnTo>
                      <a:pt x="65" y="10"/>
                    </a:lnTo>
                    <a:lnTo>
                      <a:pt x="84" y="19"/>
                    </a:lnTo>
                    <a:lnTo>
                      <a:pt x="93" y="26"/>
                    </a:lnTo>
                    <a:lnTo>
                      <a:pt x="103" y="35"/>
                    </a:lnTo>
                    <a:lnTo>
                      <a:pt x="119" y="45"/>
                    </a:lnTo>
                    <a:lnTo>
                      <a:pt x="138" y="54"/>
                    </a:lnTo>
                    <a:lnTo>
                      <a:pt x="177" y="75"/>
                    </a:lnTo>
                    <a:lnTo>
                      <a:pt x="213" y="84"/>
                    </a:lnTo>
                    <a:lnTo>
                      <a:pt x="251" y="94"/>
                    </a:lnTo>
                    <a:lnTo>
                      <a:pt x="286" y="103"/>
                    </a:lnTo>
                    <a:lnTo>
                      <a:pt x="326" y="110"/>
                    </a:lnTo>
                    <a:lnTo>
                      <a:pt x="364" y="119"/>
                    </a:lnTo>
                    <a:lnTo>
                      <a:pt x="409" y="129"/>
                    </a:lnTo>
                    <a:lnTo>
                      <a:pt x="448" y="148"/>
                    </a:lnTo>
                    <a:close/>
                  </a:path>
                </a:pathLst>
              </a:custGeom>
              <a:solidFill>
                <a:srgbClr val="FF9933"/>
              </a:solidFill>
              <a:ln w="9525">
                <a:noFill/>
                <a:round/>
                <a:headEnd/>
                <a:tailEnd/>
              </a:ln>
            </p:spPr>
            <p:txBody>
              <a:bodyPr/>
              <a:lstStyle/>
              <a:p>
                <a:endParaRPr lang="en-US"/>
              </a:p>
            </p:txBody>
          </p:sp>
          <p:sp>
            <p:nvSpPr>
              <p:cNvPr id="50" name="Freeform 49"/>
              <p:cNvSpPr>
                <a:spLocks/>
              </p:cNvSpPr>
              <p:nvPr/>
            </p:nvSpPr>
            <p:spPr bwMode="auto">
              <a:xfrm>
                <a:off x="93" y="3432"/>
                <a:ext cx="50" cy="67"/>
              </a:xfrm>
              <a:custGeom>
                <a:avLst/>
                <a:gdLst/>
                <a:ahLst/>
                <a:cxnLst>
                  <a:cxn ang="0">
                    <a:pos x="764" y="56"/>
                  </a:cxn>
                  <a:cxn ang="0">
                    <a:pos x="780" y="56"/>
                  </a:cxn>
                  <a:cxn ang="0">
                    <a:pos x="800" y="65"/>
                  </a:cxn>
                  <a:cxn ang="0">
                    <a:pos x="764" y="233"/>
                  </a:cxn>
                  <a:cxn ang="0">
                    <a:pos x="661" y="242"/>
                  </a:cxn>
                  <a:cxn ang="0">
                    <a:pos x="558" y="277"/>
                  </a:cxn>
                  <a:cxn ang="0">
                    <a:pos x="474" y="326"/>
                  </a:cxn>
                  <a:cxn ang="0">
                    <a:pos x="400" y="400"/>
                  </a:cxn>
                  <a:cxn ang="0">
                    <a:pos x="361" y="446"/>
                  </a:cxn>
                  <a:cxn ang="0">
                    <a:pos x="335" y="494"/>
                  </a:cxn>
                  <a:cxn ang="0">
                    <a:pos x="316" y="559"/>
                  </a:cxn>
                  <a:cxn ang="0">
                    <a:pos x="296" y="613"/>
                  </a:cxn>
                  <a:cxn ang="0">
                    <a:pos x="316" y="697"/>
                  </a:cxn>
                  <a:cxn ang="0">
                    <a:pos x="361" y="772"/>
                  </a:cxn>
                  <a:cxn ang="0">
                    <a:pos x="419" y="839"/>
                  </a:cxn>
                  <a:cxn ang="0">
                    <a:pos x="494" y="874"/>
                  </a:cxn>
                  <a:cxn ang="0">
                    <a:pos x="474" y="933"/>
                  </a:cxn>
                  <a:cxn ang="0">
                    <a:pos x="438" y="978"/>
                  </a:cxn>
                  <a:cxn ang="0">
                    <a:pos x="390" y="1017"/>
                  </a:cxn>
                  <a:cxn ang="0">
                    <a:pos x="355" y="1062"/>
                  </a:cxn>
                  <a:cxn ang="0">
                    <a:pos x="242" y="987"/>
                  </a:cxn>
                  <a:cxn ang="0">
                    <a:pos x="139" y="885"/>
                  </a:cxn>
                  <a:cxn ang="0">
                    <a:pos x="54" y="772"/>
                  </a:cxn>
                  <a:cxn ang="0">
                    <a:pos x="0" y="642"/>
                  </a:cxn>
                  <a:cxn ang="0">
                    <a:pos x="10" y="475"/>
                  </a:cxn>
                  <a:cxn ang="0">
                    <a:pos x="54" y="307"/>
                  </a:cxn>
                  <a:cxn ang="0">
                    <a:pos x="148" y="169"/>
                  </a:cxn>
                  <a:cxn ang="0">
                    <a:pos x="287" y="75"/>
                  </a:cxn>
                  <a:cxn ang="0">
                    <a:pos x="390" y="16"/>
                  </a:cxn>
                  <a:cxn ang="0">
                    <a:pos x="503" y="0"/>
                  </a:cxn>
                  <a:cxn ang="0">
                    <a:pos x="623" y="0"/>
                  </a:cxn>
                  <a:cxn ang="0">
                    <a:pos x="726" y="7"/>
                  </a:cxn>
                  <a:cxn ang="0">
                    <a:pos x="736" y="26"/>
                  </a:cxn>
                  <a:cxn ang="0">
                    <a:pos x="745" y="45"/>
                  </a:cxn>
                </a:cxnLst>
                <a:rect l="0" t="0" r="r" b="b"/>
                <a:pathLst>
                  <a:path w="809" h="1062">
                    <a:moveTo>
                      <a:pt x="755" y="56"/>
                    </a:moveTo>
                    <a:lnTo>
                      <a:pt x="764" y="56"/>
                    </a:lnTo>
                    <a:lnTo>
                      <a:pt x="774" y="56"/>
                    </a:lnTo>
                    <a:lnTo>
                      <a:pt x="780" y="56"/>
                    </a:lnTo>
                    <a:lnTo>
                      <a:pt x="790" y="56"/>
                    </a:lnTo>
                    <a:lnTo>
                      <a:pt x="800" y="65"/>
                    </a:lnTo>
                    <a:lnTo>
                      <a:pt x="809" y="75"/>
                    </a:lnTo>
                    <a:lnTo>
                      <a:pt x="764" y="233"/>
                    </a:lnTo>
                    <a:lnTo>
                      <a:pt x="706" y="233"/>
                    </a:lnTo>
                    <a:lnTo>
                      <a:pt x="661" y="242"/>
                    </a:lnTo>
                    <a:lnTo>
                      <a:pt x="613" y="261"/>
                    </a:lnTo>
                    <a:lnTo>
                      <a:pt x="558" y="277"/>
                    </a:lnTo>
                    <a:lnTo>
                      <a:pt x="513" y="298"/>
                    </a:lnTo>
                    <a:lnTo>
                      <a:pt x="474" y="326"/>
                    </a:lnTo>
                    <a:lnTo>
                      <a:pt x="429" y="362"/>
                    </a:lnTo>
                    <a:lnTo>
                      <a:pt x="400" y="400"/>
                    </a:lnTo>
                    <a:lnTo>
                      <a:pt x="381" y="420"/>
                    </a:lnTo>
                    <a:lnTo>
                      <a:pt x="361" y="446"/>
                    </a:lnTo>
                    <a:lnTo>
                      <a:pt x="345" y="465"/>
                    </a:lnTo>
                    <a:lnTo>
                      <a:pt x="335" y="494"/>
                    </a:lnTo>
                    <a:lnTo>
                      <a:pt x="325" y="530"/>
                    </a:lnTo>
                    <a:lnTo>
                      <a:pt x="316" y="559"/>
                    </a:lnTo>
                    <a:lnTo>
                      <a:pt x="306" y="588"/>
                    </a:lnTo>
                    <a:lnTo>
                      <a:pt x="296" y="613"/>
                    </a:lnTo>
                    <a:lnTo>
                      <a:pt x="306" y="662"/>
                    </a:lnTo>
                    <a:lnTo>
                      <a:pt x="316" y="697"/>
                    </a:lnTo>
                    <a:lnTo>
                      <a:pt x="335" y="736"/>
                    </a:lnTo>
                    <a:lnTo>
                      <a:pt x="361" y="772"/>
                    </a:lnTo>
                    <a:lnTo>
                      <a:pt x="390" y="810"/>
                    </a:lnTo>
                    <a:lnTo>
                      <a:pt x="419" y="839"/>
                    </a:lnTo>
                    <a:lnTo>
                      <a:pt x="454" y="855"/>
                    </a:lnTo>
                    <a:lnTo>
                      <a:pt x="494" y="874"/>
                    </a:lnTo>
                    <a:lnTo>
                      <a:pt x="484" y="904"/>
                    </a:lnTo>
                    <a:lnTo>
                      <a:pt x="474" y="933"/>
                    </a:lnTo>
                    <a:lnTo>
                      <a:pt x="454" y="959"/>
                    </a:lnTo>
                    <a:lnTo>
                      <a:pt x="438" y="978"/>
                    </a:lnTo>
                    <a:lnTo>
                      <a:pt x="419" y="997"/>
                    </a:lnTo>
                    <a:lnTo>
                      <a:pt x="390" y="1017"/>
                    </a:lnTo>
                    <a:lnTo>
                      <a:pt x="371" y="1033"/>
                    </a:lnTo>
                    <a:lnTo>
                      <a:pt x="355" y="1062"/>
                    </a:lnTo>
                    <a:lnTo>
                      <a:pt x="296" y="1033"/>
                    </a:lnTo>
                    <a:lnTo>
                      <a:pt x="242" y="987"/>
                    </a:lnTo>
                    <a:lnTo>
                      <a:pt x="187" y="939"/>
                    </a:lnTo>
                    <a:lnTo>
                      <a:pt x="139" y="885"/>
                    </a:lnTo>
                    <a:lnTo>
                      <a:pt x="94" y="830"/>
                    </a:lnTo>
                    <a:lnTo>
                      <a:pt x="54" y="772"/>
                    </a:lnTo>
                    <a:lnTo>
                      <a:pt x="26" y="707"/>
                    </a:lnTo>
                    <a:lnTo>
                      <a:pt x="0" y="642"/>
                    </a:lnTo>
                    <a:lnTo>
                      <a:pt x="0" y="559"/>
                    </a:lnTo>
                    <a:lnTo>
                      <a:pt x="10" y="475"/>
                    </a:lnTo>
                    <a:lnTo>
                      <a:pt x="26" y="390"/>
                    </a:lnTo>
                    <a:lnTo>
                      <a:pt x="54" y="307"/>
                    </a:lnTo>
                    <a:lnTo>
                      <a:pt x="103" y="233"/>
                    </a:lnTo>
                    <a:lnTo>
                      <a:pt x="148" y="169"/>
                    </a:lnTo>
                    <a:lnTo>
                      <a:pt x="212" y="110"/>
                    </a:lnTo>
                    <a:lnTo>
                      <a:pt x="287" y="75"/>
                    </a:lnTo>
                    <a:lnTo>
                      <a:pt x="335" y="35"/>
                    </a:lnTo>
                    <a:lnTo>
                      <a:pt x="390" y="16"/>
                    </a:lnTo>
                    <a:lnTo>
                      <a:pt x="445" y="0"/>
                    </a:lnTo>
                    <a:lnTo>
                      <a:pt x="503" y="0"/>
                    </a:lnTo>
                    <a:lnTo>
                      <a:pt x="567" y="0"/>
                    </a:lnTo>
                    <a:lnTo>
                      <a:pt x="623" y="0"/>
                    </a:lnTo>
                    <a:lnTo>
                      <a:pt x="680" y="7"/>
                    </a:lnTo>
                    <a:lnTo>
                      <a:pt x="726" y="7"/>
                    </a:lnTo>
                    <a:lnTo>
                      <a:pt x="726" y="16"/>
                    </a:lnTo>
                    <a:lnTo>
                      <a:pt x="736" y="26"/>
                    </a:lnTo>
                    <a:lnTo>
                      <a:pt x="736" y="35"/>
                    </a:lnTo>
                    <a:lnTo>
                      <a:pt x="745" y="45"/>
                    </a:lnTo>
                    <a:lnTo>
                      <a:pt x="755" y="56"/>
                    </a:lnTo>
                    <a:close/>
                  </a:path>
                </a:pathLst>
              </a:custGeom>
              <a:solidFill>
                <a:srgbClr val="FFCC99"/>
              </a:solidFill>
              <a:ln w="9525">
                <a:noFill/>
                <a:round/>
                <a:headEnd/>
                <a:tailEnd/>
              </a:ln>
            </p:spPr>
            <p:txBody>
              <a:bodyPr/>
              <a:lstStyle/>
              <a:p>
                <a:endParaRPr lang="en-US"/>
              </a:p>
            </p:txBody>
          </p:sp>
          <p:sp>
            <p:nvSpPr>
              <p:cNvPr id="51" name="Freeform 50"/>
              <p:cNvSpPr>
                <a:spLocks/>
              </p:cNvSpPr>
              <p:nvPr/>
            </p:nvSpPr>
            <p:spPr bwMode="auto">
              <a:xfrm>
                <a:off x="311" y="3432"/>
                <a:ext cx="42" cy="22"/>
              </a:xfrm>
              <a:custGeom>
                <a:avLst/>
                <a:gdLst/>
                <a:ahLst/>
                <a:cxnLst>
                  <a:cxn ang="0">
                    <a:pos x="390" y="35"/>
                  </a:cxn>
                  <a:cxn ang="0">
                    <a:pos x="615" y="56"/>
                  </a:cxn>
                  <a:cxn ang="0">
                    <a:pos x="632" y="91"/>
                  </a:cxn>
                  <a:cxn ang="0">
                    <a:pos x="632" y="129"/>
                  </a:cxn>
                  <a:cxn ang="0">
                    <a:pos x="641" y="169"/>
                  </a:cxn>
                  <a:cxn ang="0">
                    <a:pos x="641" y="204"/>
                  </a:cxn>
                  <a:cxn ang="0">
                    <a:pos x="651" y="242"/>
                  </a:cxn>
                  <a:cxn ang="0">
                    <a:pos x="651" y="277"/>
                  </a:cxn>
                  <a:cxn ang="0">
                    <a:pos x="661" y="317"/>
                  </a:cxn>
                  <a:cxn ang="0">
                    <a:pos x="670" y="352"/>
                  </a:cxn>
                  <a:cxn ang="0">
                    <a:pos x="596" y="298"/>
                  </a:cxn>
                  <a:cxn ang="0">
                    <a:pos x="522" y="252"/>
                  </a:cxn>
                  <a:cxn ang="0">
                    <a:pos x="438" y="213"/>
                  </a:cxn>
                  <a:cxn ang="0">
                    <a:pos x="354" y="185"/>
                  </a:cxn>
                  <a:cxn ang="0">
                    <a:pos x="261" y="158"/>
                  </a:cxn>
                  <a:cxn ang="0">
                    <a:pos x="177" y="139"/>
                  </a:cxn>
                  <a:cxn ang="0">
                    <a:pos x="92" y="110"/>
                  </a:cxn>
                  <a:cxn ang="0">
                    <a:pos x="0" y="84"/>
                  </a:cxn>
                  <a:cxn ang="0">
                    <a:pos x="44" y="65"/>
                  </a:cxn>
                  <a:cxn ang="0">
                    <a:pos x="92" y="35"/>
                  </a:cxn>
                  <a:cxn ang="0">
                    <a:pos x="138" y="16"/>
                  </a:cxn>
                  <a:cxn ang="0">
                    <a:pos x="196" y="7"/>
                  </a:cxn>
                  <a:cxn ang="0">
                    <a:pos x="241" y="0"/>
                  </a:cxn>
                  <a:cxn ang="0">
                    <a:pos x="296" y="0"/>
                  </a:cxn>
                  <a:cxn ang="0">
                    <a:pos x="344" y="16"/>
                  </a:cxn>
                  <a:cxn ang="0">
                    <a:pos x="390" y="35"/>
                  </a:cxn>
                </a:cxnLst>
                <a:rect l="0" t="0" r="r" b="b"/>
                <a:pathLst>
                  <a:path w="670" h="352">
                    <a:moveTo>
                      <a:pt x="390" y="35"/>
                    </a:moveTo>
                    <a:lnTo>
                      <a:pt x="615" y="56"/>
                    </a:lnTo>
                    <a:lnTo>
                      <a:pt x="632" y="91"/>
                    </a:lnTo>
                    <a:lnTo>
                      <a:pt x="632" y="129"/>
                    </a:lnTo>
                    <a:lnTo>
                      <a:pt x="641" y="169"/>
                    </a:lnTo>
                    <a:lnTo>
                      <a:pt x="641" y="204"/>
                    </a:lnTo>
                    <a:lnTo>
                      <a:pt x="651" y="242"/>
                    </a:lnTo>
                    <a:lnTo>
                      <a:pt x="651" y="277"/>
                    </a:lnTo>
                    <a:lnTo>
                      <a:pt x="661" y="317"/>
                    </a:lnTo>
                    <a:lnTo>
                      <a:pt x="670" y="352"/>
                    </a:lnTo>
                    <a:lnTo>
                      <a:pt x="596" y="298"/>
                    </a:lnTo>
                    <a:lnTo>
                      <a:pt x="522" y="252"/>
                    </a:lnTo>
                    <a:lnTo>
                      <a:pt x="438" y="213"/>
                    </a:lnTo>
                    <a:lnTo>
                      <a:pt x="354" y="185"/>
                    </a:lnTo>
                    <a:lnTo>
                      <a:pt x="261" y="158"/>
                    </a:lnTo>
                    <a:lnTo>
                      <a:pt x="177" y="139"/>
                    </a:lnTo>
                    <a:lnTo>
                      <a:pt x="92" y="110"/>
                    </a:lnTo>
                    <a:lnTo>
                      <a:pt x="0" y="84"/>
                    </a:lnTo>
                    <a:lnTo>
                      <a:pt x="44" y="65"/>
                    </a:lnTo>
                    <a:lnTo>
                      <a:pt x="92" y="35"/>
                    </a:lnTo>
                    <a:lnTo>
                      <a:pt x="138" y="16"/>
                    </a:lnTo>
                    <a:lnTo>
                      <a:pt x="196" y="7"/>
                    </a:lnTo>
                    <a:lnTo>
                      <a:pt x="241" y="0"/>
                    </a:lnTo>
                    <a:lnTo>
                      <a:pt x="296" y="0"/>
                    </a:lnTo>
                    <a:lnTo>
                      <a:pt x="344" y="16"/>
                    </a:lnTo>
                    <a:lnTo>
                      <a:pt x="390" y="35"/>
                    </a:lnTo>
                    <a:close/>
                  </a:path>
                </a:pathLst>
              </a:custGeom>
              <a:solidFill>
                <a:srgbClr val="FF0066"/>
              </a:solidFill>
              <a:ln w="9525">
                <a:noFill/>
                <a:round/>
                <a:headEnd/>
                <a:tailEnd/>
              </a:ln>
            </p:spPr>
            <p:txBody>
              <a:bodyPr/>
              <a:lstStyle/>
              <a:p>
                <a:endParaRPr lang="en-US"/>
              </a:p>
            </p:txBody>
          </p:sp>
          <p:sp>
            <p:nvSpPr>
              <p:cNvPr id="52" name="Freeform 51"/>
              <p:cNvSpPr>
                <a:spLocks/>
              </p:cNvSpPr>
              <p:nvPr/>
            </p:nvSpPr>
            <p:spPr bwMode="auto">
              <a:xfrm>
                <a:off x="204" y="3438"/>
                <a:ext cx="28" cy="28"/>
              </a:xfrm>
              <a:custGeom>
                <a:avLst/>
                <a:gdLst/>
                <a:ahLst/>
                <a:cxnLst>
                  <a:cxn ang="0">
                    <a:pos x="419" y="123"/>
                  </a:cxn>
                  <a:cxn ang="0">
                    <a:pos x="438" y="177"/>
                  </a:cxn>
                  <a:cxn ang="0">
                    <a:pos x="393" y="198"/>
                  </a:cxn>
                  <a:cxn ang="0">
                    <a:pos x="345" y="226"/>
                  </a:cxn>
                  <a:cxn ang="0">
                    <a:pos x="290" y="262"/>
                  </a:cxn>
                  <a:cxn ang="0">
                    <a:pos x="242" y="290"/>
                  </a:cxn>
                  <a:cxn ang="0">
                    <a:pos x="197" y="320"/>
                  </a:cxn>
                  <a:cxn ang="0">
                    <a:pos x="151" y="355"/>
                  </a:cxn>
                  <a:cxn ang="0">
                    <a:pos x="113" y="394"/>
                  </a:cxn>
                  <a:cxn ang="0">
                    <a:pos x="67" y="440"/>
                  </a:cxn>
                  <a:cxn ang="0">
                    <a:pos x="38" y="419"/>
                  </a:cxn>
                  <a:cxn ang="0">
                    <a:pos x="38" y="365"/>
                  </a:cxn>
                  <a:cxn ang="0">
                    <a:pos x="38" y="320"/>
                  </a:cxn>
                  <a:cxn ang="0">
                    <a:pos x="29" y="271"/>
                  </a:cxn>
                  <a:cxn ang="0">
                    <a:pos x="19" y="226"/>
                  </a:cxn>
                  <a:cxn ang="0">
                    <a:pos x="9" y="177"/>
                  </a:cxn>
                  <a:cxn ang="0">
                    <a:pos x="9" y="133"/>
                  </a:cxn>
                  <a:cxn ang="0">
                    <a:pos x="0" y="85"/>
                  </a:cxn>
                  <a:cxn ang="0">
                    <a:pos x="0" y="39"/>
                  </a:cxn>
                  <a:cxn ang="0">
                    <a:pos x="57" y="20"/>
                  </a:cxn>
                  <a:cxn ang="0">
                    <a:pos x="113" y="10"/>
                  </a:cxn>
                  <a:cxn ang="0">
                    <a:pos x="167" y="0"/>
                  </a:cxn>
                  <a:cxn ang="0">
                    <a:pos x="226" y="10"/>
                  </a:cxn>
                  <a:cxn ang="0">
                    <a:pos x="280" y="29"/>
                  </a:cxn>
                  <a:cxn ang="0">
                    <a:pos x="326" y="48"/>
                  </a:cxn>
                  <a:cxn ang="0">
                    <a:pos x="374" y="78"/>
                  </a:cxn>
                  <a:cxn ang="0">
                    <a:pos x="419" y="123"/>
                  </a:cxn>
                </a:cxnLst>
                <a:rect l="0" t="0" r="r" b="b"/>
                <a:pathLst>
                  <a:path w="438" h="440">
                    <a:moveTo>
                      <a:pt x="419" y="123"/>
                    </a:moveTo>
                    <a:lnTo>
                      <a:pt x="438" y="177"/>
                    </a:lnTo>
                    <a:lnTo>
                      <a:pt x="393" y="198"/>
                    </a:lnTo>
                    <a:lnTo>
                      <a:pt x="345" y="226"/>
                    </a:lnTo>
                    <a:lnTo>
                      <a:pt x="290" y="262"/>
                    </a:lnTo>
                    <a:lnTo>
                      <a:pt x="242" y="290"/>
                    </a:lnTo>
                    <a:lnTo>
                      <a:pt x="197" y="320"/>
                    </a:lnTo>
                    <a:lnTo>
                      <a:pt x="151" y="355"/>
                    </a:lnTo>
                    <a:lnTo>
                      <a:pt x="113" y="394"/>
                    </a:lnTo>
                    <a:lnTo>
                      <a:pt x="67" y="440"/>
                    </a:lnTo>
                    <a:lnTo>
                      <a:pt x="38" y="419"/>
                    </a:lnTo>
                    <a:lnTo>
                      <a:pt x="38" y="365"/>
                    </a:lnTo>
                    <a:lnTo>
                      <a:pt x="38" y="320"/>
                    </a:lnTo>
                    <a:lnTo>
                      <a:pt x="29" y="271"/>
                    </a:lnTo>
                    <a:lnTo>
                      <a:pt x="19" y="226"/>
                    </a:lnTo>
                    <a:lnTo>
                      <a:pt x="9" y="177"/>
                    </a:lnTo>
                    <a:lnTo>
                      <a:pt x="9" y="133"/>
                    </a:lnTo>
                    <a:lnTo>
                      <a:pt x="0" y="85"/>
                    </a:lnTo>
                    <a:lnTo>
                      <a:pt x="0" y="39"/>
                    </a:lnTo>
                    <a:lnTo>
                      <a:pt x="57" y="20"/>
                    </a:lnTo>
                    <a:lnTo>
                      <a:pt x="113" y="10"/>
                    </a:lnTo>
                    <a:lnTo>
                      <a:pt x="167" y="0"/>
                    </a:lnTo>
                    <a:lnTo>
                      <a:pt x="226" y="10"/>
                    </a:lnTo>
                    <a:lnTo>
                      <a:pt x="280" y="29"/>
                    </a:lnTo>
                    <a:lnTo>
                      <a:pt x="326" y="48"/>
                    </a:lnTo>
                    <a:lnTo>
                      <a:pt x="374" y="78"/>
                    </a:lnTo>
                    <a:lnTo>
                      <a:pt x="419" y="123"/>
                    </a:lnTo>
                    <a:close/>
                  </a:path>
                </a:pathLst>
              </a:custGeom>
              <a:solidFill>
                <a:srgbClr val="FF0066"/>
              </a:solidFill>
              <a:ln w="9525">
                <a:noFill/>
                <a:round/>
                <a:headEnd/>
                <a:tailEnd/>
              </a:ln>
            </p:spPr>
            <p:txBody>
              <a:bodyPr/>
              <a:lstStyle/>
              <a:p>
                <a:endParaRPr lang="en-US"/>
              </a:p>
            </p:txBody>
          </p:sp>
          <p:sp>
            <p:nvSpPr>
              <p:cNvPr id="53" name="Freeform 52"/>
              <p:cNvSpPr>
                <a:spLocks/>
              </p:cNvSpPr>
              <p:nvPr/>
            </p:nvSpPr>
            <p:spPr bwMode="auto">
              <a:xfrm>
                <a:off x="203" y="3440"/>
                <a:ext cx="158" cy="71"/>
              </a:xfrm>
              <a:custGeom>
                <a:avLst/>
                <a:gdLst/>
                <a:ahLst/>
                <a:cxnLst>
                  <a:cxn ang="0">
                    <a:pos x="2048" y="141"/>
                  </a:cxn>
                  <a:cxn ang="0">
                    <a:pos x="2103" y="168"/>
                  </a:cxn>
                  <a:cxn ang="0">
                    <a:pos x="2161" y="187"/>
                  </a:cxn>
                  <a:cxn ang="0">
                    <a:pos x="2206" y="216"/>
                  </a:cxn>
                  <a:cxn ang="0">
                    <a:pos x="2281" y="251"/>
                  </a:cxn>
                  <a:cxn ang="0">
                    <a:pos x="2354" y="316"/>
                  </a:cxn>
                  <a:cxn ang="0">
                    <a:pos x="2413" y="393"/>
                  </a:cxn>
                  <a:cxn ang="0">
                    <a:pos x="2477" y="477"/>
                  </a:cxn>
                  <a:cxn ang="0">
                    <a:pos x="2523" y="542"/>
                  </a:cxn>
                  <a:cxn ang="0">
                    <a:pos x="2532" y="597"/>
                  </a:cxn>
                  <a:cxn ang="0">
                    <a:pos x="2523" y="652"/>
                  </a:cxn>
                  <a:cxn ang="0">
                    <a:pos x="2516" y="700"/>
                  </a:cxn>
                  <a:cxn ang="0">
                    <a:pos x="2477" y="775"/>
                  </a:cxn>
                  <a:cxn ang="0">
                    <a:pos x="2413" y="839"/>
                  </a:cxn>
                  <a:cxn ang="0">
                    <a:pos x="2329" y="888"/>
                  </a:cxn>
                  <a:cxn ang="0">
                    <a:pos x="2235" y="913"/>
                  </a:cxn>
                  <a:cxn ang="0">
                    <a:pos x="2142" y="897"/>
                  </a:cxn>
                  <a:cxn ang="0">
                    <a:pos x="2067" y="888"/>
                  </a:cxn>
                  <a:cxn ang="0">
                    <a:pos x="1994" y="897"/>
                  </a:cxn>
                  <a:cxn ang="0">
                    <a:pos x="1910" y="904"/>
                  </a:cxn>
                  <a:cxn ang="0">
                    <a:pos x="1777" y="942"/>
                  </a:cxn>
                  <a:cxn ang="0">
                    <a:pos x="1593" y="1036"/>
                  </a:cxn>
                  <a:cxn ang="0">
                    <a:pos x="1416" y="1130"/>
                  </a:cxn>
                  <a:cxn ang="0">
                    <a:pos x="1268" y="1149"/>
                  </a:cxn>
                  <a:cxn ang="0">
                    <a:pos x="1164" y="1130"/>
                  </a:cxn>
                  <a:cxn ang="0">
                    <a:pos x="1007" y="1055"/>
                  </a:cxn>
                  <a:cxn ang="0">
                    <a:pos x="781" y="980"/>
                  </a:cxn>
                  <a:cxn ang="0">
                    <a:pos x="548" y="961"/>
                  </a:cxn>
                  <a:cxn ang="0">
                    <a:pos x="316" y="987"/>
                  </a:cxn>
                  <a:cxn ang="0">
                    <a:pos x="168" y="1007"/>
                  </a:cxn>
                  <a:cxn ang="0">
                    <a:pos x="110" y="980"/>
                  </a:cxn>
                  <a:cxn ang="0">
                    <a:pos x="64" y="932"/>
                  </a:cxn>
                  <a:cxn ang="0">
                    <a:pos x="26" y="888"/>
                  </a:cxn>
                  <a:cxn ang="0">
                    <a:pos x="0" y="803"/>
                  </a:cxn>
                  <a:cxn ang="0">
                    <a:pos x="0" y="710"/>
                  </a:cxn>
                  <a:cxn ang="0">
                    <a:pos x="45" y="587"/>
                  </a:cxn>
                  <a:cxn ang="0">
                    <a:pos x="168" y="439"/>
                  </a:cxn>
                  <a:cxn ang="0">
                    <a:pos x="316" y="316"/>
                  </a:cxn>
                  <a:cxn ang="0">
                    <a:pos x="429" y="242"/>
                  </a:cxn>
                  <a:cxn ang="0">
                    <a:pos x="484" y="206"/>
                  </a:cxn>
                  <a:cxn ang="0">
                    <a:pos x="539" y="178"/>
                  </a:cxn>
                  <a:cxn ang="0">
                    <a:pos x="604" y="148"/>
                  </a:cxn>
                  <a:cxn ang="0">
                    <a:pos x="661" y="122"/>
                  </a:cxn>
                  <a:cxn ang="0">
                    <a:pos x="958" y="38"/>
                  </a:cxn>
                  <a:cxn ang="0">
                    <a:pos x="1268" y="0"/>
                  </a:cxn>
                  <a:cxn ang="0">
                    <a:pos x="1564" y="19"/>
                  </a:cxn>
                  <a:cxn ang="0">
                    <a:pos x="1871" y="93"/>
                  </a:cxn>
                </a:cxnLst>
                <a:rect l="0" t="0" r="r" b="b"/>
                <a:pathLst>
                  <a:path w="2532" h="1149">
                    <a:moveTo>
                      <a:pt x="2023" y="132"/>
                    </a:moveTo>
                    <a:lnTo>
                      <a:pt x="2048" y="141"/>
                    </a:lnTo>
                    <a:lnTo>
                      <a:pt x="2077" y="157"/>
                    </a:lnTo>
                    <a:lnTo>
                      <a:pt x="2103" y="168"/>
                    </a:lnTo>
                    <a:lnTo>
                      <a:pt x="2132" y="178"/>
                    </a:lnTo>
                    <a:lnTo>
                      <a:pt x="2161" y="187"/>
                    </a:lnTo>
                    <a:lnTo>
                      <a:pt x="2180" y="197"/>
                    </a:lnTo>
                    <a:lnTo>
                      <a:pt x="2206" y="216"/>
                    </a:lnTo>
                    <a:lnTo>
                      <a:pt x="2235" y="226"/>
                    </a:lnTo>
                    <a:lnTo>
                      <a:pt x="2281" y="251"/>
                    </a:lnTo>
                    <a:lnTo>
                      <a:pt x="2319" y="280"/>
                    </a:lnTo>
                    <a:lnTo>
                      <a:pt x="2354" y="316"/>
                    </a:lnTo>
                    <a:lnTo>
                      <a:pt x="2384" y="355"/>
                    </a:lnTo>
                    <a:lnTo>
                      <a:pt x="2413" y="393"/>
                    </a:lnTo>
                    <a:lnTo>
                      <a:pt x="2448" y="439"/>
                    </a:lnTo>
                    <a:lnTo>
                      <a:pt x="2477" y="477"/>
                    </a:lnTo>
                    <a:lnTo>
                      <a:pt x="2516" y="512"/>
                    </a:lnTo>
                    <a:lnTo>
                      <a:pt x="2523" y="542"/>
                    </a:lnTo>
                    <a:lnTo>
                      <a:pt x="2532" y="568"/>
                    </a:lnTo>
                    <a:lnTo>
                      <a:pt x="2532" y="597"/>
                    </a:lnTo>
                    <a:lnTo>
                      <a:pt x="2532" y="625"/>
                    </a:lnTo>
                    <a:lnTo>
                      <a:pt x="2523" y="652"/>
                    </a:lnTo>
                    <a:lnTo>
                      <a:pt x="2523" y="681"/>
                    </a:lnTo>
                    <a:lnTo>
                      <a:pt x="2516" y="700"/>
                    </a:lnTo>
                    <a:lnTo>
                      <a:pt x="2516" y="729"/>
                    </a:lnTo>
                    <a:lnTo>
                      <a:pt x="2477" y="775"/>
                    </a:lnTo>
                    <a:lnTo>
                      <a:pt x="2448" y="803"/>
                    </a:lnTo>
                    <a:lnTo>
                      <a:pt x="2413" y="839"/>
                    </a:lnTo>
                    <a:lnTo>
                      <a:pt x="2365" y="867"/>
                    </a:lnTo>
                    <a:lnTo>
                      <a:pt x="2329" y="888"/>
                    </a:lnTo>
                    <a:lnTo>
                      <a:pt x="2281" y="904"/>
                    </a:lnTo>
                    <a:lnTo>
                      <a:pt x="2235" y="913"/>
                    </a:lnTo>
                    <a:lnTo>
                      <a:pt x="2180" y="913"/>
                    </a:lnTo>
                    <a:lnTo>
                      <a:pt x="2142" y="897"/>
                    </a:lnTo>
                    <a:lnTo>
                      <a:pt x="2103" y="888"/>
                    </a:lnTo>
                    <a:lnTo>
                      <a:pt x="2067" y="888"/>
                    </a:lnTo>
                    <a:lnTo>
                      <a:pt x="2029" y="888"/>
                    </a:lnTo>
                    <a:lnTo>
                      <a:pt x="1994" y="897"/>
                    </a:lnTo>
                    <a:lnTo>
                      <a:pt x="1954" y="904"/>
                    </a:lnTo>
                    <a:lnTo>
                      <a:pt x="1910" y="904"/>
                    </a:lnTo>
                    <a:lnTo>
                      <a:pt x="1871" y="904"/>
                    </a:lnTo>
                    <a:lnTo>
                      <a:pt x="1777" y="942"/>
                    </a:lnTo>
                    <a:lnTo>
                      <a:pt x="1687" y="987"/>
                    </a:lnTo>
                    <a:lnTo>
                      <a:pt x="1593" y="1036"/>
                    </a:lnTo>
                    <a:lnTo>
                      <a:pt x="1510" y="1090"/>
                    </a:lnTo>
                    <a:lnTo>
                      <a:pt x="1416" y="1130"/>
                    </a:lnTo>
                    <a:lnTo>
                      <a:pt x="1313" y="1149"/>
                    </a:lnTo>
                    <a:lnTo>
                      <a:pt x="1268" y="1149"/>
                    </a:lnTo>
                    <a:lnTo>
                      <a:pt x="1209" y="1149"/>
                    </a:lnTo>
                    <a:lnTo>
                      <a:pt x="1164" y="1130"/>
                    </a:lnTo>
                    <a:lnTo>
                      <a:pt x="1107" y="1109"/>
                    </a:lnTo>
                    <a:lnTo>
                      <a:pt x="1007" y="1055"/>
                    </a:lnTo>
                    <a:lnTo>
                      <a:pt x="894" y="1007"/>
                    </a:lnTo>
                    <a:lnTo>
                      <a:pt x="781" y="980"/>
                    </a:lnTo>
                    <a:lnTo>
                      <a:pt x="671" y="961"/>
                    </a:lnTo>
                    <a:lnTo>
                      <a:pt x="548" y="961"/>
                    </a:lnTo>
                    <a:lnTo>
                      <a:pt x="429" y="971"/>
                    </a:lnTo>
                    <a:lnTo>
                      <a:pt x="316" y="987"/>
                    </a:lnTo>
                    <a:lnTo>
                      <a:pt x="193" y="1007"/>
                    </a:lnTo>
                    <a:lnTo>
                      <a:pt x="168" y="1007"/>
                    </a:lnTo>
                    <a:lnTo>
                      <a:pt x="139" y="996"/>
                    </a:lnTo>
                    <a:lnTo>
                      <a:pt x="110" y="980"/>
                    </a:lnTo>
                    <a:lnTo>
                      <a:pt x="83" y="961"/>
                    </a:lnTo>
                    <a:lnTo>
                      <a:pt x="64" y="932"/>
                    </a:lnTo>
                    <a:lnTo>
                      <a:pt x="45" y="904"/>
                    </a:lnTo>
                    <a:lnTo>
                      <a:pt x="26" y="888"/>
                    </a:lnTo>
                    <a:lnTo>
                      <a:pt x="10" y="858"/>
                    </a:lnTo>
                    <a:lnTo>
                      <a:pt x="0" y="803"/>
                    </a:lnTo>
                    <a:lnTo>
                      <a:pt x="0" y="754"/>
                    </a:lnTo>
                    <a:lnTo>
                      <a:pt x="0" y="710"/>
                    </a:lnTo>
                    <a:lnTo>
                      <a:pt x="10" y="671"/>
                    </a:lnTo>
                    <a:lnTo>
                      <a:pt x="45" y="587"/>
                    </a:lnTo>
                    <a:lnTo>
                      <a:pt x="100" y="512"/>
                    </a:lnTo>
                    <a:lnTo>
                      <a:pt x="168" y="439"/>
                    </a:lnTo>
                    <a:lnTo>
                      <a:pt x="242" y="374"/>
                    </a:lnTo>
                    <a:lnTo>
                      <a:pt x="316" y="316"/>
                    </a:lnTo>
                    <a:lnTo>
                      <a:pt x="390" y="261"/>
                    </a:lnTo>
                    <a:lnTo>
                      <a:pt x="429" y="242"/>
                    </a:lnTo>
                    <a:lnTo>
                      <a:pt x="454" y="226"/>
                    </a:lnTo>
                    <a:lnTo>
                      <a:pt x="484" y="206"/>
                    </a:lnTo>
                    <a:lnTo>
                      <a:pt x="513" y="197"/>
                    </a:lnTo>
                    <a:lnTo>
                      <a:pt x="539" y="178"/>
                    </a:lnTo>
                    <a:lnTo>
                      <a:pt x="577" y="168"/>
                    </a:lnTo>
                    <a:lnTo>
                      <a:pt x="604" y="148"/>
                    </a:lnTo>
                    <a:lnTo>
                      <a:pt x="632" y="148"/>
                    </a:lnTo>
                    <a:lnTo>
                      <a:pt x="661" y="122"/>
                    </a:lnTo>
                    <a:lnTo>
                      <a:pt x="809" y="74"/>
                    </a:lnTo>
                    <a:lnTo>
                      <a:pt x="958" y="38"/>
                    </a:lnTo>
                    <a:lnTo>
                      <a:pt x="1107" y="9"/>
                    </a:lnTo>
                    <a:lnTo>
                      <a:pt x="1268" y="0"/>
                    </a:lnTo>
                    <a:lnTo>
                      <a:pt x="1416" y="0"/>
                    </a:lnTo>
                    <a:lnTo>
                      <a:pt x="1564" y="19"/>
                    </a:lnTo>
                    <a:lnTo>
                      <a:pt x="1722" y="49"/>
                    </a:lnTo>
                    <a:lnTo>
                      <a:pt x="1871" y="93"/>
                    </a:lnTo>
                    <a:lnTo>
                      <a:pt x="2023" y="132"/>
                    </a:lnTo>
                    <a:close/>
                  </a:path>
                </a:pathLst>
              </a:custGeom>
              <a:solidFill>
                <a:srgbClr val="CC3366"/>
              </a:solidFill>
              <a:ln w="9525">
                <a:noFill/>
                <a:round/>
                <a:headEnd/>
                <a:tailEnd/>
              </a:ln>
            </p:spPr>
            <p:txBody>
              <a:bodyPr/>
              <a:lstStyle/>
              <a:p>
                <a:endParaRPr lang="en-US"/>
              </a:p>
            </p:txBody>
          </p:sp>
          <p:sp>
            <p:nvSpPr>
              <p:cNvPr id="54" name="Freeform 53"/>
              <p:cNvSpPr>
                <a:spLocks/>
              </p:cNvSpPr>
              <p:nvPr/>
            </p:nvSpPr>
            <p:spPr bwMode="auto">
              <a:xfrm>
                <a:off x="423" y="3441"/>
                <a:ext cx="17" cy="20"/>
              </a:xfrm>
              <a:custGeom>
                <a:avLst/>
                <a:gdLst/>
                <a:ahLst/>
                <a:cxnLst>
                  <a:cxn ang="0">
                    <a:pos x="267" y="251"/>
                  </a:cxn>
                  <a:cxn ang="0">
                    <a:pos x="202" y="316"/>
                  </a:cxn>
                  <a:cxn ang="0">
                    <a:pos x="157" y="297"/>
                  </a:cxn>
                  <a:cxn ang="0">
                    <a:pos x="129" y="272"/>
                  </a:cxn>
                  <a:cxn ang="0">
                    <a:pos x="100" y="242"/>
                  </a:cxn>
                  <a:cxn ang="0">
                    <a:pos x="73" y="207"/>
                  </a:cxn>
                  <a:cxn ang="0">
                    <a:pos x="44" y="168"/>
                  </a:cxn>
                  <a:cxn ang="0">
                    <a:pos x="25" y="129"/>
                  </a:cxn>
                  <a:cxn ang="0">
                    <a:pos x="16" y="94"/>
                  </a:cxn>
                  <a:cxn ang="0">
                    <a:pos x="0" y="55"/>
                  </a:cxn>
                  <a:cxn ang="0">
                    <a:pos x="6" y="39"/>
                  </a:cxn>
                  <a:cxn ang="0">
                    <a:pos x="35" y="30"/>
                  </a:cxn>
                  <a:cxn ang="0">
                    <a:pos x="54" y="30"/>
                  </a:cxn>
                  <a:cxn ang="0">
                    <a:pos x="73" y="30"/>
                  </a:cxn>
                  <a:cxn ang="0">
                    <a:pos x="100" y="19"/>
                  </a:cxn>
                  <a:cxn ang="0">
                    <a:pos x="129" y="19"/>
                  </a:cxn>
                  <a:cxn ang="0">
                    <a:pos x="148" y="9"/>
                  </a:cxn>
                  <a:cxn ang="0">
                    <a:pos x="173" y="0"/>
                  </a:cxn>
                  <a:cxn ang="0">
                    <a:pos x="202" y="19"/>
                  </a:cxn>
                  <a:cxn ang="0">
                    <a:pos x="221" y="46"/>
                  </a:cxn>
                  <a:cxn ang="0">
                    <a:pos x="242" y="74"/>
                  </a:cxn>
                  <a:cxn ang="0">
                    <a:pos x="258" y="113"/>
                  </a:cxn>
                  <a:cxn ang="0">
                    <a:pos x="267" y="138"/>
                  </a:cxn>
                  <a:cxn ang="0">
                    <a:pos x="267" y="178"/>
                  </a:cxn>
                  <a:cxn ang="0">
                    <a:pos x="267" y="213"/>
                  </a:cxn>
                  <a:cxn ang="0">
                    <a:pos x="267" y="251"/>
                  </a:cxn>
                </a:cxnLst>
                <a:rect l="0" t="0" r="r" b="b"/>
                <a:pathLst>
                  <a:path w="267" h="316">
                    <a:moveTo>
                      <a:pt x="267" y="251"/>
                    </a:moveTo>
                    <a:lnTo>
                      <a:pt x="202" y="316"/>
                    </a:lnTo>
                    <a:lnTo>
                      <a:pt x="157" y="297"/>
                    </a:lnTo>
                    <a:lnTo>
                      <a:pt x="129" y="272"/>
                    </a:lnTo>
                    <a:lnTo>
                      <a:pt x="100" y="242"/>
                    </a:lnTo>
                    <a:lnTo>
                      <a:pt x="73" y="207"/>
                    </a:lnTo>
                    <a:lnTo>
                      <a:pt x="44" y="168"/>
                    </a:lnTo>
                    <a:lnTo>
                      <a:pt x="25" y="129"/>
                    </a:lnTo>
                    <a:lnTo>
                      <a:pt x="16" y="94"/>
                    </a:lnTo>
                    <a:lnTo>
                      <a:pt x="0" y="55"/>
                    </a:lnTo>
                    <a:lnTo>
                      <a:pt x="6" y="39"/>
                    </a:lnTo>
                    <a:lnTo>
                      <a:pt x="35" y="30"/>
                    </a:lnTo>
                    <a:lnTo>
                      <a:pt x="54" y="30"/>
                    </a:lnTo>
                    <a:lnTo>
                      <a:pt x="73" y="30"/>
                    </a:lnTo>
                    <a:lnTo>
                      <a:pt x="100" y="19"/>
                    </a:lnTo>
                    <a:lnTo>
                      <a:pt x="129" y="19"/>
                    </a:lnTo>
                    <a:lnTo>
                      <a:pt x="148" y="9"/>
                    </a:lnTo>
                    <a:lnTo>
                      <a:pt x="173" y="0"/>
                    </a:lnTo>
                    <a:lnTo>
                      <a:pt x="202" y="19"/>
                    </a:lnTo>
                    <a:lnTo>
                      <a:pt x="221" y="46"/>
                    </a:lnTo>
                    <a:lnTo>
                      <a:pt x="242" y="74"/>
                    </a:lnTo>
                    <a:lnTo>
                      <a:pt x="258" y="113"/>
                    </a:lnTo>
                    <a:lnTo>
                      <a:pt x="267" y="138"/>
                    </a:lnTo>
                    <a:lnTo>
                      <a:pt x="267" y="178"/>
                    </a:lnTo>
                    <a:lnTo>
                      <a:pt x="267" y="213"/>
                    </a:lnTo>
                    <a:lnTo>
                      <a:pt x="267" y="251"/>
                    </a:lnTo>
                    <a:close/>
                  </a:path>
                </a:pathLst>
              </a:custGeom>
              <a:solidFill>
                <a:srgbClr val="D19E6B"/>
              </a:solidFill>
              <a:ln w="9525">
                <a:noFill/>
                <a:round/>
                <a:headEnd/>
                <a:tailEnd/>
              </a:ln>
            </p:spPr>
            <p:txBody>
              <a:bodyPr/>
              <a:lstStyle/>
              <a:p>
                <a:endParaRPr lang="en-US"/>
              </a:p>
            </p:txBody>
          </p:sp>
          <p:sp>
            <p:nvSpPr>
              <p:cNvPr id="55" name="Freeform 54"/>
              <p:cNvSpPr>
                <a:spLocks/>
              </p:cNvSpPr>
              <p:nvPr/>
            </p:nvSpPr>
            <p:spPr bwMode="auto">
              <a:xfrm>
                <a:off x="177" y="3442"/>
                <a:ext cx="25" cy="23"/>
              </a:xfrm>
              <a:custGeom>
                <a:avLst/>
                <a:gdLst/>
                <a:ahLst/>
                <a:cxnLst>
                  <a:cxn ang="0">
                    <a:pos x="341" y="0"/>
                  </a:cxn>
                  <a:cxn ang="0">
                    <a:pos x="351" y="46"/>
                  </a:cxn>
                  <a:cxn ang="0">
                    <a:pos x="360" y="94"/>
                  </a:cxn>
                  <a:cxn ang="0">
                    <a:pos x="370" y="140"/>
                  </a:cxn>
                  <a:cxn ang="0">
                    <a:pos x="380" y="188"/>
                  </a:cxn>
                  <a:cxn ang="0">
                    <a:pos x="390" y="232"/>
                  </a:cxn>
                  <a:cxn ang="0">
                    <a:pos x="390" y="278"/>
                  </a:cxn>
                  <a:cxn ang="0">
                    <a:pos x="390" y="326"/>
                  </a:cxn>
                  <a:cxn ang="0">
                    <a:pos x="380" y="372"/>
                  </a:cxn>
                  <a:cxn ang="0">
                    <a:pos x="325" y="361"/>
                  </a:cxn>
                  <a:cxn ang="0">
                    <a:pos x="267" y="355"/>
                  </a:cxn>
                  <a:cxn ang="0">
                    <a:pos x="212" y="336"/>
                  </a:cxn>
                  <a:cxn ang="0">
                    <a:pos x="158" y="307"/>
                  </a:cxn>
                  <a:cxn ang="0">
                    <a:pos x="109" y="272"/>
                  </a:cxn>
                  <a:cxn ang="0">
                    <a:pos x="64" y="232"/>
                  </a:cxn>
                  <a:cxn ang="0">
                    <a:pos x="25" y="188"/>
                  </a:cxn>
                  <a:cxn ang="0">
                    <a:pos x="0" y="140"/>
                  </a:cxn>
                  <a:cxn ang="0">
                    <a:pos x="0" y="119"/>
                  </a:cxn>
                  <a:cxn ang="0">
                    <a:pos x="45" y="110"/>
                  </a:cxn>
                  <a:cxn ang="0">
                    <a:pos x="83" y="94"/>
                  </a:cxn>
                  <a:cxn ang="0">
                    <a:pos x="129" y="75"/>
                  </a:cxn>
                  <a:cxn ang="0">
                    <a:pos x="167" y="55"/>
                  </a:cxn>
                  <a:cxn ang="0">
                    <a:pos x="212" y="46"/>
                  </a:cxn>
                  <a:cxn ang="0">
                    <a:pos x="258" y="27"/>
                  </a:cxn>
                  <a:cxn ang="0">
                    <a:pos x="296" y="11"/>
                  </a:cxn>
                  <a:cxn ang="0">
                    <a:pos x="341" y="0"/>
                  </a:cxn>
                </a:cxnLst>
                <a:rect l="0" t="0" r="r" b="b"/>
                <a:pathLst>
                  <a:path w="390" h="372">
                    <a:moveTo>
                      <a:pt x="341" y="0"/>
                    </a:moveTo>
                    <a:lnTo>
                      <a:pt x="351" y="46"/>
                    </a:lnTo>
                    <a:lnTo>
                      <a:pt x="360" y="94"/>
                    </a:lnTo>
                    <a:lnTo>
                      <a:pt x="370" y="140"/>
                    </a:lnTo>
                    <a:lnTo>
                      <a:pt x="380" y="188"/>
                    </a:lnTo>
                    <a:lnTo>
                      <a:pt x="390" y="232"/>
                    </a:lnTo>
                    <a:lnTo>
                      <a:pt x="390" y="278"/>
                    </a:lnTo>
                    <a:lnTo>
                      <a:pt x="390" y="326"/>
                    </a:lnTo>
                    <a:lnTo>
                      <a:pt x="380" y="372"/>
                    </a:lnTo>
                    <a:lnTo>
                      <a:pt x="325" y="361"/>
                    </a:lnTo>
                    <a:lnTo>
                      <a:pt x="267" y="355"/>
                    </a:lnTo>
                    <a:lnTo>
                      <a:pt x="212" y="336"/>
                    </a:lnTo>
                    <a:lnTo>
                      <a:pt x="158" y="307"/>
                    </a:lnTo>
                    <a:lnTo>
                      <a:pt x="109" y="272"/>
                    </a:lnTo>
                    <a:lnTo>
                      <a:pt x="64" y="232"/>
                    </a:lnTo>
                    <a:lnTo>
                      <a:pt x="25" y="188"/>
                    </a:lnTo>
                    <a:lnTo>
                      <a:pt x="0" y="140"/>
                    </a:lnTo>
                    <a:lnTo>
                      <a:pt x="0" y="119"/>
                    </a:lnTo>
                    <a:lnTo>
                      <a:pt x="45" y="110"/>
                    </a:lnTo>
                    <a:lnTo>
                      <a:pt x="83" y="94"/>
                    </a:lnTo>
                    <a:lnTo>
                      <a:pt x="129" y="75"/>
                    </a:lnTo>
                    <a:lnTo>
                      <a:pt x="167" y="55"/>
                    </a:lnTo>
                    <a:lnTo>
                      <a:pt x="212" y="46"/>
                    </a:lnTo>
                    <a:lnTo>
                      <a:pt x="258" y="27"/>
                    </a:lnTo>
                    <a:lnTo>
                      <a:pt x="296" y="11"/>
                    </a:lnTo>
                    <a:lnTo>
                      <a:pt x="341" y="0"/>
                    </a:lnTo>
                    <a:close/>
                  </a:path>
                </a:pathLst>
              </a:custGeom>
              <a:solidFill>
                <a:srgbClr val="FFFFCC"/>
              </a:solidFill>
              <a:ln w="9525">
                <a:noFill/>
                <a:round/>
                <a:headEnd/>
                <a:tailEnd/>
              </a:ln>
            </p:spPr>
            <p:txBody>
              <a:bodyPr/>
              <a:lstStyle/>
              <a:p>
                <a:endParaRPr lang="en-US"/>
              </a:p>
            </p:txBody>
          </p:sp>
          <p:sp>
            <p:nvSpPr>
              <p:cNvPr id="56" name="Freeform 55"/>
              <p:cNvSpPr>
                <a:spLocks/>
              </p:cNvSpPr>
              <p:nvPr/>
            </p:nvSpPr>
            <p:spPr bwMode="auto">
              <a:xfrm>
                <a:off x="117" y="3451"/>
                <a:ext cx="20" cy="32"/>
              </a:xfrm>
              <a:custGeom>
                <a:avLst/>
                <a:gdLst/>
                <a:ahLst/>
                <a:cxnLst>
                  <a:cxn ang="0">
                    <a:pos x="334" y="10"/>
                  </a:cxn>
                  <a:cxn ang="0">
                    <a:pos x="315" y="74"/>
                  </a:cxn>
                  <a:cxn ang="0">
                    <a:pos x="309" y="129"/>
                  </a:cxn>
                  <a:cxn ang="0">
                    <a:pos x="280" y="196"/>
                  </a:cxn>
                  <a:cxn ang="0">
                    <a:pos x="261" y="261"/>
                  </a:cxn>
                  <a:cxn ang="0">
                    <a:pos x="232" y="316"/>
                  </a:cxn>
                  <a:cxn ang="0">
                    <a:pos x="205" y="381"/>
                  </a:cxn>
                  <a:cxn ang="0">
                    <a:pos x="177" y="448"/>
                  </a:cxn>
                  <a:cxn ang="0">
                    <a:pos x="148" y="503"/>
                  </a:cxn>
                  <a:cxn ang="0">
                    <a:pos x="122" y="494"/>
                  </a:cxn>
                  <a:cxn ang="0">
                    <a:pos x="93" y="484"/>
                  </a:cxn>
                  <a:cxn ang="0">
                    <a:pos x="73" y="465"/>
                  </a:cxn>
                  <a:cxn ang="0">
                    <a:pos x="57" y="438"/>
                  </a:cxn>
                  <a:cxn ang="0">
                    <a:pos x="48" y="410"/>
                  </a:cxn>
                  <a:cxn ang="0">
                    <a:pos x="28" y="381"/>
                  </a:cxn>
                  <a:cxn ang="0">
                    <a:pos x="19" y="355"/>
                  </a:cxn>
                  <a:cxn ang="0">
                    <a:pos x="9" y="325"/>
                  </a:cxn>
                  <a:cxn ang="0">
                    <a:pos x="0" y="281"/>
                  </a:cxn>
                  <a:cxn ang="0">
                    <a:pos x="9" y="242"/>
                  </a:cxn>
                  <a:cxn ang="0">
                    <a:pos x="19" y="206"/>
                  </a:cxn>
                  <a:cxn ang="0">
                    <a:pos x="38" y="168"/>
                  </a:cxn>
                  <a:cxn ang="0">
                    <a:pos x="64" y="129"/>
                  </a:cxn>
                  <a:cxn ang="0">
                    <a:pos x="93" y="104"/>
                  </a:cxn>
                  <a:cxn ang="0">
                    <a:pos x="122" y="83"/>
                  </a:cxn>
                  <a:cxn ang="0">
                    <a:pos x="148" y="55"/>
                  </a:cxn>
                  <a:cxn ang="0">
                    <a:pos x="157" y="55"/>
                  </a:cxn>
                  <a:cxn ang="0">
                    <a:pos x="177" y="55"/>
                  </a:cxn>
                  <a:cxn ang="0">
                    <a:pos x="186" y="45"/>
                  </a:cxn>
                  <a:cxn ang="0">
                    <a:pos x="196" y="39"/>
                  </a:cxn>
                  <a:cxn ang="0">
                    <a:pos x="205" y="39"/>
                  </a:cxn>
                  <a:cxn ang="0">
                    <a:pos x="216" y="29"/>
                  </a:cxn>
                  <a:cxn ang="0">
                    <a:pos x="226" y="19"/>
                  </a:cxn>
                  <a:cxn ang="0">
                    <a:pos x="242" y="19"/>
                  </a:cxn>
                  <a:cxn ang="0">
                    <a:pos x="251" y="19"/>
                  </a:cxn>
                  <a:cxn ang="0">
                    <a:pos x="270" y="19"/>
                  </a:cxn>
                  <a:cxn ang="0">
                    <a:pos x="280" y="10"/>
                  </a:cxn>
                  <a:cxn ang="0">
                    <a:pos x="290" y="10"/>
                  </a:cxn>
                  <a:cxn ang="0">
                    <a:pos x="299" y="0"/>
                  </a:cxn>
                  <a:cxn ang="0">
                    <a:pos x="315" y="0"/>
                  </a:cxn>
                  <a:cxn ang="0">
                    <a:pos x="325" y="0"/>
                  </a:cxn>
                  <a:cxn ang="0">
                    <a:pos x="334" y="10"/>
                  </a:cxn>
                </a:cxnLst>
                <a:rect l="0" t="0" r="r" b="b"/>
                <a:pathLst>
                  <a:path w="334" h="503">
                    <a:moveTo>
                      <a:pt x="334" y="10"/>
                    </a:moveTo>
                    <a:lnTo>
                      <a:pt x="315" y="74"/>
                    </a:lnTo>
                    <a:lnTo>
                      <a:pt x="309" y="129"/>
                    </a:lnTo>
                    <a:lnTo>
                      <a:pt x="280" y="196"/>
                    </a:lnTo>
                    <a:lnTo>
                      <a:pt x="261" y="261"/>
                    </a:lnTo>
                    <a:lnTo>
                      <a:pt x="232" y="316"/>
                    </a:lnTo>
                    <a:lnTo>
                      <a:pt x="205" y="381"/>
                    </a:lnTo>
                    <a:lnTo>
                      <a:pt x="177" y="448"/>
                    </a:lnTo>
                    <a:lnTo>
                      <a:pt x="148" y="503"/>
                    </a:lnTo>
                    <a:lnTo>
                      <a:pt x="122" y="494"/>
                    </a:lnTo>
                    <a:lnTo>
                      <a:pt x="93" y="484"/>
                    </a:lnTo>
                    <a:lnTo>
                      <a:pt x="73" y="465"/>
                    </a:lnTo>
                    <a:lnTo>
                      <a:pt x="57" y="438"/>
                    </a:lnTo>
                    <a:lnTo>
                      <a:pt x="48" y="410"/>
                    </a:lnTo>
                    <a:lnTo>
                      <a:pt x="28" y="381"/>
                    </a:lnTo>
                    <a:lnTo>
                      <a:pt x="19" y="355"/>
                    </a:lnTo>
                    <a:lnTo>
                      <a:pt x="9" y="325"/>
                    </a:lnTo>
                    <a:lnTo>
                      <a:pt x="0" y="281"/>
                    </a:lnTo>
                    <a:lnTo>
                      <a:pt x="9" y="242"/>
                    </a:lnTo>
                    <a:lnTo>
                      <a:pt x="19" y="206"/>
                    </a:lnTo>
                    <a:lnTo>
                      <a:pt x="38" y="168"/>
                    </a:lnTo>
                    <a:lnTo>
                      <a:pt x="64" y="129"/>
                    </a:lnTo>
                    <a:lnTo>
                      <a:pt x="93" y="104"/>
                    </a:lnTo>
                    <a:lnTo>
                      <a:pt x="122" y="83"/>
                    </a:lnTo>
                    <a:lnTo>
                      <a:pt x="148" y="55"/>
                    </a:lnTo>
                    <a:lnTo>
                      <a:pt x="157" y="55"/>
                    </a:lnTo>
                    <a:lnTo>
                      <a:pt x="177" y="55"/>
                    </a:lnTo>
                    <a:lnTo>
                      <a:pt x="186" y="45"/>
                    </a:lnTo>
                    <a:lnTo>
                      <a:pt x="196" y="39"/>
                    </a:lnTo>
                    <a:lnTo>
                      <a:pt x="205" y="39"/>
                    </a:lnTo>
                    <a:lnTo>
                      <a:pt x="216" y="29"/>
                    </a:lnTo>
                    <a:lnTo>
                      <a:pt x="226" y="19"/>
                    </a:lnTo>
                    <a:lnTo>
                      <a:pt x="242" y="19"/>
                    </a:lnTo>
                    <a:lnTo>
                      <a:pt x="251" y="19"/>
                    </a:lnTo>
                    <a:lnTo>
                      <a:pt x="270" y="19"/>
                    </a:lnTo>
                    <a:lnTo>
                      <a:pt x="280" y="10"/>
                    </a:lnTo>
                    <a:lnTo>
                      <a:pt x="290" y="10"/>
                    </a:lnTo>
                    <a:lnTo>
                      <a:pt x="299" y="0"/>
                    </a:lnTo>
                    <a:lnTo>
                      <a:pt x="315" y="0"/>
                    </a:lnTo>
                    <a:lnTo>
                      <a:pt x="325" y="0"/>
                    </a:lnTo>
                    <a:lnTo>
                      <a:pt x="334" y="10"/>
                    </a:lnTo>
                    <a:close/>
                  </a:path>
                </a:pathLst>
              </a:custGeom>
              <a:solidFill>
                <a:srgbClr val="D19E6B"/>
              </a:solidFill>
              <a:ln w="9525">
                <a:noFill/>
                <a:round/>
                <a:headEnd/>
                <a:tailEnd/>
              </a:ln>
            </p:spPr>
            <p:txBody>
              <a:bodyPr/>
              <a:lstStyle/>
              <a:p>
                <a:endParaRPr lang="en-US"/>
              </a:p>
            </p:txBody>
          </p:sp>
          <p:sp>
            <p:nvSpPr>
              <p:cNvPr id="57" name="Freeform 56"/>
              <p:cNvSpPr>
                <a:spLocks/>
              </p:cNvSpPr>
              <p:nvPr/>
            </p:nvSpPr>
            <p:spPr bwMode="auto">
              <a:xfrm>
                <a:off x="162" y="3471"/>
                <a:ext cx="247" cy="67"/>
              </a:xfrm>
              <a:custGeom>
                <a:avLst/>
                <a:gdLst/>
                <a:ahLst/>
                <a:cxnLst>
                  <a:cxn ang="0">
                    <a:pos x="3715" y="84"/>
                  </a:cxn>
                  <a:cxn ang="0">
                    <a:pos x="3928" y="188"/>
                  </a:cxn>
                  <a:cxn ang="0">
                    <a:pos x="3957" y="320"/>
                  </a:cxn>
                  <a:cxn ang="0">
                    <a:pos x="3928" y="395"/>
                  </a:cxn>
                  <a:cxn ang="0">
                    <a:pos x="3854" y="420"/>
                  </a:cxn>
                  <a:cxn ang="0">
                    <a:pos x="3760" y="404"/>
                  </a:cxn>
                  <a:cxn ang="0">
                    <a:pos x="3686" y="384"/>
                  </a:cxn>
                  <a:cxn ang="0">
                    <a:pos x="3651" y="395"/>
                  </a:cxn>
                  <a:cxn ang="0">
                    <a:pos x="3602" y="411"/>
                  </a:cxn>
                  <a:cxn ang="0">
                    <a:pos x="3586" y="449"/>
                  </a:cxn>
                  <a:cxn ang="0">
                    <a:pos x="3473" y="572"/>
                  </a:cxn>
                  <a:cxn ang="0">
                    <a:pos x="3005" y="888"/>
                  </a:cxn>
                  <a:cxn ang="0">
                    <a:pos x="2541" y="1075"/>
                  </a:cxn>
                  <a:cxn ang="0">
                    <a:pos x="2206" y="1056"/>
                  </a:cxn>
                  <a:cxn ang="0">
                    <a:pos x="1909" y="1081"/>
                  </a:cxn>
                  <a:cxn ang="0">
                    <a:pos x="1731" y="1056"/>
                  </a:cxn>
                  <a:cxn ang="0">
                    <a:pos x="1545" y="1065"/>
                  </a:cxn>
                  <a:cxn ang="0">
                    <a:pos x="1322" y="1075"/>
                  </a:cxn>
                  <a:cxn ang="0">
                    <a:pos x="1061" y="1027"/>
                  </a:cxn>
                  <a:cxn ang="0">
                    <a:pos x="677" y="907"/>
                  </a:cxn>
                  <a:cxn ang="0">
                    <a:pos x="341" y="858"/>
                  </a:cxn>
                  <a:cxn ang="0">
                    <a:pos x="183" y="888"/>
                  </a:cxn>
                  <a:cxn ang="0">
                    <a:pos x="64" y="839"/>
                  </a:cxn>
                  <a:cxn ang="0">
                    <a:pos x="16" y="756"/>
                  </a:cxn>
                  <a:cxn ang="0">
                    <a:pos x="16" y="626"/>
                  </a:cxn>
                  <a:cxn ang="0">
                    <a:pos x="174" y="411"/>
                  </a:cxn>
                  <a:cxn ang="0">
                    <a:pos x="371" y="261"/>
                  </a:cxn>
                  <a:cxn ang="0">
                    <a:pos x="483" y="188"/>
                  </a:cxn>
                  <a:cxn ang="0">
                    <a:pos x="577" y="188"/>
                  </a:cxn>
                  <a:cxn ang="0">
                    <a:pos x="557" y="326"/>
                  </a:cxn>
                  <a:cxn ang="0">
                    <a:pos x="612" y="468"/>
                  </a:cxn>
                  <a:cxn ang="0">
                    <a:pos x="771" y="578"/>
                  </a:cxn>
                  <a:cxn ang="0">
                    <a:pos x="948" y="588"/>
                  </a:cxn>
                  <a:cxn ang="0">
                    <a:pos x="1126" y="552"/>
                  </a:cxn>
                  <a:cxn ang="0">
                    <a:pos x="1347" y="533"/>
                  </a:cxn>
                  <a:cxn ang="0">
                    <a:pos x="1658" y="656"/>
                  </a:cxn>
                  <a:cxn ang="0">
                    <a:pos x="1880" y="766"/>
                  </a:cxn>
                  <a:cxn ang="0">
                    <a:pos x="1851" y="914"/>
                  </a:cxn>
                  <a:cxn ang="0">
                    <a:pos x="1870" y="1037"/>
                  </a:cxn>
                  <a:cxn ang="0">
                    <a:pos x="1890" y="1056"/>
                  </a:cxn>
                  <a:cxn ang="0">
                    <a:pos x="1919" y="943"/>
                  </a:cxn>
                  <a:cxn ang="0">
                    <a:pos x="1954" y="775"/>
                  </a:cxn>
                  <a:cxn ang="0">
                    <a:pos x="2132" y="691"/>
                  </a:cxn>
                  <a:cxn ang="0">
                    <a:pos x="2319" y="578"/>
                  </a:cxn>
                  <a:cxn ang="0">
                    <a:pos x="2476" y="494"/>
                  </a:cxn>
                  <a:cxn ang="0">
                    <a:pos x="2774" y="487"/>
                  </a:cxn>
                  <a:cxn ang="0">
                    <a:pos x="3045" y="468"/>
                  </a:cxn>
                  <a:cxn ang="0">
                    <a:pos x="3128" y="404"/>
                  </a:cxn>
                  <a:cxn ang="0">
                    <a:pos x="3212" y="336"/>
                  </a:cxn>
                  <a:cxn ang="0">
                    <a:pos x="3257" y="226"/>
                  </a:cxn>
                  <a:cxn ang="0">
                    <a:pos x="3250" y="19"/>
                  </a:cxn>
                  <a:cxn ang="0">
                    <a:pos x="3287" y="40"/>
                  </a:cxn>
                  <a:cxn ang="0">
                    <a:pos x="3335" y="49"/>
                  </a:cxn>
                  <a:cxn ang="0">
                    <a:pos x="3315" y="19"/>
                  </a:cxn>
                  <a:cxn ang="0">
                    <a:pos x="3351" y="10"/>
                  </a:cxn>
                  <a:cxn ang="0">
                    <a:pos x="3473" y="29"/>
                  </a:cxn>
                </a:cxnLst>
                <a:rect l="0" t="0" r="r" b="b"/>
                <a:pathLst>
                  <a:path w="3957" h="1081">
                    <a:moveTo>
                      <a:pt x="3529" y="19"/>
                    </a:moveTo>
                    <a:lnTo>
                      <a:pt x="3577" y="59"/>
                    </a:lnTo>
                    <a:lnTo>
                      <a:pt x="3641" y="75"/>
                    </a:lnTo>
                    <a:lnTo>
                      <a:pt x="3715" y="84"/>
                    </a:lnTo>
                    <a:lnTo>
                      <a:pt x="3780" y="104"/>
                    </a:lnTo>
                    <a:lnTo>
                      <a:pt x="3844" y="132"/>
                    </a:lnTo>
                    <a:lnTo>
                      <a:pt x="3903" y="169"/>
                    </a:lnTo>
                    <a:lnTo>
                      <a:pt x="3928" y="188"/>
                    </a:lnTo>
                    <a:lnTo>
                      <a:pt x="3938" y="226"/>
                    </a:lnTo>
                    <a:lnTo>
                      <a:pt x="3957" y="261"/>
                    </a:lnTo>
                    <a:lnTo>
                      <a:pt x="3957" y="301"/>
                    </a:lnTo>
                    <a:lnTo>
                      <a:pt x="3957" y="320"/>
                    </a:lnTo>
                    <a:lnTo>
                      <a:pt x="3957" y="336"/>
                    </a:lnTo>
                    <a:lnTo>
                      <a:pt x="3948" y="355"/>
                    </a:lnTo>
                    <a:lnTo>
                      <a:pt x="3938" y="374"/>
                    </a:lnTo>
                    <a:lnTo>
                      <a:pt x="3928" y="395"/>
                    </a:lnTo>
                    <a:lnTo>
                      <a:pt x="3922" y="404"/>
                    </a:lnTo>
                    <a:lnTo>
                      <a:pt x="3903" y="411"/>
                    </a:lnTo>
                    <a:lnTo>
                      <a:pt x="3883" y="411"/>
                    </a:lnTo>
                    <a:lnTo>
                      <a:pt x="3854" y="420"/>
                    </a:lnTo>
                    <a:lnTo>
                      <a:pt x="3828" y="420"/>
                    </a:lnTo>
                    <a:lnTo>
                      <a:pt x="3809" y="420"/>
                    </a:lnTo>
                    <a:lnTo>
                      <a:pt x="3780" y="411"/>
                    </a:lnTo>
                    <a:lnTo>
                      <a:pt x="3760" y="404"/>
                    </a:lnTo>
                    <a:lnTo>
                      <a:pt x="3734" y="395"/>
                    </a:lnTo>
                    <a:lnTo>
                      <a:pt x="3715" y="384"/>
                    </a:lnTo>
                    <a:lnTo>
                      <a:pt x="3696" y="374"/>
                    </a:lnTo>
                    <a:lnTo>
                      <a:pt x="3686" y="384"/>
                    </a:lnTo>
                    <a:lnTo>
                      <a:pt x="3677" y="395"/>
                    </a:lnTo>
                    <a:lnTo>
                      <a:pt x="3670" y="395"/>
                    </a:lnTo>
                    <a:lnTo>
                      <a:pt x="3661" y="395"/>
                    </a:lnTo>
                    <a:lnTo>
                      <a:pt x="3651" y="395"/>
                    </a:lnTo>
                    <a:lnTo>
                      <a:pt x="3641" y="395"/>
                    </a:lnTo>
                    <a:lnTo>
                      <a:pt x="3621" y="395"/>
                    </a:lnTo>
                    <a:lnTo>
                      <a:pt x="3612" y="404"/>
                    </a:lnTo>
                    <a:lnTo>
                      <a:pt x="3602" y="411"/>
                    </a:lnTo>
                    <a:lnTo>
                      <a:pt x="3593" y="420"/>
                    </a:lnTo>
                    <a:lnTo>
                      <a:pt x="3593" y="430"/>
                    </a:lnTo>
                    <a:lnTo>
                      <a:pt x="3586" y="439"/>
                    </a:lnTo>
                    <a:lnTo>
                      <a:pt x="3586" y="449"/>
                    </a:lnTo>
                    <a:lnTo>
                      <a:pt x="3586" y="468"/>
                    </a:lnTo>
                    <a:lnTo>
                      <a:pt x="3586" y="478"/>
                    </a:lnTo>
                    <a:lnTo>
                      <a:pt x="3586" y="494"/>
                    </a:lnTo>
                    <a:lnTo>
                      <a:pt x="3473" y="572"/>
                    </a:lnTo>
                    <a:lnTo>
                      <a:pt x="3360" y="656"/>
                    </a:lnTo>
                    <a:lnTo>
                      <a:pt x="3241" y="739"/>
                    </a:lnTo>
                    <a:lnTo>
                      <a:pt x="3128" y="814"/>
                    </a:lnTo>
                    <a:lnTo>
                      <a:pt x="3005" y="888"/>
                    </a:lnTo>
                    <a:lnTo>
                      <a:pt x="2886" y="952"/>
                    </a:lnTo>
                    <a:lnTo>
                      <a:pt x="2764" y="1017"/>
                    </a:lnTo>
                    <a:lnTo>
                      <a:pt x="2634" y="1065"/>
                    </a:lnTo>
                    <a:lnTo>
                      <a:pt x="2541" y="1075"/>
                    </a:lnTo>
                    <a:lnTo>
                      <a:pt x="2457" y="1075"/>
                    </a:lnTo>
                    <a:lnTo>
                      <a:pt x="2373" y="1065"/>
                    </a:lnTo>
                    <a:lnTo>
                      <a:pt x="2290" y="1056"/>
                    </a:lnTo>
                    <a:lnTo>
                      <a:pt x="2206" y="1056"/>
                    </a:lnTo>
                    <a:lnTo>
                      <a:pt x="2121" y="1056"/>
                    </a:lnTo>
                    <a:lnTo>
                      <a:pt x="2038" y="1065"/>
                    </a:lnTo>
                    <a:lnTo>
                      <a:pt x="1954" y="1081"/>
                    </a:lnTo>
                    <a:lnTo>
                      <a:pt x="1909" y="1081"/>
                    </a:lnTo>
                    <a:lnTo>
                      <a:pt x="1860" y="1081"/>
                    </a:lnTo>
                    <a:lnTo>
                      <a:pt x="1825" y="1075"/>
                    </a:lnTo>
                    <a:lnTo>
                      <a:pt x="1777" y="1065"/>
                    </a:lnTo>
                    <a:lnTo>
                      <a:pt x="1731" y="1056"/>
                    </a:lnTo>
                    <a:lnTo>
                      <a:pt x="1683" y="1046"/>
                    </a:lnTo>
                    <a:lnTo>
                      <a:pt x="1638" y="1056"/>
                    </a:lnTo>
                    <a:lnTo>
                      <a:pt x="1589" y="1065"/>
                    </a:lnTo>
                    <a:lnTo>
                      <a:pt x="1545" y="1065"/>
                    </a:lnTo>
                    <a:lnTo>
                      <a:pt x="1499" y="1075"/>
                    </a:lnTo>
                    <a:lnTo>
                      <a:pt x="1441" y="1075"/>
                    </a:lnTo>
                    <a:lnTo>
                      <a:pt x="1387" y="1075"/>
                    </a:lnTo>
                    <a:lnTo>
                      <a:pt x="1322" y="1075"/>
                    </a:lnTo>
                    <a:lnTo>
                      <a:pt x="1264" y="1075"/>
                    </a:lnTo>
                    <a:lnTo>
                      <a:pt x="1209" y="1065"/>
                    </a:lnTo>
                    <a:lnTo>
                      <a:pt x="1154" y="1065"/>
                    </a:lnTo>
                    <a:lnTo>
                      <a:pt x="1061" y="1027"/>
                    </a:lnTo>
                    <a:lnTo>
                      <a:pt x="967" y="992"/>
                    </a:lnTo>
                    <a:lnTo>
                      <a:pt x="874" y="962"/>
                    </a:lnTo>
                    <a:lnTo>
                      <a:pt x="780" y="933"/>
                    </a:lnTo>
                    <a:lnTo>
                      <a:pt x="677" y="907"/>
                    </a:lnTo>
                    <a:lnTo>
                      <a:pt x="577" y="888"/>
                    </a:lnTo>
                    <a:lnTo>
                      <a:pt x="483" y="868"/>
                    </a:lnTo>
                    <a:lnTo>
                      <a:pt x="380" y="858"/>
                    </a:lnTo>
                    <a:lnTo>
                      <a:pt x="341" y="858"/>
                    </a:lnTo>
                    <a:lnTo>
                      <a:pt x="306" y="868"/>
                    </a:lnTo>
                    <a:lnTo>
                      <a:pt x="258" y="879"/>
                    </a:lnTo>
                    <a:lnTo>
                      <a:pt x="222" y="888"/>
                    </a:lnTo>
                    <a:lnTo>
                      <a:pt x="183" y="888"/>
                    </a:lnTo>
                    <a:lnTo>
                      <a:pt x="148" y="888"/>
                    </a:lnTo>
                    <a:lnTo>
                      <a:pt x="109" y="879"/>
                    </a:lnTo>
                    <a:lnTo>
                      <a:pt x="80" y="858"/>
                    </a:lnTo>
                    <a:lnTo>
                      <a:pt x="64" y="839"/>
                    </a:lnTo>
                    <a:lnTo>
                      <a:pt x="54" y="823"/>
                    </a:lnTo>
                    <a:lnTo>
                      <a:pt x="35" y="804"/>
                    </a:lnTo>
                    <a:lnTo>
                      <a:pt x="25" y="775"/>
                    </a:lnTo>
                    <a:lnTo>
                      <a:pt x="16" y="756"/>
                    </a:lnTo>
                    <a:lnTo>
                      <a:pt x="6" y="739"/>
                    </a:lnTo>
                    <a:lnTo>
                      <a:pt x="6" y="720"/>
                    </a:lnTo>
                    <a:lnTo>
                      <a:pt x="0" y="691"/>
                    </a:lnTo>
                    <a:lnTo>
                      <a:pt x="16" y="626"/>
                    </a:lnTo>
                    <a:lnTo>
                      <a:pt x="35" y="572"/>
                    </a:lnTo>
                    <a:lnTo>
                      <a:pt x="73" y="514"/>
                    </a:lnTo>
                    <a:lnTo>
                      <a:pt x="119" y="459"/>
                    </a:lnTo>
                    <a:lnTo>
                      <a:pt x="174" y="411"/>
                    </a:lnTo>
                    <a:lnTo>
                      <a:pt x="231" y="365"/>
                    </a:lnTo>
                    <a:lnTo>
                      <a:pt x="287" y="320"/>
                    </a:lnTo>
                    <a:lnTo>
                      <a:pt x="331" y="282"/>
                    </a:lnTo>
                    <a:lnTo>
                      <a:pt x="371" y="261"/>
                    </a:lnTo>
                    <a:lnTo>
                      <a:pt x="400" y="242"/>
                    </a:lnTo>
                    <a:lnTo>
                      <a:pt x="425" y="226"/>
                    </a:lnTo>
                    <a:lnTo>
                      <a:pt x="454" y="207"/>
                    </a:lnTo>
                    <a:lnTo>
                      <a:pt x="483" y="188"/>
                    </a:lnTo>
                    <a:lnTo>
                      <a:pt x="519" y="178"/>
                    </a:lnTo>
                    <a:lnTo>
                      <a:pt x="548" y="159"/>
                    </a:lnTo>
                    <a:lnTo>
                      <a:pt x="577" y="153"/>
                    </a:lnTo>
                    <a:lnTo>
                      <a:pt x="577" y="188"/>
                    </a:lnTo>
                    <a:lnTo>
                      <a:pt x="577" y="226"/>
                    </a:lnTo>
                    <a:lnTo>
                      <a:pt x="567" y="252"/>
                    </a:lnTo>
                    <a:lnTo>
                      <a:pt x="567" y="291"/>
                    </a:lnTo>
                    <a:lnTo>
                      <a:pt x="557" y="326"/>
                    </a:lnTo>
                    <a:lnTo>
                      <a:pt x="567" y="355"/>
                    </a:lnTo>
                    <a:lnTo>
                      <a:pt x="567" y="395"/>
                    </a:lnTo>
                    <a:lnTo>
                      <a:pt x="583" y="420"/>
                    </a:lnTo>
                    <a:lnTo>
                      <a:pt x="612" y="468"/>
                    </a:lnTo>
                    <a:lnTo>
                      <a:pt x="651" y="503"/>
                    </a:lnTo>
                    <a:lnTo>
                      <a:pt x="686" y="533"/>
                    </a:lnTo>
                    <a:lnTo>
                      <a:pt x="725" y="562"/>
                    </a:lnTo>
                    <a:lnTo>
                      <a:pt x="771" y="578"/>
                    </a:lnTo>
                    <a:lnTo>
                      <a:pt x="809" y="597"/>
                    </a:lnTo>
                    <a:lnTo>
                      <a:pt x="854" y="607"/>
                    </a:lnTo>
                    <a:lnTo>
                      <a:pt x="903" y="607"/>
                    </a:lnTo>
                    <a:lnTo>
                      <a:pt x="948" y="588"/>
                    </a:lnTo>
                    <a:lnTo>
                      <a:pt x="996" y="578"/>
                    </a:lnTo>
                    <a:lnTo>
                      <a:pt x="1041" y="572"/>
                    </a:lnTo>
                    <a:lnTo>
                      <a:pt x="1080" y="562"/>
                    </a:lnTo>
                    <a:lnTo>
                      <a:pt x="1126" y="552"/>
                    </a:lnTo>
                    <a:lnTo>
                      <a:pt x="1170" y="543"/>
                    </a:lnTo>
                    <a:lnTo>
                      <a:pt x="1218" y="533"/>
                    </a:lnTo>
                    <a:lnTo>
                      <a:pt x="1264" y="524"/>
                    </a:lnTo>
                    <a:lnTo>
                      <a:pt x="1347" y="533"/>
                    </a:lnTo>
                    <a:lnTo>
                      <a:pt x="1432" y="562"/>
                    </a:lnTo>
                    <a:lnTo>
                      <a:pt x="1506" y="588"/>
                    </a:lnTo>
                    <a:lnTo>
                      <a:pt x="1583" y="616"/>
                    </a:lnTo>
                    <a:lnTo>
                      <a:pt x="1658" y="656"/>
                    </a:lnTo>
                    <a:lnTo>
                      <a:pt x="1731" y="681"/>
                    </a:lnTo>
                    <a:lnTo>
                      <a:pt x="1806" y="720"/>
                    </a:lnTo>
                    <a:lnTo>
                      <a:pt x="1880" y="739"/>
                    </a:lnTo>
                    <a:lnTo>
                      <a:pt x="1880" y="766"/>
                    </a:lnTo>
                    <a:lnTo>
                      <a:pt x="1870" y="804"/>
                    </a:lnTo>
                    <a:lnTo>
                      <a:pt x="1870" y="839"/>
                    </a:lnTo>
                    <a:lnTo>
                      <a:pt x="1860" y="879"/>
                    </a:lnTo>
                    <a:lnTo>
                      <a:pt x="1851" y="914"/>
                    </a:lnTo>
                    <a:lnTo>
                      <a:pt x="1851" y="952"/>
                    </a:lnTo>
                    <a:lnTo>
                      <a:pt x="1851" y="992"/>
                    </a:lnTo>
                    <a:lnTo>
                      <a:pt x="1860" y="1027"/>
                    </a:lnTo>
                    <a:lnTo>
                      <a:pt x="1870" y="1037"/>
                    </a:lnTo>
                    <a:lnTo>
                      <a:pt x="1870" y="1046"/>
                    </a:lnTo>
                    <a:lnTo>
                      <a:pt x="1880" y="1046"/>
                    </a:lnTo>
                    <a:lnTo>
                      <a:pt x="1880" y="1056"/>
                    </a:lnTo>
                    <a:lnTo>
                      <a:pt x="1890" y="1056"/>
                    </a:lnTo>
                    <a:lnTo>
                      <a:pt x="1900" y="1065"/>
                    </a:lnTo>
                    <a:lnTo>
                      <a:pt x="1909" y="1027"/>
                    </a:lnTo>
                    <a:lnTo>
                      <a:pt x="1919" y="981"/>
                    </a:lnTo>
                    <a:lnTo>
                      <a:pt x="1919" y="943"/>
                    </a:lnTo>
                    <a:lnTo>
                      <a:pt x="1925" y="898"/>
                    </a:lnTo>
                    <a:lnTo>
                      <a:pt x="1925" y="858"/>
                    </a:lnTo>
                    <a:lnTo>
                      <a:pt x="1935" y="814"/>
                    </a:lnTo>
                    <a:lnTo>
                      <a:pt x="1954" y="775"/>
                    </a:lnTo>
                    <a:lnTo>
                      <a:pt x="1983" y="745"/>
                    </a:lnTo>
                    <a:lnTo>
                      <a:pt x="2038" y="739"/>
                    </a:lnTo>
                    <a:lnTo>
                      <a:pt x="2086" y="720"/>
                    </a:lnTo>
                    <a:lnTo>
                      <a:pt x="2132" y="691"/>
                    </a:lnTo>
                    <a:lnTo>
                      <a:pt x="2177" y="662"/>
                    </a:lnTo>
                    <a:lnTo>
                      <a:pt x="2225" y="637"/>
                    </a:lnTo>
                    <a:lnTo>
                      <a:pt x="2271" y="607"/>
                    </a:lnTo>
                    <a:lnTo>
                      <a:pt x="2319" y="578"/>
                    </a:lnTo>
                    <a:lnTo>
                      <a:pt x="2373" y="572"/>
                    </a:lnTo>
                    <a:lnTo>
                      <a:pt x="2403" y="543"/>
                    </a:lnTo>
                    <a:lnTo>
                      <a:pt x="2438" y="514"/>
                    </a:lnTo>
                    <a:lnTo>
                      <a:pt x="2476" y="494"/>
                    </a:lnTo>
                    <a:lnTo>
                      <a:pt x="2513" y="487"/>
                    </a:lnTo>
                    <a:lnTo>
                      <a:pt x="2596" y="478"/>
                    </a:lnTo>
                    <a:lnTo>
                      <a:pt x="2680" y="478"/>
                    </a:lnTo>
                    <a:lnTo>
                      <a:pt x="2774" y="487"/>
                    </a:lnTo>
                    <a:lnTo>
                      <a:pt x="2857" y="487"/>
                    </a:lnTo>
                    <a:lnTo>
                      <a:pt x="2941" y="487"/>
                    </a:lnTo>
                    <a:lnTo>
                      <a:pt x="3016" y="478"/>
                    </a:lnTo>
                    <a:lnTo>
                      <a:pt x="3045" y="468"/>
                    </a:lnTo>
                    <a:lnTo>
                      <a:pt x="3064" y="449"/>
                    </a:lnTo>
                    <a:lnTo>
                      <a:pt x="3083" y="439"/>
                    </a:lnTo>
                    <a:lnTo>
                      <a:pt x="3109" y="420"/>
                    </a:lnTo>
                    <a:lnTo>
                      <a:pt x="3128" y="404"/>
                    </a:lnTo>
                    <a:lnTo>
                      <a:pt x="3137" y="384"/>
                    </a:lnTo>
                    <a:lnTo>
                      <a:pt x="3158" y="365"/>
                    </a:lnTo>
                    <a:lnTo>
                      <a:pt x="3174" y="346"/>
                    </a:lnTo>
                    <a:lnTo>
                      <a:pt x="3212" y="336"/>
                    </a:lnTo>
                    <a:lnTo>
                      <a:pt x="3231" y="310"/>
                    </a:lnTo>
                    <a:lnTo>
                      <a:pt x="3250" y="291"/>
                    </a:lnTo>
                    <a:lnTo>
                      <a:pt x="3257" y="252"/>
                    </a:lnTo>
                    <a:lnTo>
                      <a:pt x="3257" y="226"/>
                    </a:lnTo>
                    <a:lnTo>
                      <a:pt x="3257" y="188"/>
                    </a:lnTo>
                    <a:lnTo>
                      <a:pt x="3267" y="159"/>
                    </a:lnTo>
                    <a:lnTo>
                      <a:pt x="3277" y="123"/>
                    </a:lnTo>
                    <a:lnTo>
                      <a:pt x="3250" y="19"/>
                    </a:lnTo>
                    <a:lnTo>
                      <a:pt x="3257" y="19"/>
                    </a:lnTo>
                    <a:lnTo>
                      <a:pt x="3267" y="19"/>
                    </a:lnTo>
                    <a:lnTo>
                      <a:pt x="3277" y="29"/>
                    </a:lnTo>
                    <a:lnTo>
                      <a:pt x="3287" y="40"/>
                    </a:lnTo>
                    <a:lnTo>
                      <a:pt x="3296" y="40"/>
                    </a:lnTo>
                    <a:lnTo>
                      <a:pt x="3306" y="49"/>
                    </a:lnTo>
                    <a:lnTo>
                      <a:pt x="3325" y="49"/>
                    </a:lnTo>
                    <a:lnTo>
                      <a:pt x="3335" y="49"/>
                    </a:lnTo>
                    <a:lnTo>
                      <a:pt x="3335" y="40"/>
                    </a:lnTo>
                    <a:lnTo>
                      <a:pt x="3325" y="29"/>
                    </a:lnTo>
                    <a:lnTo>
                      <a:pt x="3325" y="19"/>
                    </a:lnTo>
                    <a:lnTo>
                      <a:pt x="3315" y="19"/>
                    </a:lnTo>
                    <a:lnTo>
                      <a:pt x="3306" y="10"/>
                    </a:lnTo>
                    <a:lnTo>
                      <a:pt x="3306" y="0"/>
                    </a:lnTo>
                    <a:lnTo>
                      <a:pt x="3325" y="0"/>
                    </a:lnTo>
                    <a:lnTo>
                      <a:pt x="3351" y="10"/>
                    </a:lnTo>
                    <a:lnTo>
                      <a:pt x="3389" y="10"/>
                    </a:lnTo>
                    <a:lnTo>
                      <a:pt x="3419" y="19"/>
                    </a:lnTo>
                    <a:lnTo>
                      <a:pt x="3444" y="29"/>
                    </a:lnTo>
                    <a:lnTo>
                      <a:pt x="3473" y="29"/>
                    </a:lnTo>
                    <a:lnTo>
                      <a:pt x="3502" y="29"/>
                    </a:lnTo>
                    <a:lnTo>
                      <a:pt x="3529" y="19"/>
                    </a:lnTo>
                    <a:close/>
                  </a:path>
                </a:pathLst>
              </a:custGeom>
              <a:solidFill>
                <a:srgbClr val="FF6699"/>
              </a:solidFill>
              <a:ln w="9525">
                <a:noFill/>
                <a:round/>
                <a:headEnd/>
                <a:tailEnd/>
              </a:ln>
            </p:spPr>
            <p:txBody>
              <a:bodyPr/>
              <a:lstStyle/>
              <a:p>
                <a:endParaRPr lang="en-US"/>
              </a:p>
            </p:txBody>
          </p:sp>
          <p:sp>
            <p:nvSpPr>
              <p:cNvPr id="58" name="Freeform 57"/>
              <p:cNvSpPr>
                <a:spLocks/>
              </p:cNvSpPr>
              <p:nvPr/>
            </p:nvSpPr>
            <p:spPr bwMode="auto">
              <a:xfrm>
                <a:off x="191" y="3510"/>
                <a:ext cx="190" cy="100"/>
              </a:xfrm>
              <a:custGeom>
                <a:avLst/>
                <a:gdLst/>
                <a:ahLst/>
                <a:cxnLst>
                  <a:cxn ang="0">
                    <a:pos x="2610" y="1200"/>
                  </a:cxn>
                  <a:cxn ang="0">
                    <a:pos x="2487" y="1352"/>
                  </a:cxn>
                  <a:cxn ang="0">
                    <a:pos x="2422" y="1406"/>
                  </a:cxn>
                  <a:cxn ang="0">
                    <a:pos x="2368" y="1436"/>
                  </a:cxn>
                  <a:cxn ang="0">
                    <a:pos x="2180" y="1461"/>
                  </a:cxn>
                  <a:cxn ang="0">
                    <a:pos x="1930" y="1525"/>
                  </a:cxn>
                  <a:cxn ang="0">
                    <a:pos x="1623" y="1603"/>
                  </a:cxn>
                  <a:cxn ang="0">
                    <a:pos x="1258" y="1509"/>
                  </a:cxn>
                  <a:cxn ang="0">
                    <a:pos x="868" y="1406"/>
                  </a:cxn>
                  <a:cxn ang="0">
                    <a:pos x="409" y="1267"/>
                  </a:cxn>
                  <a:cxn ang="0">
                    <a:pos x="223" y="1110"/>
                  </a:cxn>
                  <a:cxn ang="0">
                    <a:pos x="123" y="949"/>
                  </a:cxn>
                  <a:cxn ang="0">
                    <a:pos x="65" y="577"/>
                  </a:cxn>
                  <a:cxn ang="0">
                    <a:pos x="29" y="361"/>
                  </a:cxn>
                  <a:cxn ang="0">
                    <a:pos x="10" y="334"/>
                  </a:cxn>
                  <a:cxn ang="0">
                    <a:pos x="55" y="286"/>
                  </a:cxn>
                  <a:cxn ang="0">
                    <a:pos x="188" y="325"/>
                  </a:cxn>
                  <a:cxn ang="0">
                    <a:pos x="390" y="380"/>
                  </a:cxn>
                  <a:cxn ang="0">
                    <a:pos x="681" y="503"/>
                  </a:cxn>
                  <a:cxn ang="0">
                    <a:pos x="849" y="567"/>
                  </a:cxn>
                  <a:cxn ang="0">
                    <a:pos x="913" y="597"/>
                  </a:cxn>
                  <a:cxn ang="0">
                    <a:pos x="923" y="642"/>
                  </a:cxn>
                  <a:cxn ang="0">
                    <a:pos x="893" y="726"/>
                  </a:cxn>
                  <a:cxn ang="0">
                    <a:pos x="962" y="780"/>
                  </a:cxn>
                  <a:cxn ang="0">
                    <a:pos x="978" y="680"/>
                  </a:cxn>
                  <a:cxn ang="0">
                    <a:pos x="1071" y="622"/>
                  </a:cxn>
                  <a:cxn ang="0">
                    <a:pos x="1100" y="706"/>
                  </a:cxn>
                  <a:cxn ang="0">
                    <a:pos x="1135" y="780"/>
                  </a:cxn>
                  <a:cxn ang="0">
                    <a:pos x="1164" y="780"/>
                  </a:cxn>
                  <a:cxn ang="0">
                    <a:pos x="1164" y="690"/>
                  </a:cxn>
                  <a:cxn ang="0">
                    <a:pos x="1296" y="680"/>
                  </a:cxn>
                  <a:cxn ang="0">
                    <a:pos x="1277" y="774"/>
                  </a:cxn>
                  <a:cxn ang="0">
                    <a:pos x="1296" y="858"/>
                  </a:cxn>
                  <a:cxn ang="0">
                    <a:pos x="1323" y="903"/>
                  </a:cxn>
                  <a:cxn ang="0">
                    <a:pos x="1371" y="922"/>
                  </a:cxn>
                  <a:cxn ang="0">
                    <a:pos x="1352" y="858"/>
                  </a:cxn>
                  <a:cxn ang="0">
                    <a:pos x="1333" y="790"/>
                  </a:cxn>
                  <a:cxn ang="0">
                    <a:pos x="1342" y="735"/>
                  </a:cxn>
                  <a:cxn ang="0">
                    <a:pos x="1381" y="680"/>
                  </a:cxn>
                  <a:cxn ang="0">
                    <a:pos x="1416" y="716"/>
                  </a:cxn>
                  <a:cxn ang="0">
                    <a:pos x="1465" y="735"/>
                  </a:cxn>
                  <a:cxn ang="0">
                    <a:pos x="1471" y="706"/>
                  </a:cxn>
                  <a:cxn ang="0">
                    <a:pos x="1481" y="680"/>
                  </a:cxn>
                  <a:cxn ang="0">
                    <a:pos x="1565" y="716"/>
                  </a:cxn>
                  <a:cxn ang="0">
                    <a:pos x="1594" y="764"/>
                  </a:cxn>
                  <a:cxn ang="0">
                    <a:pos x="1623" y="774"/>
                  </a:cxn>
                  <a:cxn ang="0">
                    <a:pos x="1639" y="755"/>
                  </a:cxn>
                  <a:cxn ang="0">
                    <a:pos x="1623" y="716"/>
                  </a:cxn>
                  <a:cxn ang="0">
                    <a:pos x="1639" y="680"/>
                  </a:cxn>
                  <a:cxn ang="0">
                    <a:pos x="1707" y="661"/>
                  </a:cxn>
                  <a:cxn ang="0">
                    <a:pos x="1771" y="670"/>
                  </a:cxn>
                  <a:cxn ang="0">
                    <a:pos x="1800" y="696"/>
                  </a:cxn>
                  <a:cxn ang="0">
                    <a:pos x="1836" y="690"/>
                  </a:cxn>
                  <a:cxn ang="0">
                    <a:pos x="1826" y="661"/>
                  </a:cxn>
                  <a:cxn ang="0">
                    <a:pos x="1974" y="597"/>
                  </a:cxn>
                  <a:cxn ang="0">
                    <a:pos x="2245" y="464"/>
                  </a:cxn>
                  <a:cxn ang="0">
                    <a:pos x="2562" y="325"/>
                  </a:cxn>
                  <a:cxn ang="0">
                    <a:pos x="2887" y="108"/>
                  </a:cxn>
                  <a:cxn ang="0">
                    <a:pos x="2955" y="261"/>
                  </a:cxn>
                  <a:cxn ang="0">
                    <a:pos x="2777" y="799"/>
                  </a:cxn>
                </a:cxnLst>
                <a:rect l="0" t="0" r="r" b="b"/>
                <a:pathLst>
                  <a:path w="3054" h="1603">
                    <a:moveTo>
                      <a:pt x="2683" y="1071"/>
                    </a:moveTo>
                    <a:lnTo>
                      <a:pt x="2655" y="1110"/>
                    </a:lnTo>
                    <a:lnTo>
                      <a:pt x="2629" y="1154"/>
                    </a:lnTo>
                    <a:lnTo>
                      <a:pt x="2610" y="1200"/>
                    </a:lnTo>
                    <a:lnTo>
                      <a:pt x="2581" y="1239"/>
                    </a:lnTo>
                    <a:lnTo>
                      <a:pt x="2562" y="1283"/>
                    </a:lnTo>
                    <a:lnTo>
                      <a:pt x="2526" y="1313"/>
                    </a:lnTo>
                    <a:lnTo>
                      <a:pt x="2487" y="1352"/>
                    </a:lnTo>
                    <a:lnTo>
                      <a:pt x="2452" y="1377"/>
                    </a:lnTo>
                    <a:lnTo>
                      <a:pt x="2442" y="1387"/>
                    </a:lnTo>
                    <a:lnTo>
                      <a:pt x="2432" y="1396"/>
                    </a:lnTo>
                    <a:lnTo>
                      <a:pt x="2422" y="1406"/>
                    </a:lnTo>
                    <a:lnTo>
                      <a:pt x="2403" y="1416"/>
                    </a:lnTo>
                    <a:lnTo>
                      <a:pt x="2393" y="1425"/>
                    </a:lnTo>
                    <a:lnTo>
                      <a:pt x="2377" y="1425"/>
                    </a:lnTo>
                    <a:lnTo>
                      <a:pt x="2368" y="1436"/>
                    </a:lnTo>
                    <a:lnTo>
                      <a:pt x="2349" y="1436"/>
                    </a:lnTo>
                    <a:lnTo>
                      <a:pt x="2310" y="1425"/>
                    </a:lnTo>
                    <a:lnTo>
                      <a:pt x="2245" y="1442"/>
                    </a:lnTo>
                    <a:lnTo>
                      <a:pt x="2180" y="1461"/>
                    </a:lnTo>
                    <a:lnTo>
                      <a:pt x="2116" y="1481"/>
                    </a:lnTo>
                    <a:lnTo>
                      <a:pt x="2059" y="1490"/>
                    </a:lnTo>
                    <a:lnTo>
                      <a:pt x="1994" y="1509"/>
                    </a:lnTo>
                    <a:lnTo>
                      <a:pt x="1930" y="1525"/>
                    </a:lnTo>
                    <a:lnTo>
                      <a:pt x="1874" y="1555"/>
                    </a:lnTo>
                    <a:lnTo>
                      <a:pt x="1817" y="1584"/>
                    </a:lnTo>
                    <a:lnTo>
                      <a:pt x="1716" y="1603"/>
                    </a:lnTo>
                    <a:lnTo>
                      <a:pt x="1623" y="1603"/>
                    </a:lnTo>
                    <a:lnTo>
                      <a:pt x="1519" y="1603"/>
                    </a:lnTo>
                    <a:lnTo>
                      <a:pt x="1426" y="1584"/>
                    </a:lnTo>
                    <a:lnTo>
                      <a:pt x="1333" y="1555"/>
                    </a:lnTo>
                    <a:lnTo>
                      <a:pt x="1258" y="1509"/>
                    </a:lnTo>
                    <a:lnTo>
                      <a:pt x="1175" y="1452"/>
                    </a:lnTo>
                    <a:lnTo>
                      <a:pt x="1110" y="1377"/>
                    </a:lnTo>
                    <a:lnTo>
                      <a:pt x="987" y="1396"/>
                    </a:lnTo>
                    <a:lnTo>
                      <a:pt x="868" y="1406"/>
                    </a:lnTo>
                    <a:lnTo>
                      <a:pt x="745" y="1396"/>
                    </a:lnTo>
                    <a:lnTo>
                      <a:pt x="626" y="1368"/>
                    </a:lnTo>
                    <a:lnTo>
                      <a:pt x="513" y="1323"/>
                    </a:lnTo>
                    <a:lnTo>
                      <a:pt x="409" y="1267"/>
                    </a:lnTo>
                    <a:lnTo>
                      <a:pt x="355" y="1239"/>
                    </a:lnTo>
                    <a:lnTo>
                      <a:pt x="307" y="1191"/>
                    </a:lnTo>
                    <a:lnTo>
                      <a:pt x="261" y="1154"/>
                    </a:lnTo>
                    <a:lnTo>
                      <a:pt x="223" y="1110"/>
                    </a:lnTo>
                    <a:lnTo>
                      <a:pt x="188" y="1071"/>
                    </a:lnTo>
                    <a:lnTo>
                      <a:pt x="158" y="1032"/>
                    </a:lnTo>
                    <a:lnTo>
                      <a:pt x="139" y="987"/>
                    </a:lnTo>
                    <a:lnTo>
                      <a:pt x="123" y="949"/>
                    </a:lnTo>
                    <a:lnTo>
                      <a:pt x="94" y="858"/>
                    </a:lnTo>
                    <a:lnTo>
                      <a:pt x="84" y="764"/>
                    </a:lnTo>
                    <a:lnTo>
                      <a:pt x="75" y="670"/>
                    </a:lnTo>
                    <a:lnTo>
                      <a:pt x="65" y="577"/>
                    </a:lnTo>
                    <a:lnTo>
                      <a:pt x="55" y="474"/>
                    </a:lnTo>
                    <a:lnTo>
                      <a:pt x="46" y="380"/>
                    </a:lnTo>
                    <a:lnTo>
                      <a:pt x="38" y="371"/>
                    </a:lnTo>
                    <a:lnTo>
                      <a:pt x="29" y="361"/>
                    </a:lnTo>
                    <a:lnTo>
                      <a:pt x="19" y="355"/>
                    </a:lnTo>
                    <a:lnTo>
                      <a:pt x="19" y="344"/>
                    </a:lnTo>
                    <a:lnTo>
                      <a:pt x="10" y="344"/>
                    </a:lnTo>
                    <a:lnTo>
                      <a:pt x="10" y="334"/>
                    </a:lnTo>
                    <a:lnTo>
                      <a:pt x="0" y="315"/>
                    </a:lnTo>
                    <a:lnTo>
                      <a:pt x="0" y="306"/>
                    </a:lnTo>
                    <a:lnTo>
                      <a:pt x="29" y="296"/>
                    </a:lnTo>
                    <a:lnTo>
                      <a:pt x="55" y="286"/>
                    </a:lnTo>
                    <a:lnTo>
                      <a:pt x="94" y="296"/>
                    </a:lnTo>
                    <a:lnTo>
                      <a:pt x="123" y="296"/>
                    </a:lnTo>
                    <a:lnTo>
                      <a:pt x="148" y="315"/>
                    </a:lnTo>
                    <a:lnTo>
                      <a:pt x="188" y="325"/>
                    </a:lnTo>
                    <a:lnTo>
                      <a:pt x="213" y="334"/>
                    </a:lnTo>
                    <a:lnTo>
                      <a:pt x="242" y="344"/>
                    </a:lnTo>
                    <a:lnTo>
                      <a:pt x="317" y="361"/>
                    </a:lnTo>
                    <a:lnTo>
                      <a:pt x="390" y="380"/>
                    </a:lnTo>
                    <a:lnTo>
                      <a:pt x="465" y="409"/>
                    </a:lnTo>
                    <a:lnTo>
                      <a:pt x="542" y="438"/>
                    </a:lnTo>
                    <a:lnTo>
                      <a:pt x="607" y="464"/>
                    </a:lnTo>
                    <a:lnTo>
                      <a:pt x="681" y="503"/>
                    </a:lnTo>
                    <a:lnTo>
                      <a:pt x="745" y="529"/>
                    </a:lnTo>
                    <a:lnTo>
                      <a:pt x="810" y="567"/>
                    </a:lnTo>
                    <a:lnTo>
                      <a:pt x="829" y="567"/>
                    </a:lnTo>
                    <a:lnTo>
                      <a:pt x="849" y="567"/>
                    </a:lnTo>
                    <a:lnTo>
                      <a:pt x="868" y="577"/>
                    </a:lnTo>
                    <a:lnTo>
                      <a:pt x="877" y="577"/>
                    </a:lnTo>
                    <a:lnTo>
                      <a:pt x="893" y="586"/>
                    </a:lnTo>
                    <a:lnTo>
                      <a:pt x="913" y="597"/>
                    </a:lnTo>
                    <a:lnTo>
                      <a:pt x="923" y="597"/>
                    </a:lnTo>
                    <a:lnTo>
                      <a:pt x="942" y="597"/>
                    </a:lnTo>
                    <a:lnTo>
                      <a:pt x="933" y="613"/>
                    </a:lnTo>
                    <a:lnTo>
                      <a:pt x="923" y="642"/>
                    </a:lnTo>
                    <a:lnTo>
                      <a:pt x="913" y="661"/>
                    </a:lnTo>
                    <a:lnTo>
                      <a:pt x="903" y="680"/>
                    </a:lnTo>
                    <a:lnTo>
                      <a:pt x="893" y="706"/>
                    </a:lnTo>
                    <a:lnTo>
                      <a:pt x="893" y="726"/>
                    </a:lnTo>
                    <a:lnTo>
                      <a:pt x="903" y="755"/>
                    </a:lnTo>
                    <a:lnTo>
                      <a:pt x="913" y="774"/>
                    </a:lnTo>
                    <a:lnTo>
                      <a:pt x="942" y="809"/>
                    </a:lnTo>
                    <a:lnTo>
                      <a:pt x="962" y="780"/>
                    </a:lnTo>
                    <a:lnTo>
                      <a:pt x="962" y="764"/>
                    </a:lnTo>
                    <a:lnTo>
                      <a:pt x="968" y="735"/>
                    </a:lnTo>
                    <a:lnTo>
                      <a:pt x="968" y="706"/>
                    </a:lnTo>
                    <a:lnTo>
                      <a:pt x="978" y="680"/>
                    </a:lnTo>
                    <a:lnTo>
                      <a:pt x="987" y="661"/>
                    </a:lnTo>
                    <a:lnTo>
                      <a:pt x="1006" y="642"/>
                    </a:lnTo>
                    <a:lnTo>
                      <a:pt x="1035" y="622"/>
                    </a:lnTo>
                    <a:lnTo>
                      <a:pt x="1071" y="622"/>
                    </a:lnTo>
                    <a:lnTo>
                      <a:pt x="1091" y="632"/>
                    </a:lnTo>
                    <a:lnTo>
                      <a:pt x="1100" y="651"/>
                    </a:lnTo>
                    <a:lnTo>
                      <a:pt x="1100" y="680"/>
                    </a:lnTo>
                    <a:lnTo>
                      <a:pt x="1100" y="706"/>
                    </a:lnTo>
                    <a:lnTo>
                      <a:pt x="1100" y="735"/>
                    </a:lnTo>
                    <a:lnTo>
                      <a:pt x="1110" y="764"/>
                    </a:lnTo>
                    <a:lnTo>
                      <a:pt x="1129" y="780"/>
                    </a:lnTo>
                    <a:lnTo>
                      <a:pt x="1135" y="780"/>
                    </a:lnTo>
                    <a:lnTo>
                      <a:pt x="1135" y="790"/>
                    </a:lnTo>
                    <a:lnTo>
                      <a:pt x="1145" y="790"/>
                    </a:lnTo>
                    <a:lnTo>
                      <a:pt x="1155" y="790"/>
                    </a:lnTo>
                    <a:lnTo>
                      <a:pt x="1164" y="780"/>
                    </a:lnTo>
                    <a:lnTo>
                      <a:pt x="1164" y="755"/>
                    </a:lnTo>
                    <a:lnTo>
                      <a:pt x="1155" y="735"/>
                    </a:lnTo>
                    <a:lnTo>
                      <a:pt x="1155" y="716"/>
                    </a:lnTo>
                    <a:lnTo>
                      <a:pt x="1164" y="690"/>
                    </a:lnTo>
                    <a:lnTo>
                      <a:pt x="1175" y="680"/>
                    </a:lnTo>
                    <a:lnTo>
                      <a:pt x="1194" y="670"/>
                    </a:lnTo>
                    <a:lnTo>
                      <a:pt x="1220" y="680"/>
                    </a:lnTo>
                    <a:lnTo>
                      <a:pt x="1296" y="680"/>
                    </a:lnTo>
                    <a:lnTo>
                      <a:pt x="1287" y="696"/>
                    </a:lnTo>
                    <a:lnTo>
                      <a:pt x="1277" y="716"/>
                    </a:lnTo>
                    <a:lnTo>
                      <a:pt x="1277" y="745"/>
                    </a:lnTo>
                    <a:lnTo>
                      <a:pt x="1277" y="774"/>
                    </a:lnTo>
                    <a:lnTo>
                      <a:pt x="1277" y="790"/>
                    </a:lnTo>
                    <a:lnTo>
                      <a:pt x="1277" y="819"/>
                    </a:lnTo>
                    <a:lnTo>
                      <a:pt x="1287" y="839"/>
                    </a:lnTo>
                    <a:lnTo>
                      <a:pt x="1296" y="858"/>
                    </a:lnTo>
                    <a:lnTo>
                      <a:pt x="1304" y="874"/>
                    </a:lnTo>
                    <a:lnTo>
                      <a:pt x="1313" y="884"/>
                    </a:lnTo>
                    <a:lnTo>
                      <a:pt x="1313" y="893"/>
                    </a:lnTo>
                    <a:lnTo>
                      <a:pt x="1323" y="903"/>
                    </a:lnTo>
                    <a:lnTo>
                      <a:pt x="1342" y="912"/>
                    </a:lnTo>
                    <a:lnTo>
                      <a:pt x="1352" y="912"/>
                    </a:lnTo>
                    <a:lnTo>
                      <a:pt x="1361" y="922"/>
                    </a:lnTo>
                    <a:lnTo>
                      <a:pt x="1371" y="922"/>
                    </a:lnTo>
                    <a:lnTo>
                      <a:pt x="1371" y="903"/>
                    </a:lnTo>
                    <a:lnTo>
                      <a:pt x="1371" y="884"/>
                    </a:lnTo>
                    <a:lnTo>
                      <a:pt x="1361" y="874"/>
                    </a:lnTo>
                    <a:lnTo>
                      <a:pt x="1352" y="858"/>
                    </a:lnTo>
                    <a:lnTo>
                      <a:pt x="1352" y="839"/>
                    </a:lnTo>
                    <a:lnTo>
                      <a:pt x="1342" y="828"/>
                    </a:lnTo>
                    <a:lnTo>
                      <a:pt x="1333" y="809"/>
                    </a:lnTo>
                    <a:lnTo>
                      <a:pt x="1333" y="790"/>
                    </a:lnTo>
                    <a:lnTo>
                      <a:pt x="1333" y="774"/>
                    </a:lnTo>
                    <a:lnTo>
                      <a:pt x="1333" y="764"/>
                    </a:lnTo>
                    <a:lnTo>
                      <a:pt x="1342" y="745"/>
                    </a:lnTo>
                    <a:lnTo>
                      <a:pt x="1342" y="735"/>
                    </a:lnTo>
                    <a:lnTo>
                      <a:pt x="1352" y="716"/>
                    </a:lnTo>
                    <a:lnTo>
                      <a:pt x="1361" y="706"/>
                    </a:lnTo>
                    <a:lnTo>
                      <a:pt x="1371" y="690"/>
                    </a:lnTo>
                    <a:lnTo>
                      <a:pt x="1381" y="680"/>
                    </a:lnTo>
                    <a:lnTo>
                      <a:pt x="1387" y="680"/>
                    </a:lnTo>
                    <a:lnTo>
                      <a:pt x="1397" y="690"/>
                    </a:lnTo>
                    <a:lnTo>
                      <a:pt x="1406" y="706"/>
                    </a:lnTo>
                    <a:lnTo>
                      <a:pt x="1416" y="716"/>
                    </a:lnTo>
                    <a:lnTo>
                      <a:pt x="1426" y="735"/>
                    </a:lnTo>
                    <a:lnTo>
                      <a:pt x="1436" y="745"/>
                    </a:lnTo>
                    <a:lnTo>
                      <a:pt x="1446" y="745"/>
                    </a:lnTo>
                    <a:lnTo>
                      <a:pt x="1465" y="735"/>
                    </a:lnTo>
                    <a:lnTo>
                      <a:pt x="1465" y="726"/>
                    </a:lnTo>
                    <a:lnTo>
                      <a:pt x="1471" y="726"/>
                    </a:lnTo>
                    <a:lnTo>
                      <a:pt x="1471" y="716"/>
                    </a:lnTo>
                    <a:lnTo>
                      <a:pt x="1471" y="706"/>
                    </a:lnTo>
                    <a:lnTo>
                      <a:pt x="1471" y="696"/>
                    </a:lnTo>
                    <a:lnTo>
                      <a:pt x="1471" y="690"/>
                    </a:lnTo>
                    <a:lnTo>
                      <a:pt x="1471" y="680"/>
                    </a:lnTo>
                    <a:lnTo>
                      <a:pt x="1481" y="680"/>
                    </a:lnTo>
                    <a:lnTo>
                      <a:pt x="1565" y="680"/>
                    </a:lnTo>
                    <a:lnTo>
                      <a:pt x="1565" y="696"/>
                    </a:lnTo>
                    <a:lnTo>
                      <a:pt x="1555" y="706"/>
                    </a:lnTo>
                    <a:lnTo>
                      <a:pt x="1565" y="716"/>
                    </a:lnTo>
                    <a:lnTo>
                      <a:pt x="1565" y="735"/>
                    </a:lnTo>
                    <a:lnTo>
                      <a:pt x="1575" y="745"/>
                    </a:lnTo>
                    <a:lnTo>
                      <a:pt x="1584" y="755"/>
                    </a:lnTo>
                    <a:lnTo>
                      <a:pt x="1594" y="764"/>
                    </a:lnTo>
                    <a:lnTo>
                      <a:pt x="1603" y="780"/>
                    </a:lnTo>
                    <a:lnTo>
                      <a:pt x="1613" y="780"/>
                    </a:lnTo>
                    <a:lnTo>
                      <a:pt x="1623" y="780"/>
                    </a:lnTo>
                    <a:lnTo>
                      <a:pt x="1623" y="774"/>
                    </a:lnTo>
                    <a:lnTo>
                      <a:pt x="1632" y="774"/>
                    </a:lnTo>
                    <a:lnTo>
                      <a:pt x="1639" y="774"/>
                    </a:lnTo>
                    <a:lnTo>
                      <a:pt x="1639" y="764"/>
                    </a:lnTo>
                    <a:lnTo>
                      <a:pt x="1639" y="755"/>
                    </a:lnTo>
                    <a:lnTo>
                      <a:pt x="1632" y="745"/>
                    </a:lnTo>
                    <a:lnTo>
                      <a:pt x="1632" y="735"/>
                    </a:lnTo>
                    <a:lnTo>
                      <a:pt x="1632" y="726"/>
                    </a:lnTo>
                    <a:lnTo>
                      <a:pt x="1623" y="716"/>
                    </a:lnTo>
                    <a:lnTo>
                      <a:pt x="1623" y="706"/>
                    </a:lnTo>
                    <a:lnTo>
                      <a:pt x="1623" y="696"/>
                    </a:lnTo>
                    <a:lnTo>
                      <a:pt x="1632" y="690"/>
                    </a:lnTo>
                    <a:lnTo>
                      <a:pt x="1639" y="680"/>
                    </a:lnTo>
                    <a:lnTo>
                      <a:pt x="1658" y="670"/>
                    </a:lnTo>
                    <a:lnTo>
                      <a:pt x="1678" y="670"/>
                    </a:lnTo>
                    <a:lnTo>
                      <a:pt x="1688" y="661"/>
                    </a:lnTo>
                    <a:lnTo>
                      <a:pt x="1707" y="661"/>
                    </a:lnTo>
                    <a:lnTo>
                      <a:pt x="1723" y="661"/>
                    </a:lnTo>
                    <a:lnTo>
                      <a:pt x="1742" y="661"/>
                    </a:lnTo>
                    <a:lnTo>
                      <a:pt x="1761" y="661"/>
                    </a:lnTo>
                    <a:lnTo>
                      <a:pt x="1771" y="670"/>
                    </a:lnTo>
                    <a:lnTo>
                      <a:pt x="1771" y="680"/>
                    </a:lnTo>
                    <a:lnTo>
                      <a:pt x="1780" y="680"/>
                    </a:lnTo>
                    <a:lnTo>
                      <a:pt x="1790" y="690"/>
                    </a:lnTo>
                    <a:lnTo>
                      <a:pt x="1800" y="696"/>
                    </a:lnTo>
                    <a:lnTo>
                      <a:pt x="1807" y="696"/>
                    </a:lnTo>
                    <a:lnTo>
                      <a:pt x="1817" y="696"/>
                    </a:lnTo>
                    <a:lnTo>
                      <a:pt x="1826" y="690"/>
                    </a:lnTo>
                    <a:lnTo>
                      <a:pt x="1836" y="690"/>
                    </a:lnTo>
                    <a:lnTo>
                      <a:pt x="1836" y="680"/>
                    </a:lnTo>
                    <a:lnTo>
                      <a:pt x="1836" y="670"/>
                    </a:lnTo>
                    <a:lnTo>
                      <a:pt x="1836" y="661"/>
                    </a:lnTo>
                    <a:lnTo>
                      <a:pt x="1826" y="661"/>
                    </a:lnTo>
                    <a:lnTo>
                      <a:pt x="1826" y="651"/>
                    </a:lnTo>
                    <a:lnTo>
                      <a:pt x="1826" y="642"/>
                    </a:lnTo>
                    <a:lnTo>
                      <a:pt x="1900" y="622"/>
                    </a:lnTo>
                    <a:lnTo>
                      <a:pt x="1974" y="597"/>
                    </a:lnTo>
                    <a:lnTo>
                      <a:pt x="2042" y="567"/>
                    </a:lnTo>
                    <a:lnTo>
                      <a:pt x="2107" y="529"/>
                    </a:lnTo>
                    <a:lnTo>
                      <a:pt x="2180" y="503"/>
                    </a:lnTo>
                    <a:lnTo>
                      <a:pt x="2245" y="464"/>
                    </a:lnTo>
                    <a:lnTo>
                      <a:pt x="2320" y="438"/>
                    </a:lnTo>
                    <a:lnTo>
                      <a:pt x="2393" y="419"/>
                    </a:lnTo>
                    <a:lnTo>
                      <a:pt x="2478" y="371"/>
                    </a:lnTo>
                    <a:lnTo>
                      <a:pt x="2562" y="325"/>
                    </a:lnTo>
                    <a:lnTo>
                      <a:pt x="2645" y="277"/>
                    </a:lnTo>
                    <a:lnTo>
                      <a:pt x="2729" y="221"/>
                    </a:lnTo>
                    <a:lnTo>
                      <a:pt x="2803" y="167"/>
                    </a:lnTo>
                    <a:lnTo>
                      <a:pt x="2887" y="108"/>
                    </a:lnTo>
                    <a:lnTo>
                      <a:pt x="2971" y="54"/>
                    </a:lnTo>
                    <a:lnTo>
                      <a:pt x="3054" y="0"/>
                    </a:lnTo>
                    <a:lnTo>
                      <a:pt x="3000" y="129"/>
                    </a:lnTo>
                    <a:lnTo>
                      <a:pt x="2955" y="261"/>
                    </a:lnTo>
                    <a:lnTo>
                      <a:pt x="2906" y="390"/>
                    </a:lnTo>
                    <a:lnTo>
                      <a:pt x="2861" y="529"/>
                    </a:lnTo>
                    <a:lnTo>
                      <a:pt x="2823" y="661"/>
                    </a:lnTo>
                    <a:lnTo>
                      <a:pt x="2777" y="799"/>
                    </a:lnTo>
                    <a:lnTo>
                      <a:pt x="2729" y="941"/>
                    </a:lnTo>
                    <a:lnTo>
                      <a:pt x="2683" y="1071"/>
                    </a:lnTo>
                    <a:close/>
                  </a:path>
                </a:pathLst>
              </a:custGeom>
              <a:solidFill>
                <a:srgbClr val="FF6699"/>
              </a:solidFill>
              <a:ln w="9525">
                <a:noFill/>
                <a:round/>
                <a:headEnd/>
                <a:tailEnd/>
              </a:ln>
            </p:spPr>
            <p:txBody>
              <a:bodyPr/>
              <a:lstStyle/>
              <a:p>
                <a:endParaRPr lang="en-US"/>
              </a:p>
            </p:txBody>
          </p:sp>
          <p:sp>
            <p:nvSpPr>
              <p:cNvPr id="59" name="Freeform 58"/>
              <p:cNvSpPr>
                <a:spLocks/>
              </p:cNvSpPr>
              <p:nvPr/>
            </p:nvSpPr>
            <p:spPr bwMode="auto">
              <a:xfrm>
                <a:off x="468" y="3530"/>
                <a:ext cx="1" cy="1"/>
              </a:xfrm>
              <a:custGeom>
                <a:avLst/>
                <a:gdLst/>
                <a:ahLst/>
                <a:cxnLst>
                  <a:cxn ang="0">
                    <a:pos x="0" y="0"/>
                  </a:cxn>
                  <a:cxn ang="0">
                    <a:pos x="10" y="19"/>
                  </a:cxn>
                  <a:cxn ang="0">
                    <a:pos x="0" y="0"/>
                  </a:cxn>
                </a:cxnLst>
                <a:rect l="0" t="0" r="r" b="b"/>
                <a:pathLst>
                  <a:path w="10" h="19">
                    <a:moveTo>
                      <a:pt x="0" y="0"/>
                    </a:moveTo>
                    <a:lnTo>
                      <a:pt x="10" y="19"/>
                    </a:lnTo>
                    <a:lnTo>
                      <a:pt x="0" y="0"/>
                    </a:lnTo>
                    <a:close/>
                  </a:path>
                </a:pathLst>
              </a:custGeom>
              <a:solidFill>
                <a:srgbClr val="000000"/>
              </a:solidFill>
              <a:ln w="9525">
                <a:noFill/>
                <a:round/>
                <a:headEnd/>
                <a:tailEnd/>
              </a:ln>
            </p:spPr>
            <p:txBody>
              <a:bodyPr/>
              <a:lstStyle/>
              <a:p>
                <a:endParaRPr lang="en-US"/>
              </a:p>
            </p:txBody>
          </p:sp>
          <p:sp>
            <p:nvSpPr>
              <p:cNvPr id="60" name="Freeform 59"/>
              <p:cNvSpPr>
                <a:spLocks/>
              </p:cNvSpPr>
              <p:nvPr/>
            </p:nvSpPr>
            <p:spPr bwMode="auto">
              <a:xfrm>
                <a:off x="244" y="3539"/>
                <a:ext cx="73" cy="9"/>
              </a:xfrm>
              <a:custGeom>
                <a:avLst/>
                <a:gdLst/>
                <a:ahLst/>
                <a:cxnLst>
                  <a:cxn ang="0">
                    <a:pos x="680" y="49"/>
                  </a:cxn>
                  <a:cxn ang="0">
                    <a:pos x="735" y="29"/>
                  </a:cxn>
                  <a:cxn ang="0">
                    <a:pos x="790" y="10"/>
                  </a:cxn>
                  <a:cxn ang="0">
                    <a:pos x="867" y="0"/>
                  </a:cxn>
                  <a:cxn ang="0">
                    <a:pos x="931" y="0"/>
                  </a:cxn>
                  <a:cxn ang="0">
                    <a:pos x="996" y="10"/>
                  </a:cxn>
                  <a:cxn ang="0">
                    <a:pos x="1060" y="10"/>
                  </a:cxn>
                  <a:cxn ang="0">
                    <a:pos x="1125" y="20"/>
                  </a:cxn>
                  <a:cxn ang="0">
                    <a:pos x="1173" y="29"/>
                  </a:cxn>
                  <a:cxn ang="0">
                    <a:pos x="1081" y="65"/>
                  </a:cxn>
                  <a:cxn ang="0">
                    <a:pos x="987" y="93"/>
                  </a:cxn>
                  <a:cxn ang="0">
                    <a:pos x="883" y="122"/>
                  </a:cxn>
                  <a:cxn ang="0">
                    <a:pos x="783" y="133"/>
                  </a:cxn>
                  <a:cxn ang="0">
                    <a:pos x="670" y="142"/>
                  </a:cxn>
                  <a:cxn ang="0">
                    <a:pos x="567" y="142"/>
                  </a:cxn>
                  <a:cxn ang="0">
                    <a:pos x="455" y="142"/>
                  </a:cxn>
                  <a:cxn ang="0">
                    <a:pos x="355" y="133"/>
                  </a:cxn>
                  <a:cxn ang="0">
                    <a:pos x="306" y="122"/>
                  </a:cxn>
                  <a:cxn ang="0">
                    <a:pos x="270" y="113"/>
                  </a:cxn>
                  <a:cxn ang="0">
                    <a:pos x="222" y="93"/>
                  </a:cxn>
                  <a:cxn ang="0">
                    <a:pos x="177" y="74"/>
                  </a:cxn>
                  <a:cxn ang="0">
                    <a:pos x="138" y="65"/>
                  </a:cxn>
                  <a:cxn ang="0">
                    <a:pos x="93" y="49"/>
                  </a:cxn>
                  <a:cxn ang="0">
                    <a:pos x="44" y="39"/>
                  </a:cxn>
                  <a:cxn ang="0">
                    <a:pos x="0" y="29"/>
                  </a:cxn>
                  <a:cxn ang="0">
                    <a:pos x="19" y="20"/>
                  </a:cxn>
                  <a:cxn ang="0">
                    <a:pos x="44" y="20"/>
                  </a:cxn>
                  <a:cxn ang="0">
                    <a:pos x="84" y="20"/>
                  </a:cxn>
                  <a:cxn ang="0">
                    <a:pos x="119" y="20"/>
                  </a:cxn>
                  <a:cxn ang="0">
                    <a:pos x="148" y="20"/>
                  </a:cxn>
                  <a:cxn ang="0">
                    <a:pos x="186" y="20"/>
                  </a:cxn>
                  <a:cxn ang="0">
                    <a:pos x="222" y="20"/>
                  </a:cxn>
                  <a:cxn ang="0">
                    <a:pos x="251" y="10"/>
                  </a:cxn>
                  <a:cxn ang="0">
                    <a:pos x="286" y="10"/>
                  </a:cxn>
                  <a:cxn ang="0">
                    <a:pos x="335" y="0"/>
                  </a:cxn>
                  <a:cxn ang="0">
                    <a:pos x="371" y="0"/>
                  </a:cxn>
                  <a:cxn ang="0">
                    <a:pos x="419" y="0"/>
                  </a:cxn>
                  <a:cxn ang="0">
                    <a:pos x="455" y="0"/>
                  </a:cxn>
                  <a:cxn ang="0">
                    <a:pos x="493" y="10"/>
                  </a:cxn>
                  <a:cxn ang="0">
                    <a:pos x="532" y="29"/>
                  </a:cxn>
                  <a:cxn ang="0">
                    <a:pos x="557" y="58"/>
                  </a:cxn>
                  <a:cxn ang="0">
                    <a:pos x="680" y="49"/>
                  </a:cxn>
                </a:cxnLst>
                <a:rect l="0" t="0" r="r" b="b"/>
                <a:pathLst>
                  <a:path w="1173" h="142">
                    <a:moveTo>
                      <a:pt x="680" y="49"/>
                    </a:moveTo>
                    <a:lnTo>
                      <a:pt x="735" y="29"/>
                    </a:lnTo>
                    <a:lnTo>
                      <a:pt x="790" y="10"/>
                    </a:lnTo>
                    <a:lnTo>
                      <a:pt x="867" y="0"/>
                    </a:lnTo>
                    <a:lnTo>
                      <a:pt x="931" y="0"/>
                    </a:lnTo>
                    <a:lnTo>
                      <a:pt x="996" y="10"/>
                    </a:lnTo>
                    <a:lnTo>
                      <a:pt x="1060" y="10"/>
                    </a:lnTo>
                    <a:lnTo>
                      <a:pt x="1125" y="20"/>
                    </a:lnTo>
                    <a:lnTo>
                      <a:pt x="1173" y="29"/>
                    </a:lnTo>
                    <a:lnTo>
                      <a:pt x="1081" y="65"/>
                    </a:lnTo>
                    <a:lnTo>
                      <a:pt x="987" y="93"/>
                    </a:lnTo>
                    <a:lnTo>
                      <a:pt x="883" y="122"/>
                    </a:lnTo>
                    <a:lnTo>
                      <a:pt x="783" y="133"/>
                    </a:lnTo>
                    <a:lnTo>
                      <a:pt x="670" y="142"/>
                    </a:lnTo>
                    <a:lnTo>
                      <a:pt x="567" y="142"/>
                    </a:lnTo>
                    <a:lnTo>
                      <a:pt x="455" y="142"/>
                    </a:lnTo>
                    <a:lnTo>
                      <a:pt x="355" y="133"/>
                    </a:lnTo>
                    <a:lnTo>
                      <a:pt x="306" y="122"/>
                    </a:lnTo>
                    <a:lnTo>
                      <a:pt x="270" y="113"/>
                    </a:lnTo>
                    <a:lnTo>
                      <a:pt x="222" y="93"/>
                    </a:lnTo>
                    <a:lnTo>
                      <a:pt x="177" y="74"/>
                    </a:lnTo>
                    <a:lnTo>
                      <a:pt x="138" y="65"/>
                    </a:lnTo>
                    <a:lnTo>
                      <a:pt x="93" y="49"/>
                    </a:lnTo>
                    <a:lnTo>
                      <a:pt x="44" y="39"/>
                    </a:lnTo>
                    <a:lnTo>
                      <a:pt x="0" y="29"/>
                    </a:lnTo>
                    <a:lnTo>
                      <a:pt x="19" y="20"/>
                    </a:lnTo>
                    <a:lnTo>
                      <a:pt x="44" y="20"/>
                    </a:lnTo>
                    <a:lnTo>
                      <a:pt x="84" y="20"/>
                    </a:lnTo>
                    <a:lnTo>
                      <a:pt x="119" y="20"/>
                    </a:lnTo>
                    <a:lnTo>
                      <a:pt x="148" y="20"/>
                    </a:lnTo>
                    <a:lnTo>
                      <a:pt x="186" y="20"/>
                    </a:lnTo>
                    <a:lnTo>
                      <a:pt x="222" y="20"/>
                    </a:lnTo>
                    <a:lnTo>
                      <a:pt x="251" y="10"/>
                    </a:lnTo>
                    <a:lnTo>
                      <a:pt x="286" y="10"/>
                    </a:lnTo>
                    <a:lnTo>
                      <a:pt x="335" y="0"/>
                    </a:lnTo>
                    <a:lnTo>
                      <a:pt x="371" y="0"/>
                    </a:lnTo>
                    <a:lnTo>
                      <a:pt x="419" y="0"/>
                    </a:lnTo>
                    <a:lnTo>
                      <a:pt x="455" y="0"/>
                    </a:lnTo>
                    <a:lnTo>
                      <a:pt x="493" y="10"/>
                    </a:lnTo>
                    <a:lnTo>
                      <a:pt x="532" y="29"/>
                    </a:lnTo>
                    <a:lnTo>
                      <a:pt x="557" y="58"/>
                    </a:lnTo>
                    <a:lnTo>
                      <a:pt x="680" y="49"/>
                    </a:lnTo>
                    <a:close/>
                  </a:path>
                </a:pathLst>
              </a:custGeom>
              <a:solidFill>
                <a:srgbClr val="993366"/>
              </a:solidFill>
              <a:ln w="9525">
                <a:noFill/>
                <a:round/>
                <a:headEnd/>
                <a:tailEnd/>
              </a:ln>
            </p:spPr>
            <p:txBody>
              <a:bodyPr/>
              <a:lstStyle/>
              <a:p>
                <a:endParaRPr lang="en-US"/>
              </a:p>
            </p:txBody>
          </p:sp>
          <p:sp>
            <p:nvSpPr>
              <p:cNvPr id="61" name="Freeform 60"/>
              <p:cNvSpPr>
                <a:spLocks/>
              </p:cNvSpPr>
              <p:nvPr/>
            </p:nvSpPr>
            <p:spPr bwMode="auto">
              <a:xfrm>
                <a:off x="188" y="3559"/>
                <a:ext cx="337" cy="264"/>
              </a:xfrm>
              <a:custGeom>
                <a:avLst/>
                <a:gdLst/>
                <a:ahLst/>
                <a:cxnLst>
                  <a:cxn ang="0">
                    <a:pos x="5261" y="701"/>
                  </a:cxn>
                  <a:cxn ang="0">
                    <a:pos x="5112" y="1130"/>
                  </a:cxn>
                  <a:cxn ang="0">
                    <a:pos x="5032" y="1578"/>
                  </a:cxn>
                  <a:cxn ang="0">
                    <a:pos x="5006" y="2033"/>
                  </a:cxn>
                  <a:cxn ang="0">
                    <a:pos x="5032" y="2808"/>
                  </a:cxn>
                  <a:cxn ang="0">
                    <a:pos x="5067" y="2947"/>
                  </a:cxn>
                  <a:cxn ang="0">
                    <a:pos x="5096" y="3079"/>
                  </a:cxn>
                  <a:cxn ang="0">
                    <a:pos x="5022" y="3224"/>
                  </a:cxn>
                  <a:cxn ang="0">
                    <a:pos x="4705" y="3382"/>
                  </a:cxn>
                  <a:cxn ang="0">
                    <a:pos x="4380" y="3531"/>
                  </a:cxn>
                  <a:cxn ang="0">
                    <a:pos x="4073" y="3663"/>
                  </a:cxn>
                  <a:cxn ang="0">
                    <a:pos x="3764" y="3783"/>
                  </a:cxn>
                  <a:cxn ang="0">
                    <a:pos x="3457" y="3876"/>
                  </a:cxn>
                  <a:cxn ang="0">
                    <a:pos x="3122" y="3979"/>
                  </a:cxn>
                  <a:cxn ang="0">
                    <a:pos x="2767" y="4053"/>
                  </a:cxn>
                  <a:cxn ang="0">
                    <a:pos x="2367" y="4138"/>
                  </a:cxn>
                  <a:cxn ang="0">
                    <a:pos x="1845" y="4202"/>
                  </a:cxn>
                  <a:cxn ang="0">
                    <a:pos x="1315" y="4231"/>
                  </a:cxn>
                  <a:cxn ang="0">
                    <a:pos x="1000" y="4211"/>
                  </a:cxn>
                  <a:cxn ang="0">
                    <a:pos x="774" y="4186"/>
                  </a:cxn>
                  <a:cxn ang="0">
                    <a:pos x="560" y="4157"/>
                  </a:cxn>
                  <a:cxn ang="0">
                    <a:pos x="428" y="3960"/>
                  </a:cxn>
                  <a:cxn ang="0">
                    <a:pos x="251" y="3767"/>
                  </a:cxn>
                  <a:cxn ang="0">
                    <a:pos x="93" y="3654"/>
                  </a:cxn>
                  <a:cxn ang="0">
                    <a:pos x="48" y="3605"/>
                  </a:cxn>
                  <a:cxn ang="0">
                    <a:pos x="0" y="3550"/>
                  </a:cxn>
                  <a:cxn ang="0">
                    <a:pos x="235" y="3382"/>
                  </a:cxn>
                  <a:cxn ang="0">
                    <a:pos x="597" y="3179"/>
                  </a:cxn>
                  <a:cxn ang="0">
                    <a:pos x="971" y="2985"/>
                  </a:cxn>
                  <a:cxn ang="0">
                    <a:pos x="1351" y="2734"/>
                  </a:cxn>
                  <a:cxn ang="0">
                    <a:pos x="1735" y="2492"/>
                  </a:cxn>
                  <a:cxn ang="0">
                    <a:pos x="2080" y="2230"/>
                  </a:cxn>
                  <a:cxn ang="0">
                    <a:pos x="2387" y="1959"/>
                  </a:cxn>
                  <a:cxn ang="0">
                    <a:pos x="2657" y="1662"/>
                  </a:cxn>
                  <a:cxn ang="0">
                    <a:pos x="2806" y="1475"/>
                  </a:cxn>
                  <a:cxn ang="0">
                    <a:pos x="2993" y="1213"/>
                  </a:cxn>
                  <a:cxn ang="0">
                    <a:pos x="3177" y="943"/>
                  </a:cxn>
                  <a:cxn ang="0">
                    <a:pos x="3580" y="662"/>
                  </a:cxn>
                  <a:cxn ang="0">
                    <a:pos x="4073" y="355"/>
                  </a:cxn>
                  <a:cxn ang="0">
                    <a:pos x="4548" y="0"/>
                  </a:cxn>
                  <a:cxn ang="0">
                    <a:pos x="4883" y="113"/>
                  </a:cxn>
                  <a:cxn ang="0">
                    <a:pos x="5186" y="301"/>
                  </a:cxn>
                </a:cxnLst>
                <a:rect l="0" t="0" r="r" b="b"/>
                <a:pathLst>
                  <a:path w="5393" h="4231">
                    <a:moveTo>
                      <a:pt x="5393" y="439"/>
                    </a:moveTo>
                    <a:lnTo>
                      <a:pt x="5318" y="572"/>
                    </a:lnTo>
                    <a:lnTo>
                      <a:pt x="5261" y="701"/>
                    </a:lnTo>
                    <a:lnTo>
                      <a:pt x="5205" y="839"/>
                    </a:lnTo>
                    <a:lnTo>
                      <a:pt x="5161" y="981"/>
                    </a:lnTo>
                    <a:lnTo>
                      <a:pt x="5112" y="1130"/>
                    </a:lnTo>
                    <a:lnTo>
                      <a:pt x="5086" y="1278"/>
                    </a:lnTo>
                    <a:lnTo>
                      <a:pt x="5057" y="1427"/>
                    </a:lnTo>
                    <a:lnTo>
                      <a:pt x="5032" y="1578"/>
                    </a:lnTo>
                    <a:lnTo>
                      <a:pt x="5012" y="1727"/>
                    </a:lnTo>
                    <a:lnTo>
                      <a:pt x="5006" y="1885"/>
                    </a:lnTo>
                    <a:lnTo>
                      <a:pt x="5006" y="2033"/>
                    </a:lnTo>
                    <a:lnTo>
                      <a:pt x="4996" y="2191"/>
                    </a:lnTo>
                    <a:lnTo>
                      <a:pt x="5012" y="2501"/>
                    </a:lnTo>
                    <a:lnTo>
                      <a:pt x="5032" y="2808"/>
                    </a:lnTo>
                    <a:lnTo>
                      <a:pt x="5051" y="2853"/>
                    </a:lnTo>
                    <a:lnTo>
                      <a:pt x="5057" y="2901"/>
                    </a:lnTo>
                    <a:lnTo>
                      <a:pt x="5067" y="2947"/>
                    </a:lnTo>
                    <a:lnTo>
                      <a:pt x="5076" y="2985"/>
                    </a:lnTo>
                    <a:lnTo>
                      <a:pt x="5086" y="3030"/>
                    </a:lnTo>
                    <a:lnTo>
                      <a:pt x="5096" y="3079"/>
                    </a:lnTo>
                    <a:lnTo>
                      <a:pt x="5112" y="3111"/>
                    </a:lnTo>
                    <a:lnTo>
                      <a:pt x="5122" y="3160"/>
                    </a:lnTo>
                    <a:lnTo>
                      <a:pt x="5022" y="3224"/>
                    </a:lnTo>
                    <a:lnTo>
                      <a:pt x="4922" y="3279"/>
                    </a:lnTo>
                    <a:lnTo>
                      <a:pt x="4818" y="3337"/>
                    </a:lnTo>
                    <a:lnTo>
                      <a:pt x="4705" y="3382"/>
                    </a:lnTo>
                    <a:lnTo>
                      <a:pt x="4602" y="3437"/>
                    </a:lnTo>
                    <a:lnTo>
                      <a:pt x="4493" y="3485"/>
                    </a:lnTo>
                    <a:lnTo>
                      <a:pt x="4380" y="3531"/>
                    </a:lnTo>
                    <a:lnTo>
                      <a:pt x="4267" y="3579"/>
                    </a:lnTo>
                    <a:lnTo>
                      <a:pt x="4167" y="3614"/>
                    </a:lnTo>
                    <a:lnTo>
                      <a:pt x="4073" y="3663"/>
                    </a:lnTo>
                    <a:lnTo>
                      <a:pt x="3970" y="3698"/>
                    </a:lnTo>
                    <a:lnTo>
                      <a:pt x="3867" y="3746"/>
                    </a:lnTo>
                    <a:lnTo>
                      <a:pt x="3764" y="3783"/>
                    </a:lnTo>
                    <a:lnTo>
                      <a:pt x="3673" y="3821"/>
                    </a:lnTo>
                    <a:lnTo>
                      <a:pt x="3560" y="3850"/>
                    </a:lnTo>
                    <a:lnTo>
                      <a:pt x="3457" y="3876"/>
                    </a:lnTo>
                    <a:lnTo>
                      <a:pt x="3344" y="3924"/>
                    </a:lnTo>
                    <a:lnTo>
                      <a:pt x="3235" y="3950"/>
                    </a:lnTo>
                    <a:lnTo>
                      <a:pt x="3122" y="3979"/>
                    </a:lnTo>
                    <a:lnTo>
                      <a:pt x="3003" y="4009"/>
                    </a:lnTo>
                    <a:lnTo>
                      <a:pt x="2880" y="4025"/>
                    </a:lnTo>
                    <a:lnTo>
                      <a:pt x="2767" y="4053"/>
                    </a:lnTo>
                    <a:lnTo>
                      <a:pt x="2648" y="4082"/>
                    </a:lnTo>
                    <a:lnTo>
                      <a:pt x="2535" y="4118"/>
                    </a:lnTo>
                    <a:lnTo>
                      <a:pt x="2367" y="4138"/>
                    </a:lnTo>
                    <a:lnTo>
                      <a:pt x="2199" y="4157"/>
                    </a:lnTo>
                    <a:lnTo>
                      <a:pt x="2022" y="4186"/>
                    </a:lnTo>
                    <a:lnTo>
                      <a:pt x="1845" y="4202"/>
                    </a:lnTo>
                    <a:lnTo>
                      <a:pt x="1670" y="4221"/>
                    </a:lnTo>
                    <a:lnTo>
                      <a:pt x="1493" y="4231"/>
                    </a:lnTo>
                    <a:lnTo>
                      <a:pt x="1315" y="4231"/>
                    </a:lnTo>
                    <a:lnTo>
                      <a:pt x="1148" y="4221"/>
                    </a:lnTo>
                    <a:lnTo>
                      <a:pt x="1073" y="4211"/>
                    </a:lnTo>
                    <a:lnTo>
                      <a:pt x="1000" y="4211"/>
                    </a:lnTo>
                    <a:lnTo>
                      <a:pt x="922" y="4202"/>
                    </a:lnTo>
                    <a:lnTo>
                      <a:pt x="848" y="4192"/>
                    </a:lnTo>
                    <a:lnTo>
                      <a:pt x="774" y="4186"/>
                    </a:lnTo>
                    <a:lnTo>
                      <a:pt x="699" y="4176"/>
                    </a:lnTo>
                    <a:lnTo>
                      <a:pt x="635" y="4166"/>
                    </a:lnTo>
                    <a:lnTo>
                      <a:pt x="560" y="4157"/>
                    </a:lnTo>
                    <a:lnTo>
                      <a:pt x="522" y="4092"/>
                    </a:lnTo>
                    <a:lnTo>
                      <a:pt x="477" y="4025"/>
                    </a:lnTo>
                    <a:lnTo>
                      <a:pt x="428" y="3960"/>
                    </a:lnTo>
                    <a:lnTo>
                      <a:pt x="374" y="3886"/>
                    </a:lnTo>
                    <a:lnTo>
                      <a:pt x="318" y="3821"/>
                    </a:lnTo>
                    <a:lnTo>
                      <a:pt x="251" y="3767"/>
                    </a:lnTo>
                    <a:lnTo>
                      <a:pt x="186" y="3708"/>
                    </a:lnTo>
                    <a:lnTo>
                      <a:pt x="113" y="3673"/>
                    </a:lnTo>
                    <a:lnTo>
                      <a:pt x="93" y="3654"/>
                    </a:lnTo>
                    <a:lnTo>
                      <a:pt x="76" y="3634"/>
                    </a:lnTo>
                    <a:lnTo>
                      <a:pt x="67" y="3614"/>
                    </a:lnTo>
                    <a:lnTo>
                      <a:pt x="48" y="3605"/>
                    </a:lnTo>
                    <a:lnTo>
                      <a:pt x="28" y="3589"/>
                    </a:lnTo>
                    <a:lnTo>
                      <a:pt x="19" y="3569"/>
                    </a:lnTo>
                    <a:lnTo>
                      <a:pt x="0" y="3550"/>
                    </a:lnTo>
                    <a:lnTo>
                      <a:pt x="0" y="3531"/>
                    </a:lnTo>
                    <a:lnTo>
                      <a:pt x="122" y="3456"/>
                    </a:lnTo>
                    <a:lnTo>
                      <a:pt x="235" y="3382"/>
                    </a:lnTo>
                    <a:lnTo>
                      <a:pt x="355" y="3308"/>
                    </a:lnTo>
                    <a:lnTo>
                      <a:pt x="477" y="3243"/>
                    </a:lnTo>
                    <a:lnTo>
                      <a:pt x="597" y="3179"/>
                    </a:lnTo>
                    <a:lnTo>
                      <a:pt x="719" y="3111"/>
                    </a:lnTo>
                    <a:lnTo>
                      <a:pt x="839" y="3050"/>
                    </a:lnTo>
                    <a:lnTo>
                      <a:pt x="971" y="2985"/>
                    </a:lnTo>
                    <a:lnTo>
                      <a:pt x="1090" y="2901"/>
                    </a:lnTo>
                    <a:lnTo>
                      <a:pt x="1222" y="2818"/>
                    </a:lnTo>
                    <a:lnTo>
                      <a:pt x="1351" y="2734"/>
                    </a:lnTo>
                    <a:lnTo>
                      <a:pt x="1474" y="2659"/>
                    </a:lnTo>
                    <a:lnTo>
                      <a:pt x="1603" y="2576"/>
                    </a:lnTo>
                    <a:lnTo>
                      <a:pt x="1735" y="2492"/>
                    </a:lnTo>
                    <a:lnTo>
                      <a:pt x="1855" y="2407"/>
                    </a:lnTo>
                    <a:lnTo>
                      <a:pt x="1987" y="2314"/>
                    </a:lnTo>
                    <a:lnTo>
                      <a:pt x="2080" y="2230"/>
                    </a:lnTo>
                    <a:lnTo>
                      <a:pt x="2180" y="2146"/>
                    </a:lnTo>
                    <a:lnTo>
                      <a:pt x="2283" y="2052"/>
                    </a:lnTo>
                    <a:lnTo>
                      <a:pt x="2387" y="1959"/>
                    </a:lnTo>
                    <a:lnTo>
                      <a:pt x="2480" y="1856"/>
                    </a:lnTo>
                    <a:lnTo>
                      <a:pt x="2573" y="1762"/>
                    </a:lnTo>
                    <a:lnTo>
                      <a:pt x="2657" y="1662"/>
                    </a:lnTo>
                    <a:lnTo>
                      <a:pt x="2732" y="1559"/>
                    </a:lnTo>
                    <a:lnTo>
                      <a:pt x="2751" y="1559"/>
                    </a:lnTo>
                    <a:lnTo>
                      <a:pt x="2806" y="1475"/>
                    </a:lnTo>
                    <a:lnTo>
                      <a:pt x="2871" y="1382"/>
                    </a:lnTo>
                    <a:lnTo>
                      <a:pt x="2925" y="1298"/>
                    </a:lnTo>
                    <a:lnTo>
                      <a:pt x="2993" y="1213"/>
                    </a:lnTo>
                    <a:lnTo>
                      <a:pt x="3057" y="1120"/>
                    </a:lnTo>
                    <a:lnTo>
                      <a:pt x="3122" y="1036"/>
                    </a:lnTo>
                    <a:lnTo>
                      <a:pt x="3177" y="943"/>
                    </a:lnTo>
                    <a:lnTo>
                      <a:pt x="3235" y="839"/>
                    </a:lnTo>
                    <a:lnTo>
                      <a:pt x="3403" y="755"/>
                    </a:lnTo>
                    <a:lnTo>
                      <a:pt x="3580" y="662"/>
                    </a:lnTo>
                    <a:lnTo>
                      <a:pt x="3748" y="572"/>
                    </a:lnTo>
                    <a:lnTo>
                      <a:pt x="3915" y="459"/>
                    </a:lnTo>
                    <a:lnTo>
                      <a:pt x="4073" y="355"/>
                    </a:lnTo>
                    <a:lnTo>
                      <a:pt x="4242" y="236"/>
                    </a:lnTo>
                    <a:lnTo>
                      <a:pt x="4399" y="123"/>
                    </a:lnTo>
                    <a:lnTo>
                      <a:pt x="4548" y="0"/>
                    </a:lnTo>
                    <a:lnTo>
                      <a:pt x="4670" y="19"/>
                    </a:lnTo>
                    <a:lnTo>
                      <a:pt x="4770" y="68"/>
                    </a:lnTo>
                    <a:lnTo>
                      <a:pt x="4883" y="113"/>
                    </a:lnTo>
                    <a:lnTo>
                      <a:pt x="4986" y="169"/>
                    </a:lnTo>
                    <a:lnTo>
                      <a:pt x="5086" y="236"/>
                    </a:lnTo>
                    <a:lnTo>
                      <a:pt x="5186" y="301"/>
                    </a:lnTo>
                    <a:lnTo>
                      <a:pt x="5290" y="365"/>
                    </a:lnTo>
                    <a:lnTo>
                      <a:pt x="5393" y="439"/>
                    </a:lnTo>
                    <a:close/>
                  </a:path>
                </a:pathLst>
              </a:custGeom>
              <a:solidFill>
                <a:srgbClr val="996633"/>
              </a:solidFill>
              <a:ln w="9525">
                <a:noFill/>
                <a:round/>
                <a:headEnd/>
                <a:tailEnd/>
              </a:ln>
            </p:spPr>
            <p:txBody>
              <a:bodyPr/>
              <a:lstStyle/>
              <a:p>
                <a:endParaRPr lang="en-US"/>
              </a:p>
            </p:txBody>
          </p:sp>
          <p:sp>
            <p:nvSpPr>
              <p:cNvPr id="62" name="Freeform 61"/>
              <p:cNvSpPr>
                <a:spLocks/>
              </p:cNvSpPr>
              <p:nvPr/>
            </p:nvSpPr>
            <p:spPr bwMode="auto">
              <a:xfrm>
                <a:off x="506" y="3592"/>
                <a:ext cx="144" cy="324"/>
              </a:xfrm>
              <a:custGeom>
                <a:avLst/>
                <a:gdLst/>
                <a:ahLst/>
                <a:cxnLst>
                  <a:cxn ang="0">
                    <a:pos x="1713" y="1940"/>
                  </a:cxn>
                  <a:cxn ang="0">
                    <a:pos x="1919" y="2537"/>
                  </a:cxn>
                  <a:cxn ang="0">
                    <a:pos x="2038" y="3159"/>
                  </a:cxn>
                  <a:cxn ang="0">
                    <a:pos x="2113" y="3753"/>
                  </a:cxn>
                  <a:cxn ang="0">
                    <a:pos x="2290" y="4212"/>
                  </a:cxn>
                  <a:cxn ang="0">
                    <a:pos x="2290" y="4640"/>
                  </a:cxn>
                  <a:cxn ang="0">
                    <a:pos x="2236" y="4837"/>
                  </a:cxn>
                  <a:cxn ang="0">
                    <a:pos x="2132" y="4995"/>
                  </a:cxn>
                  <a:cxn ang="0">
                    <a:pos x="2038" y="5070"/>
                  </a:cxn>
                  <a:cxn ang="0">
                    <a:pos x="1936" y="5095"/>
                  </a:cxn>
                  <a:cxn ang="0">
                    <a:pos x="1900" y="5095"/>
                  </a:cxn>
                  <a:cxn ang="0">
                    <a:pos x="1852" y="5089"/>
                  </a:cxn>
                  <a:cxn ang="0">
                    <a:pos x="1797" y="5022"/>
                  </a:cxn>
                  <a:cxn ang="0">
                    <a:pos x="1723" y="5041"/>
                  </a:cxn>
                  <a:cxn ang="0">
                    <a:pos x="1639" y="5144"/>
                  </a:cxn>
                  <a:cxn ang="0">
                    <a:pos x="1516" y="5189"/>
                  </a:cxn>
                  <a:cxn ang="0">
                    <a:pos x="1426" y="5164"/>
                  </a:cxn>
                  <a:cxn ang="0">
                    <a:pos x="1349" y="5115"/>
                  </a:cxn>
                  <a:cxn ang="0">
                    <a:pos x="1333" y="5070"/>
                  </a:cxn>
                  <a:cxn ang="0">
                    <a:pos x="1264" y="5089"/>
                  </a:cxn>
                  <a:cxn ang="0">
                    <a:pos x="1145" y="5134"/>
                  </a:cxn>
                  <a:cxn ang="0">
                    <a:pos x="1022" y="5115"/>
                  </a:cxn>
                  <a:cxn ang="0">
                    <a:pos x="930" y="5031"/>
                  </a:cxn>
                  <a:cxn ang="0">
                    <a:pos x="855" y="4922"/>
                  </a:cxn>
                  <a:cxn ang="0">
                    <a:pos x="884" y="4760"/>
                  </a:cxn>
                  <a:cxn ang="0">
                    <a:pos x="949" y="4640"/>
                  </a:cxn>
                  <a:cxn ang="0">
                    <a:pos x="978" y="4602"/>
                  </a:cxn>
                  <a:cxn ang="0">
                    <a:pos x="1013" y="4537"/>
                  </a:cxn>
                  <a:cxn ang="0">
                    <a:pos x="1097" y="4379"/>
                  </a:cxn>
                  <a:cxn ang="0">
                    <a:pos x="1155" y="4221"/>
                  </a:cxn>
                  <a:cxn ang="0">
                    <a:pos x="1043" y="4073"/>
                  </a:cxn>
                  <a:cxn ang="0">
                    <a:pos x="893" y="4005"/>
                  </a:cxn>
                  <a:cxn ang="0">
                    <a:pos x="761" y="4034"/>
                  </a:cxn>
                  <a:cxn ang="0">
                    <a:pos x="642" y="4099"/>
                  </a:cxn>
                  <a:cxn ang="0">
                    <a:pos x="568" y="4231"/>
                  </a:cxn>
                  <a:cxn ang="0">
                    <a:pos x="559" y="4369"/>
                  </a:cxn>
                  <a:cxn ang="0">
                    <a:pos x="623" y="4508"/>
                  </a:cxn>
                  <a:cxn ang="0">
                    <a:pos x="865" y="4640"/>
                  </a:cxn>
                  <a:cxn ang="0">
                    <a:pos x="791" y="4818"/>
                  </a:cxn>
                  <a:cxn ang="0">
                    <a:pos x="801" y="5011"/>
                  </a:cxn>
                  <a:cxn ang="0">
                    <a:pos x="613" y="4957"/>
                  </a:cxn>
                  <a:cxn ang="0">
                    <a:pos x="494" y="4828"/>
                  </a:cxn>
                  <a:cxn ang="0">
                    <a:pos x="455" y="4434"/>
                  </a:cxn>
                  <a:cxn ang="0">
                    <a:pos x="455" y="4034"/>
                  </a:cxn>
                  <a:cxn ang="0">
                    <a:pos x="390" y="3615"/>
                  </a:cxn>
                  <a:cxn ang="0">
                    <a:pos x="307" y="3214"/>
                  </a:cxn>
                  <a:cxn ang="0">
                    <a:pos x="288" y="3091"/>
                  </a:cxn>
                  <a:cxn ang="0">
                    <a:pos x="242" y="2981"/>
                  </a:cxn>
                  <a:cxn ang="0">
                    <a:pos x="16" y="2023"/>
                  </a:cxn>
                  <a:cxn ang="0">
                    <a:pos x="46" y="1017"/>
                  </a:cxn>
                  <a:cxn ang="0">
                    <a:pos x="84" y="736"/>
                  </a:cxn>
                  <a:cxn ang="0">
                    <a:pos x="139" y="448"/>
                  </a:cxn>
                  <a:cxn ang="0">
                    <a:pos x="223" y="222"/>
                  </a:cxn>
                  <a:cxn ang="0">
                    <a:pos x="352" y="0"/>
                  </a:cxn>
                  <a:cxn ang="0">
                    <a:pos x="923" y="568"/>
                  </a:cxn>
                  <a:cxn ang="0">
                    <a:pos x="1368" y="1230"/>
                  </a:cxn>
                </a:cxnLst>
                <a:rect l="0" t="0" r="r" b="b"/>
                <a:pathLst>
                  <a:path w="2310" h="5189">
                    <a:moveTo>
                      <a:pt x="1368" y="1230"/>
                    </a:moveTo>
                    <a:lnTo>
                      <a:pt x="1516" y="1510"/>
                    </a:lnTo>
                    <a:lnTo>
                      <a:pt x="1648" y="1801"/>
                    </a:lnTo>
                    <a:lnTo>
                      <a:pt x="1713" y="1940"/>
                    </a:lnTo>
                    <a:lnTo>
                      <a:pt x="1768" y="2088"/>
                    </a:lnTo>
                    <a:lnTo>
                      <a:pt x="1826" y="2239"/>
                    </a:lnTo>
                    <a:lnTo>
                      <a:pt x="1881" y="2388"/>
                    </a:lnTo>
                    <a:lnTo>
                      <a:pt x="1919" y="2537"/>
                    </a:lnTo>
                    <a:lnTo>
                      <a:pt x="1965" y="2691"/>
                    </a:lnTo>
                    <a:lnTo>
                      <a:pt x="1994" y="2840"/>
                    </a:lnTo>
                    <a:lnTo>
                      <a:pt x="2019" y="2998"/>
                    </a:lnTo>
                    <a:lnTo>
                      <a:pt x="2038" y="3159"/>
                    </a:lnTo>
                    <a:lnTo>
                      <a:pt x="2049" y="3327"/>
                    </a:lnTo>
                    <a:lnTo>
                      <a:pt x="2049" y="3486"/>
                    </a:lnTo>
                    <a:lnTo>
                      <a:pt x="2049" y="3653"/>
                    </a:lnTo>
                    <a:lnTo>
                      <a:pt x="2113" y="3753"/>
                    </a:lnTo>
                    <a:lnTo>
                      <a:pt x="2181" y="3857"/>
                    </a:lnTo>
                    <a:lnTo>
                      <a:pt x="2226" y="3970"/>
                    </a:lnTo>
                    <a:lnTo>
                      <a:pt x="2264" y="4089"/>
                    </a:lnTo>
                    <a:lnTo>
                      <a:pt x="2290" y="4212"/>
                    </a:lnTo>
                    <a:lnTo>
                      <a:pt x="2310" y="4334"/>
                    </a:lnTo>
                    <a:lnTo>
                      <a:pt x="2310" y="4463"/>
                    </a:lnTo>
                    <a:lnTo>
                      <a:pt x="2301" y="4592"/>
                    </a:lnTo>
                    <a:lnTo>
                      <a:pt x="2290" y="4640"/>
                    </a:lnTo>
                    <a:lnTo>
                      <a:pt x="2280" y="4686"/>
                    </a:lnTo>
                    <a:lnTo>
                      <a:pt x="2264" y="4744"/>
                    </a:lnTo>
                    <a:lnTo>
                      <a:pt x="2255" y="4789"/>
                    </a:lnTo>
                    <a:lnTo>
                      <a:pt x="2236" y="4837"/>
                    </a:lnTo>
                    <a:lnTo>
                      <a:pt x="2216" y="4882"/>
                    </a:lnTo>
                    <a:lnTo>
                      <a:pt x="2181" y="4922"/>
                    </a:lnTo>
                    <a:lnTo>
                      <a:pt x="2142" y="4957"/>
                    </a:lnTo>
                    <a:lnTo>
                      <a:pt x="2132" y="4995"/>
                    </a:lnTo>
                    <a:lnTo>
                      <a:pt x="2123" y="5022"/>
                    </a:lnTo>
                    <a:lnTo>
                      <a:pt x="2097" y="5041"/>
                    </a:lnTo>
                    <a:lnTo>
                      <a:pt x="2068" y="5060"/>
                    </a:lnTo>
                    <a:lnTo>
                      <a:pt x="2038" y="5070"/>
                    </a:lnTo>
                    <a:lnTo>
                      <a:pt x="2003" y="5079"/>
                    </a:lnTo>
                    <a:lnTo>
                      <a:pt x="1974" y="5095"/>
                    </a:lnTo>
                    <a:lnTo>
                      <a:pt x="1946" y="5105"/>
                    </a:lnTo>
                    <a:lnTo>
                      <a:pt x="1936" y="5095"/>
                    </a:lnTo>
                    <a:lnTo>
                      <a:pt x="1930" y="5095"/>
                    </a:lnTo>
                    <a:lnTo>
                      <a:pt x="1919" y="5095"/>
                    </a:lnTo>
                    <a:lnTo>
                      <a:pt x="1909" y="5095"/>
                    </a:lnTo>
                    <a:lnTo>
                      <a:pt x="1900" y="5095"/>
                    </a:lnTo>
                    <a:lnTo>
                      <a:pt x="1890" y="5095"/>
                    </a:lnTo>
                    <a:lnTo>
                      <a:pt x="1881" y="5095"/>
                    </a:lnTo>
                    <a:lnTo>
                      <a:pt x="1871" y="5095"/>
                    </a:lnTo>
                    <a:lnTo>
                      <a:pt x="1852" y="5089"/>
                    </a:lnTo>
                    <a:lnTo>
                      <a:pt x="1836" y="5070"/>
                    </a:lnTo>
                    <a:lnTo>
                      <a:pt x="1826" y="5051"/>
                    </a:lnTo>
                    <a:lnTo>
                      <a:pt x="1807" y="5031"/>
                    </a:lnTo>
                    <a:lnTo>
                      <a:pt x="1797" y="5022"/>
                    </a:lnTo>
                    <a:lnTo>
                      <a:pt x="1777" y="5011"/>
                    </a:lnTo>
                    <a:lnTo>
                      <a:pt x="1761" y="5011"/>
                    </a:lnTo>
                    <a:lnTo>
                      <a:pt x="1742" y="5011"/>
                    </a:lnTo>
                    <a:lnTo>
                      <a:pt x="1723" y="5041"/>
                    </a:lnTo>
                    <a:lnTo>
                      <a:pt x="1704" y="5070"/>
                    </a:lnTo>
                    <a:lnTo>
                      <a:pt x="1684" y="5095"/>
                    </a:lnTo>
                    <a:lnTo>
                      <a:pt x="1658" y="5124"/>
                    </a:lnTo>
                    <a:lnTo>
                      <a:pt x="1639" y="5144"/>
                    </a:lnTo>
                    <a:lnTo>
                      <a:pt x="1610" y="5164"/>
                    </a:lnTo>
                    <a:lnTo>
                      <a:pt x="1584" y="5180"/>
                    </a:lnTo>
                    <a:lnTo>
                      <a:pt x="1555" y="5180"/>
                    </a:lnTo>
                    <a:lnTo>
                      <a:pt x="1516" y="5189"/>
                    </a:lnTo>
                    <a:lnTo>
                      <a:pt x="1490" y="5189"/>
                    </a:lnTo>
                    <a:lnTo>
                      <a:pt x="1471" y="5180"/>
                    </a:lnTo>
                    <a:lnTo>
                      <a:pt x="1442" y="5173"/>
                    </a:lnTo>
                    <a:lnTo>
                      <a:pt x="1426" y="5164"/>
                    </a:lnTo>
                    <a:lnTo>
                      <a:pt x="1406" y="5154"/>
                    </a:lnTo>
                    <a:lnTo>
                      <a:pt x="1377" y="5134"/>
                    </a:lnTo>
                    <a:lnTo>
                      <a:pt x="1358" y="5124"/>
                    </a:lnTo>
                    <a:lnTo>
                      <a:pt x="1349" y="5115"/>
                    </a:lnTo>
                    <a:lnTo>
                      <a:pt x="1349" y="5095"/>
                    </a:lnTo>
                    <a:lnTo>
                      <a:pt x="1342" y="5089"/>
                    </a:lnTo>
                    <a:lnTo>
                      <a:pt x="1342" y="5079"/>
                    </a:lnTo>
                    <a:lnTo>
                      <a:pt x="1333" y="5070"/>
                    </a:lnTo>
                    <a:lnTo>
                      <a:pt x="1323" y="5060"/>
                    </a:lnTo>
                    <a:lnTo>
                      <a:pt x="1304" y="5060"/>
                    </a:lnTo>
                    <a:lnTo>
                      <a:pt x="1294" y="5070"/>
                    </a:lnTo>
                    <a:lnTo>
                      <a:pt x="1264" y="5089"/>
                    </a:lnTo>
                    <a:lnTo>
                      <a:pt x="1239" y="5105"/>
                    </a:lnTo>
                    <a:lnTo>
                      <a:pt x="1210" y="5115"/>
                    </a:lnTo>
                    <a:lnTo>
                      <a:pt x="1181" y="5124"/>
                    </a:lnTo>
                    <a:lnTo>
                      <a:pt x="1145" y="5134"/>
                    </a:lnTo>
                    <a:lnTo>
                      <a:pt x="1116" y="5134"/>
                    </a:lnTo>
                    <a:lnTo>
                      <a:pt x="1081" y="5134"/>
                    </a:lnTo>
                    <a:lnTo>
                      <a:pt x="1052" y="5124"/>
                    </a:lnTo>
                    <a:lnTo>
                      <a:pt x="1022" y="5115"/>
                    </a:lnTo>
                    <a:lnTo>
                      <a:pt x="997" y="5095"/>
                    </a:lnTo>
                    <a:lnTo>
                      <a:pt x="968" y="5079"/>
                    </a:lnTo>
                    <a:lnTo>
                      <a:pt x="949" y="5051"/>
                    </a:lnTo>
                    <a:lnTo>
                      <a:pt x="930" y="5031"/>
                    </a:lnTo>
                    <a:lnTo>
                      <a:pt x="914" y="5005"/>
                    </a:lnTo>
                    <a:lnTo>
                      <a:pt x="893" y="4986"/>
                    </a:lnTo>
                    <a:lnTo>
                      <a:pt x="874" y="4966"/>
                    </a:lnTo>
                    <a:lnTo>
                      <a:pt x="855" y="4922"/>
                    </a:lnTo>
                    <a:lnTo>
                      <a:pt x="855" y="4882"/>
                    </a:lnTo>
                    <a:lnTo>
                      <a:pt x="855" y="4837"/>
                    </a:lnTo>
                    <a:lnTo>
                      <a:pt x="865" y="4799"/>
                    </a:lnTo>
                    <a:lnTo>
                      <a:pt x="884" y="4760"/>
                    </a:lnTo>
                    <a:lnTo>
                      <a:pt x="903" y="4724"/>
                    </a:lnTo>
                    <a:lnTo>
                      <a:pt x="923" y="4686"/>
                    </a:lnTo>
                    <a:lnTo>
                      <a:pt x="939" y="4650"/>
                    </a:lnTo>
                    <a:lnTo>
                      <a:pt x="949" y="4640"/>
                    </a:lnTo>
                    <a:lnTo>
                      <a:pt x="958" y="4631"/>
                    </a:lnTo>
                    <a:lnTo>
                      <a:pt x="968" y="4621"/>
                    </a:lnTo>
                    <a:lnTo>
                      <a:pt x="978" y="4611"/>
                    </a:lnTo>
                    <a:lnTo>
                      <a:pt x="978" y="4602"/>
                    </a:lnTo>
                    <a:lnTo>
                      <a:pt x="987" y="4592"/>
                    </a:lnTo>
                    <a:lnTo>
                      <a:pt x="987" y="4586"/>
                    </a:lnTo>
                    <a:lnTo>
                      <a:pt x="987" y="4576"/>
                    </a:lnTo>
                    <a:lnTo>
                      <a:pt x="1013" y="4537"/>
                    </a:lnTo>
                    <a:lnTo>
                      <a:pt x="1043" y="4492"/>
                    </a:lnTo>
                    <a:lnTo>
                      <a:pt x="1062" y="4454"/>
                    </a:lnTo>
                    <a:lnTo>
                      <a:pt x="1081" y="4417"/>
                    </a:lnTo>
                    <a:lnTo>
                      <a:pt x="1097" y="4379"/>
                    </a:lnTo>
                    <a:lnTo>
                      <a:pt x="1116" y="4334"/>
                    </a:lnTo>
                    <a:lnTo>
                      <a:pt x="1145" y="4295"/>
                    </a:lnTo>
                    <a:lnTo>
                      <a:pt x="1164" y="4266"/>
                    </a:lnTo>
                    <a:lnTo>
                      <a:pt x="1155" y="4221"/>
                    </a:lnTo>
                    <a:lnTo>
                      <a:pt x="1135" y="4172"/>
                    </a:lnTo>
                    <a:lnTo>
                      <a:pt x="1116" y="4137"/>
                    </a:lnTo>
                    <a:lnTo>
                      <a:pt x="1081" y="4099"/>
                    </a:lnTo>
                    <a:lnTo>
                      <a:pt x="1043" y="4073"/>
                    </a:lnTo>
                    <a:lnTo>
                      <a:pt x="1006" y="4043"/>
                    </a:lnTo>
                    <a:lnTo>
                      <a:pt x="968" y="4024"/>
                    </a:lnTo>
                    <a:lnTo>
                      <a:pt x="930" y="4005"/>
                    </a:lnTo>
                    <a:lnTo>
                      <a:pt x="893" y="4005"/>
                    </a:lnTo>
                    <a:lnTo>
                      <a:pt x="865" y="4005"/>
                    </a:lnTo>
                    <a:lnTo>
                      <a:pt x="829" y="4014"/>
                    </a:lnTo>
                    <a:lnTo>
                      <a:pt x="801" y="4024"/>
                    </a:lnTo>
                    <a:lnTo>
                      <a:pt x="761" y="4034"/>
                    </a:lnTo>
                    <a:lnTo>
                      <a:pt x="736" y="4043"/>
                    </a:lnTo>
                    <a:lnTo>
                      <a:pt x="707" y="4062"/>
                    </a:lnTo>
                    <a:lnTo>
                      <a:pt x="678" y="4073"/>
                    </a:lnTo>
                    <a:lnTo>
                      <a:pt x="642" y="4099"/>
                    </a:lnTo>
                    <a:lnTo>
                      <a:pt x="613" y="4127"/>
                    </a:lnTo>
                    <a:lnTo>
                      <a:pt x="594" y="4166"/>
                    </a:lnTo>
                    <a:lnTo>
                      <a:pt x="578" y="4192"/>
                    </a:lnTo>
                    <a:lnTo>
                      <a:pt x="568" y="4231"/>
                    </a:lnTo>
                    <a:lnTo>
                      <a:pt x="559" y="4266"/>
                    </a:lnTo>
                    <a:lnTo>
                      <a:pt x="559" y="4305"/>
                    </a:lnTo>
                    <a:lnTo>
                      <a:pt x="559" y="4334"/>
                    </a:lnTo>
                    <a:lnTo>
                      <a:pt x="559" y="4369"/>
                    </a:lnTo>
                    <a:lnTo>
                      <a:pt x="568" y="4408"/>
                    </a:lnTo>
                    <a:lnTo>
                      <a:pt x="587" y="4444"/>
                    </a:lnTo>
                    <a:lnTo>
                      <a:pt x="603" y="4482"/>
                    </a:lnTo>
                    <a:lnTo>
                      <a:pt x="623" y="4508"/>
                    </a:lnTo>
                    <a:lnTo>
                      <a:pt x="651" y="4537"/>
                    </a:lnTo>
                    <a:lnTo>
                      <a:pt x="678" y="4567"/>
                    </a:lnTo>
                    <a:lnTo>
                      <a:pt x="716" y="4592"/>
                    </a:lnTo>
                    <a:lnTo>
                      <a:pt x="865" y="4640"/>
                    </a:lnTo>
                    <a:lnTo>
                      <a:pt x="845" y="4686"/>
                    </a:lnTo>
                    <a:lnTo>
                      <a:pt x="829" y="4734"/>
                    </a:lnTo>
                    <a:lnTo>
                      <a:pt x="810" y="4769"/>
                    </a:lnTo>
                    <a:lnTo>
                      <a:pt x="791" y="4818"/>
                    </a:lnTo>
                    <a:lnTo>
                      <a:pt x="780" y="4873"/>
                    </a:lnTo>
                    <a:lnTo>
                      <a:pt x="780" y="4922"/>
                    </a:lnTo>
                    <a:lnTo>
                      <a:pt x="780" y="4966"/>
                    </a:lnTo>
                    <a:lnTo>
                      <a:pt x="801" y="5011"/>
                    </a:lnTo>
                    <a:lnTo>
                      <a:pt x="755" y="5011"/>
                    </a:lnTo>
                    <a:lnTo>
                      <a:pt x="707" y="5005"/>
                    </a:lnTo>
                    <a:lnTo>
                      <a:pt x="662" y="4986"/>
                    </a:lnTo>
                    <a:lnTo>
                      <a:pt x="613" y="4957"/>
                    </a:lnTo>
                    <a:lnTo>
                      <a:pt x="578" y="4928"/>
                    </a:lnTo>
                    <a:lnTo>
                      <a:pt x="539" y="4902"/>
                    </a:lnTo>
                    <a:lnTo>
                      <a:pt x="510" y="4863"/>
                    </a:lnTo>
                    <a:lnTo>
                      <a:pt x="494" y="4828"/>
                    </a:lnTo>
                    <a:lnTo>
                      <a:pt x="465" y="4724"/>
                    </a:lnTo>
                    <a:lnTo>
                      <a:pt x="446" y="4631"/>
                    </a:lnTo>
                    <a:lnTo>
                      <a:pt x="446" y="4537"/>
                    </a:lnTo>
                    <a:lnTo>
                      <a:pt x="455" y="4434"/>
                    </a:lnTo>
                    <a:lnTo>
                      <a:pt x="465" y="4341"/>
                    </a:lnTo>
                    <a:lnTo>
                      <a:pt x="465" y="4240"/>
                    </a:lnTo>
                    <a:lnTo>
                      <a:pt x="465" y="4137"/>
                    </a:lnTo>
                    <a:lnTo>
                      <a:pt x="455" y="4034"/>
                    </a:lnTo>
                    <a:lnTo>
                      <a:pt x="436" y="3921"/>
                    </a:lnTo>
                    <a:lnTo>
                      <a:pt x="426" y="3820"/>
                    </a:lnTo>
                    <a:lnTo>
                      <a:pt x="410" y="3718"/>
                    </a:lnTo>
                    <a:lnTo>
                      <a:pt x="390" y="3615"/>
                    </a:lnTo>
                    <a:lnTo>
                      <a:pt x="371" y="3511"/>
                    </a:lnTo>
                    <a:lnTo>
                      <a:pt x="352" y="3417"/>
                    </a:lnTo>
                    <a:lnTo>
                      <a:pt x="336" y="3317"/>
                    </a:lnTo>
                    <a:lnTo>
                      <a:pt x="307" y="3214"/>
                    </a:lnTo>
                    <a:lnTo>
                      <a:pt x="307" y="3175"/>
                    </a:lnTo>
                    <a:lnTo>
                      <a:pt x="307" y="3150"/>
                    </a:lnTo>
                    <a:lnTo>
                      <a:pt x="297" y="3121"/>
                    </a:lnTo>
                    <a:lnTo>
                      <a:pt x="288" y="3091"/>
                    </a:lnTo>
                    <a:lnTo>
                      <a:pt x="268" y="3066"/>
                    </a:lnTo>
                    <a:lnTo>
                      <a:pt x="258" y="3037"/>
                    </a:lnTo>
                    <a:lnTo>
                      <a:pt x="252" y="3008"/>
                    </a:lnTo>
                    <a:lnTo>
                      <a:pt x="242" y="2981"/>
                    </a:lnTo>
                    <a:lnTo>
                      <a:pt x="159" y="2746"/>
                    </a:lnTo>
                    <a:lnTo>
                      <a:pt x="91" y="2518"/>
                    </a:lnTo>
                    <a:lnTo>
                      <a:pt x="46" y="2276"/>
                    </a:lnTo>
                    <a:lnTo>
                      <a:pt x="16" y="2023"/>
                    </a:lnTo>
                    <a:lnTo>
                      <a:pt x="0" y="1781"/>
                    </a:lnTo>
                    <a:lnTo>
                      <a:pt x="0" y="1529"/>
                    </a:lnTo>
                    <a:lnTo>
                      <a:pt x="16" y="1268"/>
                    </a:lnTo>
                    <a:lnTo>
                      <a:pt x="46" y="1017"/>
                    </a:lnTo>
                    <a:lnTo>
                      <a:pt x="46" y="952"/>
                    </a:lnTo>
                    <a:lnTo>
                      <a:pt x="55" y="878"/>
                    </a:lnTo>
                    <a:lnTo>
                      <a:pt x="65" y="803"/>
                    </a:lnTo>
                    <a:lnTo>
                      <a:pt x="84" y="736"/>
                    </a:lnTo>
                    <a:lnTo>
                      <a:pt x="91" y="662"/>
                    </a:lnTo>
                    <a:lnTo>
                      <a:pt x="110" y="587"/>
                    </a:lnTo>
                    <a:lnTo>
                      <a:pt x="129" y="523"/>
                    </a:lnTo>
                    <a:lnTo>
                      <a:pt x="139" y="448"/>
                    </a:lnTo>
                    <a:lnTo>
                      <a:pt x="159" y="391"/>
                    </a:lnTo>
                    <a:lnTo>
                      <a:pt x="175" y="335"/>
                    </a:lnTo>
                    <a:lnTo>
                      <a:pt x="204" y="281"/>
                    </a:lnTo>
                    <a:lnTo>
                      <a:pt x="223" y="222"/>
                    </a:lnTo>
                    <a:lnTo>
                      <a:pt x="252" y="168"/>
                    </a:lnTo>
                    <a:lnTo>
                      <a:pt x="288" y="113"/>
                    </a:lnTo>
                    <a:lnTo>
                      <a:pt x="317" y="55"/>
                    </a:lnTo>
                    <a:lnTo>
                      <a:pt x="352" y="0"/>
                    </a:lnTo>
                    <a:lnTo>
                      <a:pt x="503" y="133"/>
                    </a:lnTo>
                    <a:lnTo>
                      <a:pt x="651" y="271"/>
                    </a:lnTo>
                    <a:lnTo>
                      <a:pt x="791" y="420"/>
                    </a:lnTo>
                    <a:lnTo>
                      <a:pt x="923" y="568"/>
                    </a:lnTo>
                    <a:lnTo>
                      <a:pt x="1052" y="736"/>
                    </a:lnTo>
                    <a:lnTo>
                      <a:pt x="1164" y="894"/>
                    </a:lnTo>
                    <a:lnTo>
                      <a:pt x="1274" y="1061"/>
                    </a:lnTo>
                    <a:lnTo>
                      <a:pt x="1368" y="1230"/>
                    </a:lnTo>
                    <a:close/>
                  </a:path>
                </a:pathLst>
              </a:custGeom>
              <a:solidFill>
                <a:srgbClr val="FFCC99"/>
              </a:solidFill>
              <a:ln w="9525">
                <a:noFill/>
                <a:round/>
                <a:headEnd/>
                <a:tailEnd/>
              </a:ln>
            </p:spPr>
            <p:txBody>
              <a:bodyPr/>
              <a:lstStyle/>
              <a:p>
                <a:endParaRPr lang="en-US"/>
              </a:p>
            </p:txBody>
          </p:sp>
          <p:sp>
            <p:nvSpPr>
              <p:cNvPr id="63" name="Freeform 62"/>
              <p:cNvSpPr>
                <a:spLocks/>
              </p:cNvSpPr>
              <p:nvPr/>
            </p:nvSpPr>
            <p:spPr bwMode="auto">
              <a:xfrm>
                <a:off x="224" y="3761"/>
                <a:ext cx="291" cy="78"/>
              </a:xfrm>
              <a:custGeom>
                <a:avLst/>
                <a:gdLst/>
                <a:ahLst/>
                <a:cxnLst>
                  <a:cxn ang="0">
                    <a:pos x="4645" y="261"/>
                  </a:cxn>
                  <a:cxn ang="0">
                    <a:pos x="4625" y="271"/>
                  </a:cxn>
                  <a:cxn ang="0">
                    <a:pos x="4597" y="271"/>
                  </a:cxn>
                  <a:cxn ang="0">
                    <a:pos x="4571" y="271"/>
                  </a:cxn>
                  <a:cxn ang="0">
                    <a:pos x="4367" y="390"/>
                  </a:cxn>
                  <a:cxn ang="0">
                    <a:pos x="3958" y="597"/>
                  </a:cxn>
                  <a:cxn ang="0">
                    <a:pos x="3539" y="764"/>
                  </a:cxn>
                  <a:cxn ang="0">
                    <a:pos x="3100" y="904"/>
                  </a:cxn>
                  <a:cxn ang="0">
                    <a:pos x="2748" y="987"/>
                  </a:cxn>
                  <a:cxn ang="0">
                    <a:pos x="2487" y="1036"/>
                  </a:cxn>
                  <a:cxn ang="0">
                    <a:pos x="2235" y="1081"/>
                  </a:cxn>
                  <a:cxn ang="0">
                    <a:pos x="1974" y="1130"/>
                  </a:cxn>
                  <a:cxn ang="0">
                    <a:pos x="1619" y="1165"/>
                  </a:cxn>
                  <a:cxn ang="0">
                    <a:pos x="1165" y="1213"/>
                  </a:cxn>
                  <a:cxn ang="0">
                    <a:pos x="706" y="1239"/>
                  </a:cxn>
                  <a:cxn ang="0">
                    <a:pos x="251" y="1239"/>
                  </a:cxn>
                  <a:cxn ang="0">
                    <a:pos x="0" y="1027"/>
                  </a:cxn>
                  <a:cxn ang="0">
                    <a:pos x="232" y="1046"/>
                  </a:cxn>
                  <a:cxn ang="0">
                    <a:pos x="474" y="1071"/>
                  </a:cxn>
                  <a:cxn ang="0">
                    <a:pos x="706" y="1091"/>
                  </a:cxn>
                  <a:cxn ang="0">
                    <a:pos x="939" y="1081"/>
                  </a:cxn>
                  <a:cxn ang="0">
                    <a:pos x="1136" y="1062"/>
                  </a:cxn>
                  <a:cxn ang="0">
                    <a:pos x="1323" y="1036"/>
                  </a:cxn>
                  <a:cxn ang="0">
                    <a:pos x="1509" y="1007"/>
                  </a:cxn>
                  <a:cxn ang="0">
                    <a:pos x="1694" y="987"/>
                  </a:cxn>
                  <a:cxn ang="0">
                    <a:pos x="1955" y="952"/>
                  </a:cxn>
                  <a:cxn ang="0">
                    <a:pos x="2197" y="894"/>
                  </a:cxn>
                  <a:cxn ang="0">
                    <a:pos x="2439" y="829"/>
                  </a:cxn>
                  <a:cxn ang="0">
                    <a:pos x="2690" y="775"/>
                  </a:cxn>
                  <a:cxn ang="0">
                    <a:pos x="2748" y="755"/>
                  </a:cxn>
                  <a:cxn ang="0">
                    <a:pos x="2803" y="736"/>
                  </a:cxn>
                  <a:cxn ang="0">
                    <a:pos x="2858" y="716"/>
                  </a:cxn>
                  <a:cxn ang="0">
                    <a:pos x="2916" y="691"/>
                  </a:cxn>
                  <a:cxn ang="0">
                    <a:pos x="3222" y="616"/>
                  </a:cxn>
                  <a:cxn ang="0">
                    <a:pos x="3539" y="484"/>
                  </a:cxn>
                  <a:cxn ang="0">
                    <a:pos x="3864" y="355"/>
                  </a:cxn>
                  <a:cxn ang="0">
                    <a:pos x="4174" y="207"/>
                  </a:cxn>
                  <a:cxn ang="0">
                    <a:pos x="4367" y="123"/>
                  </a:cxn>
                  <a:cxn ang="0">
                    <a:pos x="4426" y="94"/>
                  </a:cxn>
                  <a:cxn ang="0">
                    <a:pos x="4477" y="45"/>
                  </a:cxn>
                  <a:cxn ang="0">
                    <a:pos x="4522" y="10"/>
                  </a:cxn>
                  <a:cxn ang="0">
                    <a:pos x="4581" y="29"/>
                  </a:cxn>
                  <a:cxn ang="0">
                    <a:pos x="4606" y="84"/>
                  </a:cxn>
                  <a:cxn ang="0">
                    <a:pos x="4635" y="148"/>
                  </a:cxn>
                  <a:cxn ang="0">
                    <a:pos x="4654" y="213"/>
                  </a:cxn>
                </a:cxnLst>
                <a:rect l="0" t="0" r="r" b="b"/>
                <a:pathLst>
                  <a:path w="4654" h="1249">
                    <a:moveTo>
                      <a:pt x="4654" y="242"/>
                    </a:moveTo>
                    <a:lnTo>
                      <a:pt x="4645" y="261"/>
                    </a:lnTo>
                    <a:lnTo>
                      <a:pt x="4635" y="261"/>
                    </a:lnTo>
                    <a:lnTo>
                      <a:pt x="4625" y="271"/>
                    </a:lnTo>
                    <a:lnTo>
                      <a:pt x="4606" y="271"/>
                    </a:lnTo>
                    <a:lnTo>
                      <a:pt x="4597" y="271"/>
                    </a:lnTo>
                    <a:lnTo>
                      <a:pt x="4590" y="261"/>
                    </a:lnTo>
                    <a:lnTo>
                      <a:pt x="4571" y="271"/>
                    </a:lnTo>
                    <a:lnTo>
                      <a:pt x="4561" y="271"/>
                    </a:lnTo>
                    <a:lnTo>
                      <a:pt x="4367" y="390"/>
                    </a:lnTo>
                    <a:lnTo>
                      <a:pt x="4165" y="503"/>
                    </a:lnTo>
                    <a:lnTo>
                      <a:pt x="3958" y="597"/>
                    </a:lnTo>
                    <a:lnTo>
                      <a:pt x="3754" y="691"/>
                    </a:lnTo>
                    <a:lnTo>
                      <a:pt x="3539" y="764"/>
                    </a:lnTo>
                    <a:lnTo>
                      <a:pt x="3316" y="839"/>
                    </a:lnTo>
                    <a:lnTo>
                      <a:pt x="3100" y="904"/>
                    </a:lnTo>
                    <a:lnTo>
                      <a:pt x="2877" y="968"/>
                    </a:lnTo>
                    <a:lnTo>
                      <a:pt x="2748" y="987"/>
                    </a:lnTo>
                    <a:lnTo>
                      <a:pt x="2616" y="1007"/>
                    </a:lnTo>
                    <a:lnTo>
                      <a:pt x="2487" y="1036"/>
                    </a:lnTo>
                    <a:lnTo>
                      <a:pt x="2364" y="1062"/>
                    </a:lnTo>
                    <a:lnTo>
                      <a:pt x="2235" y="1081"/>
                    </a:lnTo>
                    <a:lnTo>
                      <a:pt x="2103" y="1110"/>
                    </a:lnTo>
                    <a:lnTo>
                      <a:pt x="1974" y="1130"/>
                    </a:lnTo>
                    <a:lnTo>
                      <a:pt x="1835" y="1146"/>
                    </a:lnTo>
                    <a:lnTo>
                      <a:pt x="1619" y="1165"/>
                    </a:lnTo>
                    <a:lnTo>
                      <a:pt x="1388" y="1194"/>
                    </a:lnTo>
                    <a:lnTo>
                      <a:pt x="1165" y="1213"/>
                    </a:lnTo>
                    <a:lnTo>
                      <a:pt x="939" y="1229"/>
                    </a:lnTo>
                    <a:lnTo>
                      <a:pt x="706" y="1239"/>
                    </a:lnTo>
                    <a:lnTo>
                      <a:pt x="484" y="1249"/>
                    </a:lnTo>
                    <a:lnTo>
                      <a:pt x="251" y="1239"/>
                    </a:lnTo>
                    <a:lnTo>
                      <a:pt x="26" y="1220"/>
                    </a:lnTo>
                    <a:lnTo>
                      <a:pt x="0" y="1027"/>
                    </a:lnTo>
                    <a:lnTo>
                      <a:pt x="109" y="1027"/>
                    </a:lnTo>
                    <a:lnTo>
                      <a:pt x="232" y="1046"/>
                    </a:lnTo>
                    <a:lnTo>
                      <a:pt x="351" y="1052"/>
                    </a:lnTo>
                    <a:lnTo>
                      <a:pt x="474" y="1071"/>
                    </a:lnTo>
                    <a:lnTo>
                      <a:pt x="587" y="1081"/>
                    </a:lnTo>
                    <a:lnTo>
                      <a:pt x="706" y="1091"/>
                    </a:lnTo>
                    <a:lnTo>
                      <a:pt x="829" y="1091"/>
                    </a:lnTo>
                    <a:lnTo>
                      <a:pt x="939" y="1081"/>
                    </a:lnTo>
                    <a:lnTo>
                      <a:pt x="1042" y="1071"/>
                    </a:lnTo>
                    <a:lnTo>
                      <a:pt x="1136" y="1062"/>
                    </a:lnTo>
                    <a:lnTo>
                      <a:pt x="1229" y="1052"/>
                    </a:lnTo>
                    <a:lnTo>
                      <a:pt x="1323" y="1036"/>
                    </a:lnTo>
                    <a:lnTo>
                      <a:pt x="1416" y="1027"/>
                    </a:lnTo>
                    <a:lnTo>
                      <a:pt x="1509" y="1007"/>
                    </a:lnTo>
                    <a:lnTo>
                      <a:pt x="1600" y="997"/>
                    </a:lnTo>
                    <a:lnTo>
                      <a:pt x="1694" y="987"/>
                    </a:lnTo>
                    <a:lnTo>
                      <a:pt x="1826" y="968"/>
                    </a:lnTo>
                    <a:lnTo>
                      <a:pt x="1955" y="952"/>
                    </a:lnTo>
                    <a:lnTo>
                      <a:pt x="2077" y="923"/>
                    </a:lnTo>
                    <a:lnTo>
                      <a:pt x="2197" y="894"/>
                    </a:lnTo>
                    <a:lnTo>
                      <a:pt x="2319" y="868"/>
                    </a:lnTo>
                    <a:lnTo>
                      <a:pt x="2439" y="829"/>
                    </a:lnTo>
                    <a:lnTo>
                      <a:pt x="2561" y="801"/>
                    </a:lnTo>
                    <a:lnTo>
                      <a:pt x="2690" y="775"/>
                    </a:lnTo>
                    <a:lnTo>
                      <a:pt x="2719" y="764"/>
                    </a:lnTo>
                    <a:lnTo>
                      <a:pt x="2748" y="755"/>
                    </a:lnTo>
                    <a:lnTo>
                      <a:pt x="2775" y="745"/>
                    </a:lnTo>
                    <a:lnTo>
                      <a:pt x="2803" y="736"/>
                    </a:lnTo>
                    <a:lnTo>
                      <a:pt x="2832" y="726"/>
                    </a:lnTo>
                    <a:lnTo>
                      <a:pt x="2858" y="716"/>
                    </a:lnTo>
                    <a:lnTo>
                      <a:pt x="2887" y="710"/>
                    </a:lnTo>
                    <a:lnTo>
                      <a:pt x="2916" y="691"/>
                    </a:lnTo>
                    <a:lnTo>
                      <a:pt x="3055" y="681"/>
                    </a:lnTo>
                    <a:lnTo>
                      <a:pt x="3222" y="616"/>
                    </a:lnTo>
                    <a:lnTo>
                      <a:pt x="3380" y="549"/>
                    </a:lnTo>
                    <a:lnTo>
                      <a:pt x="3539" y="484"/>
                    </a:lnTo>
                    <a:lnTo>
                      <a:pt x="3706" y="420"/>
                    </a:lnTo>
                    <a:lnTo>
                      <a:pt x="3864" y="355"/>
                    </a:lnTo>
                    <a:lnTo>
                      <a:pt x="4016" y="280"/>
                    </a:lnTo>
                    <a:lnTo>
                      <a:pt x="4174" y="207"/>
                    </a:lnTo>
                    <a:lnTo>
                      <a:pt x="4332" y="123"/>
                    </a:lnTo>
                    <a:lnTo>
                      <a:pt x="4367" y="123"/>
                    </a:lnTo>
                    <a:lnTo>
                      <a:pt x="4396" y="113"/>
                    </a:lnTo>
                    <a:lnTo>
                      <a:pt x="4426" y="94"/>
                    </a:lnTo>
                    <a:lnTo>
                      <a:pt x="4452" y="75"/>
                    </a:lnTo>
                    <a:lnTo>
                      <a:pt x="4477" y="45"/>
                    </a:lnTo>
                    <a:lnTo>
                      <a:pt x="4496" y="29"/>
                    </a:lnTo>
                    <a:lnTo>
                      <a:pt x="4522" y="10"/>
                    </a:lnTo>
                    <a:lnTo>
                      <a:pt x="4561" y="0"/>
                    </a:lnTo>
                    <a:lnTo>
                      <a:pt x="4581" y="29"/>
                    </a:lnTo>
                    <a:lnTo>
                      <a:pt x="4590" y="55"/>
                    </a:lnTo>
                    <a:lnTo>
                      <a:pt x="4606" y="84"/>
                    </a:lnTo>
                    <a:lnTo>
                      <a:pt x="4616" y="123"/>
                    </a:lnTo>
                    <a:lnTo>
                      <a:pt x="4635" y="148"/>
                    </a:lnTo>
                    <a:lnTo>
                      <a:pt x="4645" y="178"/>
                    </a:lnTo>
                    <a:lnTo>
                      <a:pt x="4654" y="213"/>
                    </a:lnTo>
                    <a:lnTo>
                      <a:pt x="4654" y="242"/>
                    </a:lnTo>
                    <a:close/>
                  </a:path>
                </a:pathLst>
              </a:custGeom>
              <a:solidFill>
                <a:srgbClr val="000000"/>
              </a:solidFill>
              <a:ln w="9525">
                <a:noFill/>
                <a:round/>
                <a:headEnd/>
                <a:tailEnd/>
              </a:ln>
            </p:spPr>
            <p:txBody>
              <a:bodyPr/>
              <a:lstStyle/>
              <a:p>
                <a:endParaRPr lang="en-US"/>
              </a:p>
            </p:txBody>
          </p:sp>
          <p:sp>
            <p:nvSpPr>
              <p:cNvPr id="64" name="Freeform 63"/>
              <p:cNvSpPr>
                <a:spLocks/>
              </p:cNvSpPr>
              <p:nvPr/>
            </p:nvSpPr>
            <p:spPr bwMode="auto">
              <a:xfrm>
                <a:off x="224" y="3761"/>
                <a:ext cx="291" cy="78"/>
              </a:xfrm>
              <a:custGeom>
                <a:avLst/>
                <a:gdLst/>
                <a:ahLst/>
                <a:cxnLst>
                  <a:cxn ang="0">
                    <a:pos x="4645" y="261"/>
                  </a:cxn>
                  <a:cxn ang="0">
                    <a:pos x="4625" y="271"/>
                  </a:cxn>
                  <a:cxn ang="0">
                    <a:pos x="4597" y="271"/>
                  </a:cxn>
                  <a:cxn ang="0">
                    <a:pos x="4571" y="271"/>
                  </a:cxn>
                  <a:cxn ang="0">
                    <a:pos x="4367" y="390"/>
                  </a:cxn>
                  <a:cxn ang="0">
                    <a:pos x="3958" y="597"/>
                  </a:cxn>
                  <a:cxn ang="0">
                    <a:pos x="3539" y="764"/>
                  </a:cxn>
                  <a:cxn ang="0">
                    <a:pos x="3100" y="904"/>
                  </a:cxn>
                  <a:cxn ang="0">
                    <a:pos x="2748" y="987"/>
                  </a:cxn>
                  <a:cxn ang="0">
                    <a:pos x="2487" y="1036"/>
                  </a:cxn>
                  <a:cxn ang="0">
                    <a:pos x="2235" y="1081"/>
                  </a:cxn>
                  <a:cxn ang="0">
                    <a:pos x="1974" y="1130"/>
                  </a:cxn>
                  <a:cxn ang="0">
                    <a:pos x="1619" y="1165"/>
                  </a:cxn>
                  <a:cxn ang="0">
                    <a:pos x="1165" y="1213"/>
                  </a:cxn>
                  <a:cxn ang="0">
                    <a:pos x="706" y="1239"/>
                  </a:cxn>
                  <a:cxn ang="0">
                    <a:pos x="251" y="1239"/>
                  </a:cxn>
                  <a:cxn ang="0">
                    <a:pos x="0" y="1027"/>
                  </a:cxn>
                  <a:cxn ang="0">
                    <a:pos x="232" y="1046"/>
                  </a:cxn>
                  <a:cxn ang="0">
                    <a:pos x="474" y="1071"/>
                  </a:cxn>
                  <a:cxn ang="0">
                    <a:pos x="706" y="1091"/>
                  </a:cxn>
                  <a:cxn ang="0">
                    <a:pos x="939" y="1081"/>
                  </a:cxn>
                  <a:cxn ang="0">
                    <a:pos x="1136" y="1062"/>
                  </a:cxn>
                  <a:cxn ang="0">
                    <a:pos x="1323" y="1036"/>
                  </a:cxn>
                  <a:cxn ang="0">
                    <a:pos x="1509" y="1007"/>
                  </a:cxn>
                  <a:cxn ang="0">
                    <a:pos x="1694" y="987"/>
                  </a:cxn>
                  <a:cxn ang="0">
                    <a:pos x="1955" y="952"/>
                  </a:cxn>
                  <a:cxn ang="0">
                    <a:pos x="2197" y="894"/>
                  </a:cxn>
                  <a:cxn ang="0">
                    <a:pos x="2439" y="829"/>
                  </a:cxn>
                  <a:cxn ang="0">
                    <a:pos x="2690" y="775"/>
                  </a:cxn>
                  <a:cxn ang="0">
                    <a:pos x="2748" y="755"/>
                  </a:cxn>
                  <a:cxn ang="0">
                    <a:pos x="2803" y="736"/>
                  </a:cxn>
                  <a:cxn ang="0">
                    <a:pos x="2858" y="716"/>
                  </a:cxn>
                  <a:cxn ang="0">
                    <a:pos x="2916" y="691"/>
                  </a:cxn>
                  <a:cxn ang="0">
                    <a:pos x="3222" y="616"/>
                  </a:cxn>
                  <a:cxn ang="0">
                    <a:pos x="3539" y="484"/>
                  </a:cxn>
                  <a:cxn ang="0">
                    <a:pos x="3864" y="355"/>
                  </a:cxn>
                  <a:cxn ang="0">
                    <a:pos x="4174" y="207"/>
                  </a:cxn>
                  <a:cxn ang="0">
                    <a:pos x="4367" y="123"/>
                  </a:cxn>
                  <a:cxn ang="0">
                    <a:pos x="4426" y="94"/>
                  </a:cxn>
                  <a:cxn ang="0">
                    <a:pos x="4477" y="45"/>
                  </a:cxn>
                  <a:cxn ang="0">
                    <a:pos x="4522" y="10"/>
                  </a:cxn>
                  <a:cxn ang="0">
                    <a:pos x="4581" y="29"/>
                  </a:cxn>
                  <a:cxn ang="0">
                    <a:pos x="4606" y="84"/>
                  </a:cxn>
                  <a:cxn ang="0">
                    <a:pos x="4635" y="148"/>
                  </a:cxn>
                  <a:cxn ang="0">
                    <a:pos x="4654" y="213"/>
                  </a:cxn>
                </a:cxnLst>
                <a:rect l="0" t="0" r="r" b="b"/>
                <a:pathLst>
                  <a:path w="4654" h="1249">
                    <a:moveTo>
                      <a:pt x="4654" y="242"/>
                    </a:moveTo>
                    <a:lnTo>
                      <a:pt x="4645" y="261"/>
                    </a:lnTo>
                    <a:lnTo>
                      <a:pt x="4635" y="261"/>
                    </a:lnTo>
                    <a:lnTo>
                      <a:pt x="4625" y="271"/>
                    </a:lnTo>
                    <a:lnTo>
                      <a:pt x="4606" y="271"/>
                    </a:lnTo>
                    <a:lnTo>
                      <a:pt x="4597" y="271"/>
                    </a:lnTo>
                    <a:lnTo>
                      <a:pt x="4590" y="261"/>
                    </a:lnTo>
                    <a:lnTo>
                      <a:pt x="4571" y="271"/>
                    </a:lnTo>
                    <a:lnTo>
                      <a:pt x="4561" y="271"/>
                    </a:lnTo>
                    <a:lnTo>
                      <a:pt x="4367" y="390"/>
                    </a:lnTo>
                    <a:lnTo>
                      <a:pt x="4165" y="503"/>
                    </a:lnTo>
                    <a:lnTo>
                      <a:pt x="3958" y="597"/>
                    </a:lnTo>
                    <a:lnTo>
                      <a:pt x="3754" y="691"/>
                    </a:lnTo>
                    <a:lnTo>
                      <a:pt x="3539" y="764"/>
                    </a:lnTo>
                    <a:lnTo>
                      <a:pt x="3316" y="839"/>
                    </a:lnTo>
                    <a:lnTo>
                      <a:pt x="3100" y="904"/>
                    </a:lnTo>
                    <a:lnTo>
                      <a:pt x="2877" y="968"/>
                    </a:lnTo>
                    <a:lnTo>
                      <a:pt x="2748" y="987"/>
                    </a:lnTo>
                    <a:lnTo>
                      <a:pt x="2616" y="1007"/>
                    </a:lnTo>
                    <a:lnTo>
                      <a:pt x="2487" y="1036"/>
                    </a:lnTo>
                    <a:lnTo>
                      <a:pt x="2364" y="1062"/>
                    </a:lnTo>
                    <a:lnTo>
                      <a:pt x="2235" y="1081"/>
                    </a:lnTo>
                    <a:lnTo>
                      <a:pt x="2103" y="1110"/>
                    </a:lnTo>
                    <a:lnTo>
                      <a:pt x="1974" y="1130"/>
                    </a:lnTo>
                    <a:lnTo>
                      <a:pt x="1835" y="1146"/>
                    </a:lnTo>
                    <a:lnTo>
                      <a:pt x="1619" y="1165"/>
                    </a:lnTo>
                    <a:lnTo>
                      <a:pt x="1388" y="1194"/>
                    </a:lnTo>
                    <a:lnTo>
                      <a:pt x="1165" y="1213"/>
                    </a:lnTo>
                    <a:lnTo>
                      <a:pt x="939" y="1229"/>
                    </a:lnTo>
                    <a:lnTo>
                      <a:pt x="706" y="1239"/>
                    </a:lnTo>
                    <a:lnTo>
                      <a:pt x="484" y="1249"/>
                    </a:lnTo>
                    <a:lnTo>
                      <a:pt x="251" y="1239"/>
                    </a:lnTo>
                    <a:lnTo>
                      <a:pt x="26" y="1220"/>
                    </a:lnTo>
                    <a:lnTo>
                      <a:pt x="0" y="1027"/>
                    </a:lnTo>
                    <a:lnTo>
                      <a:pt x="109" y="1027"/>
                    </a:lnTo>
                    <a:lnTo>
                      <a:pt x="232" y="1046"/>
                    </a:lnTo>
                    <a:lnTo>
                      <a:pt x="351" y="1052"/>
                    </a:lnTo>
                    <a:lnTo>
                      <a:pt x="474" y="1071"/>
                    </a:lnTo>
                    <a:lnTo>
                      <a:pt x="587" y="1081"/>
                    </a:lnTo>
                    <a:lnTo>
                      <a:pt x="706" y="1091"/>
                    </a:lnTo>
                    <a:lnTo>
                      <a:pt x="829" y="1091"/>
                    </a:lnTo>
                    <a:lnTo>
                      <a:pt x="939" y="1081"/>
                    </a:lnTo>
                    <a:lnTo>
                      <a:pt x="1042" y="1071"/>
                    </a:lnTo>
                    <a:lnTo>
                      <a:pt x="1136" y="1062"/>
                    </a:lnTo>
                    <a:lnTo>
                      <a:pt x="1229" y="1052"/>
                    </a:lnTo>
                    <a:lnTo>
                      <a:pt x="1323" y="1036"/>
                    </a:lnTo>
                    <a:lnTo>
                      <a:pt x="1416" y="1027"/>
                    </a:lnTo>
                    <a:lnTo>
                      <a:pt x="1509" y="1007"/>
                    </a:lnTo>
                    <a:lnTo>
                      <a:pt x="1600" y="997"/>
                    </a:lnTo>
                    <a:lnTo>
                      <a:pt x="1694" y="987"/>
                    </a:lnTo>
                    <a:lnTo>
                      <a:pt x="1826" y="968"/>
                    </a:lnTo>
                    <a:lnTo>
                      <a:pt x="1955" y="952"/>
                    </a:lnTo>
                    <a:lnTo>
                      <a:pt x="2077" y="923"/>
                    </a:lnTo>
                    <a:lnTo>
                      <a:pt x="2197" y="894"/>
                    </a:lnTo>
                    <a:lnTo>
                      <a:pt x="2319" y="868"/>
                    </a:lnTo>
                    <a:lnTo>
                      <a:pt x="2439" y="829"/>
                    </a:lnTo>
                    <a:lnTo>
                      <a:pt x="2561" y="801"/>
                    </a:lnTo>
                    <a:lnTo>
                      <a:pt x="2690" y="775"/>
                    </a:lnTo>
                    <a:lnTo>
                      <a:pt x="2719" y="764"/>
                    </a:lnTo>
                    <a:lnTo>
                      <a:pt x="2748" y="755"/>
                    </a:lnTo>
                    <a:lnTo>
                      <a:pt x="2775" y="745"/>
                    </a:lnTo>
                    <a:lnTo>
                      <a:pt x="2803" y="736"/>
                    </a:lnTo>
                    <a:lnTo>
                      <a:pt x="2832" y="726"/>
                    </a:lnTo>
                    <a:lnTo>
                      <a:pt x="2858" y="716"/>
                    </a:lnTo>
                    <a:lnTo>
                      <a:pt x="2887" y="710"/>
                    </a:lnTo>
                    <a:lnTo>
                      <a:pt x="2916" y="691"/>
                    </a:lnTo>
                    <a:lnTo>
                      <a:pt x="3055" y="681"/>
                    </a:lnTo>
                    <a:lnTo>
                      <a:pt x="3222" y="616"/>
                    </a:lnTo>
                    <a:lnTo>
                      <a:pt x="3380" y="549"/>
                    </a:lnTo>
                    <a:lnTo>
                      <a:pt x="3539" y="484"/>
                    </a:lnTo>
                    <a:lnTo>
                      <a:pt x="3706" y="420"/>
                    </a:lnTo>
                    <a:lnTo>
                      <a:pt x="3864" y="355"/>
                    </a:lnTo>
                    <a:lnTo>
                      <a:pt x="4016" y="280"/>
                    </a:lnTo>
                    <a:lnTo>
                      <a:pt x="4174" y="207"/>
                    </a:lnTo>
                    <a:lnTo>
                      <a:pt x="4332" y="123"/>
                    </a:lnTo>
                    <a:lnTo>
                      <a:pt x="4367" y="123"/>
                    </a:lnTo>
                    <a:lnTo>
                      <a:pt x="4396" y="113"/>
                    </a:lnTo>
                    <a:lnTo>
                      <a:pt x="4426" y="94"/>
                    </a:lnTo>
                    <a:lnTo>
                      <a:pt x="4452" y="75"/>
                    </a:lnTo>
                    <a:lnTo>
                      <a:pt x="4477" y="45"/>
                    </a:lnTo>
                    <a:lnTo>
                      <a:pt x="4496" y="29"/>
                    </a:lnTo>
                    <a:lnTo>
                      <a:pt x="4522" y="10"/>
                    </a:lnTo>
                    <a:lnTo>
                      <a:pt x="4561" y="0"/>
                    </a:lnTo>
                    <a:lnTo>
                      <a:pt x="4581" y="29"/>
                    </a:lnTo>
                    <a:lnTo>
                      <a:pt x="4590" y="55"/>
                    </a:lnTo>
                    <a:lnTo>
                      <a:pt x="4606" y="84"/>
                    </a:lnTo>
                    <a:lnTo>
                      <a:pt x="4616" y="123"/>
                    </a:lnTo>
                    <a:lnTo>
                      <a:pt x="4635" y="148"/>
                    </a:lnTo>
                    <a:lnTo>
                      <a:pt x="4645" y="178"/>
                    </a:lnTo>
                    <a:lnTo>
                      <a:pt x="4654" y="213"/>
                    </a:lnTo>
                    <a:lnTo>
                      <a:pt x="4654" y="242"/>
                    </a:lnTo>
                  </a:path>
                </a:pathLst>
              </a:custGeom>
              <a:noFill/>
              <a:ln w="0">
                <a:solidFill>
                  <a:srgbClr val="000000"/>
                </a:solidFill>
                <a:prstDash val="solid"/>
                <a:round/>
                <a:headEnd/>
                <a:tailEnd/>
              </a:ln>
            </p:spPr>
            <p:txBody>
              <a:bodyPr/>
              <a:lstStyle/>
              <a:p>
                <a:endParaRPr lang="en-US"/>
              </a:p>
            </p:txBody>
          </p:sp>
          <p:sp>
            <p:nvSpPr>
              <p:cNvPr id="65" name="Freeform 64"/>
              <p:cNvSpPr>
                <a:spLocks/>
              </p:cNvSpPr>
              <p:nvPr/>
            </p:nvSpPr>
            <p:spPr bwMode="auto">
              <a:xfrm>
                <a:off x="130" y="3780"/>
                <a:ext cx="400" cy="215"/>
              </a:xfrm>
              <a:custGeom>
                <a:avLst/>
                <a:gdLst/>
                <a:ahLst/>
                <a:cxnLst>
                  <a:cxn ang="0">
                    <a:pos x="6386" y="1139"/>
                  </a:cxn>
                  <a:cxn ang="0">
                    <a:pos x="6405" y="1446"/>
                  </a:cxn>
                  <a:cxn ang="0">
                    <a:pos x="6386" y="1836"/>
                  </a:cxn>
                  <a:cxn ang="0">
                    <a:pos x="6341" y="2313"/>
                  </a:cxn>
                  <a:cxn ang="0">
                    <a:pos x="6273" y="2181"/>
                  </a:cxn>
                  <a:cxn ang="0">
                    <a:pos x="6238" y="2107"/>
                  </a:cxn>
                  <a:cxn ang="0">
                    <a:pos x="6183" y="2210"/>
                  </a:cxn>
                  <a:cxn ang="0">
                    <a:pos x="6106" y="2442"/>
                  </a:cxn>
                  <a:cxn ang="0">
                    <a:pos x="5915" y="2285"/>
                  </a:cxn>
                  <a:cxn ang="0">
                    <a:pos x="5738" y="2481"/>
                  </a:cxn>
                  <a:cxn ang="0">
                    <a:pos x="5570" y="2620"/>
                  </a:cxn>
                  <a:cxn ang="0">
                    <a:pos x="5402" y="2584"/>
                  </a:cxn>
                  <a:cxn ang="0">
                    <a:pos x="5215" y="2853"/>
                  </a:cxn>
                  <a:cxn ang="0">
                    <a:pos x="5048" y="2826"/>
                  </a:cxn>
                  <a:cxn ang="0">
                    <a:pos x="4722" y="2946"/>
                  </a:cxn>
                  <a:cxn ang="0">
                    <a:pos x="4545" y="2872"/>
                  </a:cxn>
                  <a:cxn ang="0">
                    <a:pos x="4396" y="2965"/>
                  </a:cxn>
                  <a:cxn ang="0">
                    <a:pos x="4099" y="2842"/>
                  </a:cxn>
                  <a:cxn ang="0">
                    <a:pos x="3790" y="3227"/>
                  </a:cxn>
                  <a:cxn ang="0">
                    <a:pos x="3435" y="3237"/>
                  </a:cxn>
                  <a:cxn ang="0">
                    <a:pos x="3009" y="3049"/>
                  </a:cxn>
                  <a:cxn ang="0">
                    <a:pos x="2989" y="3133"/>
                  </a:cxn>
                  <a:cxn ang="0">
                    <a:pos x="2916" y="3039"/>
                  </a:cxn>
                  <a:cxn ang="0">
                    <a:pos x="2774" y="3030"/>
                  </a:cxn>
                  <a:cxn ang="0">
                    <a:pos x="2551" y="3282"/>
                  </a:cxn>
                  <a:cxn ang="0">
                    <a:pos x="2467" y="3246"/>
                  </a:cxn>
                  <a:cxn ang="0">
                    <a:pos x="2393" y="3124"/>
                  </a:cxn>
                  <a:cxn ang="0">
                    <a:pos x="2206" y="3078"/>
                  </a:cxn>
                  <a:cxn ang="0">
                    <a:pos x="1929" y="3246"/>
                  </a:cxn>
                  <a:cxn ang="0">
                    <a:pos x="1667" y="2985"/>
                  </a:cxn>
                  <a:cxn ang="0">
                    <a:pos x="1470" y="2975"/>
                  </a:cxn>
                  <a:cxn ang="0">
                    <a:pos x="1293" y="2946"/>
                  </a:cxn>
                  <a:cxn ang="0">
                    <a:pos x="986" y="2704"/>
                  </a:cxn>
                  <a:cxn ang="0">
                    <a:pos x="809" y="2836"/>
                  </a:cxn>
                  <a:cxn ang="0">
                    <a:pos x="706" y="2826"/>
                  </a:cxn>
                  <a:cxn ang="0">
                    <a:pos x="622" y="2842"/>
                  </a:cxn>
                  <a:cxn ang="0">
                    <a:pos x="529" y="2882"/>
                  </a:cxn>
                  <a:cxn ang="0">
                    <a:pos x="409" y="2759"/>
                  </a:cxn>
                  <a:cxn ang="0">
                    <a:pos x="222" y="2842"/>
                  </a:cxn>
                  <a:cxn ang="0">
                    <a:pos x="64" y="2817"/>
                  </a:cxn>
                  <a:cxn ang="0">
                    <a:pos x="0" y="2388"/>
                  </a:cxn>
                  <a:cxn ang="0">
                    <a:pos x="83" y="2275"/>
                  </a:cxn>
                  <a:cxn ang="0">
                    <a:pos x="370" y="2275"/>
                  </a:cxn>
                  <a:cxn ang="0">
                    <a:pos x="735" y="2181"/>
                  </a:cxn>
                  <a:cxn ang="0">
                    <a:pos x="977" y="1829"/>
                  </a:cxn>
                  <a:cxn ang="0">
                    <a:pos x="1332" y="1500"/>
                  </a:cxn>
                  <a:cxn ang="0">
                    <a:pos x="1516" y="1164"/>
                  </a:cxn>
                  <a:cxn ang="0">
                    <a:pos x="1535" y="1006"/>
                  </a:cxn>
                  <a:cxn ang="0">
                    <a:pos x="1945" y="1006"/>
                  </a:cxn>
                  <a:cxn ang="0">
                    <a:pos x="2699" y="971"/>
                  </a:cxn>
                  <a:cxn ang="0">
                    <a:pos x="3454" y="887"/>
                  </a:cxn>
                  <a:cxn ang="0">
                    <a:pos x="3864" y="823"/>
                  </a:cxn>
                  <a:cxn ang="0">
                    <a:pos x="4525" y="680"/>
                  </a:cxn>
                  <a:cxn ang="0">
                    <a:pos x="5300" y="419"/>
                  </a:cxn>
                  <a:cxn ang="0">
                    <a:pos x="5896" y="151"/>
                  </a:cxn>
                  <a:cxn ang="0">
                    <a:pos x="6090" y="29"/>
                  </a:cxn>
                  <a:cxn ang="0">
                    <a:pos x="6154" y="0"/>
                  </a:cxn>
                  <a:cxn ang="0">
                    <a:pos x="6322" y="532"/>
                  </a:cxn>
                </a:cxnLst>
                <a:rect l="0" t="0" r="r" b="b"/>
                <a:pathLst>
                  <a:path w="6405" h="3439">
                    <a:moveTo>
                      <a:pt x="6386" y="1091"/>
                    </a:moveTo>
                    <a:lnTo>
                      <a:pt x="6386" y="1100"/>
                    </a:lnTo>
                    <a:lnTo>
                      <a:pt x="6386" y="1110"/>
                    </a:lnTo>
                    <a:lnTo>
                      <a:pt x="6376" y="1119"/>
                    </a:lnTo>
                    <a:lnTo>
                      <a:pt x="6376" y="1129"/>
                    </a:lnTo>
                    <a:lnTo>
                      <a:pt x="6386" y="1139"/>
                    </a:lnTo>
                    <a:lnTo>
                      <a:pt x="6396" y="1148"/>
                    </a:lnTo>
                    <a:lnTo>
                      <a:pt x="6396" y="1204"/>
                    </a:lnTo>
                    <a:lnTo>
                      <a:pt x="6405" y="1268"/>
                    </a:lnTo>
                    <a:lnTo>
                      <a:pt x="6405" y="1326"/>
                    </a:lnTo>
                    <a:lnTo>
                      <a:pt x="6405" y="1390"/>
                    </a:lnTo>
                    <a:lnTo>
                      <a:pt x="6405" y="1446"/>
                    </a:lnTo>
                    <a:lnTo>
                      <a:pt x="6396" y="1510"/>
                    </a:lnTo>
                    <a:lnTo>
                      <a:pt x="6396" y="1568"/>
                    </a:lnTo>
                    <a:lnTo>
                      <a:pt x="6396" y="1632"/>
                    </a:lnTo>
                    <a:lnTo>
                      <a:pt x="6357" y="1668"/>
                    </a:lnTo>
                    <a:lnTo>
                      <a:pt x="6367" y="1752"/>
                    </a:lnTo>
                    <a:lnTo>
                      <a:pt x="6386" y="1836"/>
                    </a:lnTo>
                    <a:lnTo>
                      <a:pt x="6396" y="1914"/>
                    </a:lnTo>
                    <a:lnTo>
                      <a:pt x="6396" y="1997"/>
                    </a:lnTo>
                    <a:lnTo>
                      <a:pt x="6396" y="2081"/>
                    </a:lnTo>
                    <a:lnTo>
                      <a:pt x="6386" y="2165"/>
                    </a:lnTo>
                    <a:lnTo>
                      <a:pt x="6367" y="2239"/>
                    </a:lnTo>
                    <a:lnTo>
                      <a:pt x="6341" y="2313"/>
                    </a:lnTo>
                    <a:lnTo>
                      <a:pt x="6332" y="2294"/>
                    </a:lnTo>
                    <a:lnTo>
                      <a:pt x="6322" y="2265"/>
                    </a:lnTo>
                    <a:lnTo>
                      <a:pt x="6312" y="2248"/>
                    </a:lnTo>
                    <a:lnTo>
                      <a:pt x="6292" y="2229"/>
                    </a:lnTo>
                    <a:lnTo>
                      <a:pt x="6283" y="2200"/>
                    </a:lnTo>
                    <a:lnTo>
                      <a:pt x="6273" y="2181"/>
                    </a:lnTo>
                    <a:lnTo>
                      <a:pt x="6273" y="2156"/>
                    </a:lnTo>
                    <a:lnTo>
                      <a:pt x="6283" y="2126"/>
                    </a:lnTo>
                    <a:lnTo>
                      <a:pt x="6273" y="2116"/>
                    </a:lnTo>
                    <a:lnTo>
                      <a:pt x="6267" y="2107"/>
                    </a:lnTo>
                    <a:lnTo>
                      <a:pt x="6247" y="2097"/>
                    </a:lnTo>
                    <a:lnTo>
                      <a:pt x="6238" y="2107"/>
                    </a:lnTo>
                    <a:lnTo>
                      <a:pt x="6228" y="2107"/>
                    </a:lnTo>
                    <a:lnTo>
                      <a:pt x="6209" y="2116"/>
                    </a:lnTo>
                    <a:lnTo>
                      <a:pt x="6199" y="2126"/>
                    </a:lnTo>
                    <a:lnTo>
                      <a:pt x="6190" y="2136"/>
                    </a:lnTo>
                    <a:lnTo>
                      <a:pt x="6190" y="2172"/>
                    </a:lnTo>
                    <a:lnTo>
                      <a:pt x="6183" y="2210"/>
                    </a:lnTo>
                    <a:lnTo>
                      <a:pt x="6174" y="2256"/>
                    </a:lnTo>
                    <a:lnTo>
                      <a:pt x="6174" y="2294"/>
                    </a:lnTo>
                    <a:lnTo>
                      <a:pt x="6154" y="2339"/>
                    </a:lnTo>
                    <a:lnTo>
                      <a:pt x="6144" y="2378"/>
                    </a:lnTo>
                    <a:lnTo>
                      <a:pt x="6125" y="2417"/>
                    </a:lnTo>
                    <a:lnTo>
                      <a:pt x="6106" y="2442"/>
                    </a:lnTo>
                    <a:lnTo>
                      <a:pt x="6070" y="2433"/>
                    </a:lnTo>
                    <a:lnTo>
                      <a:pt x="6041" y="2407"/>
                    </a:lnTo>
                    <a:lnTo>
                      <a:pt x="6015" y="2368"/>
                    </a:lnTo>
                    <a:lnTo>
                      <a:pt x="5980" y="2333"/>
                    </a:lnTo>
                    <a:lnTo>
                      <a:pt x="5951" y="2304"/>
                    </a:lnTo>
                    <a:lnTo>
                      <a:pt x="5915" y="2285"/>
                    </a:lnTo>
                    <a:lnTo>
                      <a:pt x="5876" y="2275"/>
                    </a:lnTo>
                    <a:lnTo>
                      <a:pt x="5832" y="2285"/>
                    </a:lnTo>
                    <a:lnTo>
                      <a:pt x="5812" y="2333"/>
                    </a:lnTo>
                    <a:lnTo>
                      <a:pt x="5783" y="2378"/>
                    </a:lnTo>
                    <a:lnTo>
                      <a:pt x="5767" y="2423"/>
                    </a:lnTo>
                    <a:lnTo>
                      <a:pt x="5738" y="2481"/>
                    </a:lnTo>
                    <a:lnTo>
                      <a:pt x="5709" y="2527"/>
                    </a:lnTo>
                    <a:lnTo>
                      <a:pt x="5683" y="2565"/>
                    </a:lnTo>
                    <a:lnTo>
                      <a:pt x="5654" y="2611"/>
                    </a:lnTo>
                    <a:lnTo>
                      <a:pt x="5615" y="2659"/>
                    </a:lnTo>
                    <a:lnTo>
                      <a:pt x="5599" y="2640"/>
                    </a:lnTo>
                    <a:lnTo>
                      <a:pt x="5570" y="2620"/>
                    </a:lnTo>
                    <a:lnTo>
                      <a:pt x="5551" y="2600"/>
                    </a:lnTo>
                    <a:lnTo>
                      <a:pt x="5525" y="2591"/>
                    </a:lnTo>
                    <a:lnTo>
                      <a:pt x="5496" y="2584"/>
                    </a:lnTo>
                    <a:lnTo>
                      <a:pt x="5467" y="2575"/>
                    </a:lnTo>
                    <a:lnTo>
                      <a:pt x="5441" y="2575"/>
                    </a:lnTo>
                    <a:lnTo>
                      <a:pt x="5402" y="2584"/>
                    </a:lnTo>
                    <a:lnTo>
                      <a:pt x="5373" y="2630"/>
                    </a:lnTo>
                    <a:lnTo>
                      <a:pt x="5348" y="2675"/>
                    </a:lnTo>
                    <a:lnTo>
                      <a:pt x="5319" y="2723"/>
                    </a:lnTo>
                    <a:lnTo>
                      <a:pt x="5279" y="2759"/>
                    </a:lnTo>
                    <a:lnTo>
                      <a:pt x="5254" y="2807"/>
                    </a:lnTo>
                    <a:lnTo>
                      <a:pt x="5215" y="2853"/>
                    </a:lnTo>
                    <a:lnTo>
                      <a:pt x="5180" y="2891"/>
                    </a:lnTo>
                    <a:lnTo>
                      <a:pt x="5141" y="2936"/>
                    </a:lnTo>
                    <a:lnTo>
                      <a:pt x="5122" y="2901"/>
                    </a:lnTo>
                    <a:lnTo>
                      <a:pt x="5106" y="2872"/>
                    </a:lnTo>
                    <a:lnTo>
                      <a:pt x="5077" y="2842"/>
                    </a:lnTo>
                    <a:lnTo>
                      <a:pt x="5048" y="2826"/>
                    </a:lnTo>
                    <a:lnTo>
                      <a:pt x="5021" y="2797"/>
                    </a:lnTo>
                    <a:lnTo>
                      <a:pt x="4993" y="2778"/>
                    </a:lnTo>
                    <a:lnTo>
                      <a:pt x="4964" y="2753"/>
                    </a:lnTo>
                    <a:lnTo>
                      <a:pt x="4938" y="2723"/>
                    </a:lnTo>
                    <a:lnTo>
                      <a:pt x="4899" y="2733"/>
                    </a:lnTo>
                    <a:lnTo>
                      <a:pt x="4722" y="2946"/>
                    </a:lnTo>
                    <a:lnTo>
                      <a:pt x="4693" y="2936"/>
                    </a:lnTo>
                    <a:lnTo>
                      <a:pt x="4667" y="2920"/>
                    </a:lnTo>
                    <a:lnTo>
                      <a:pt x="4628" y="2910"/>
                    </a:lnTo>
                    <a:lnTo>
                      <a:pt x="4602" y="2891"/>
                    </a:lnTo>
                    <a:lnTo>
                      <a:pt x="4574" y="2882"/>
                    </a:lnTo>
                    <a:lnTo>
                      <a:pt x="4545" y="2872"/>
                    </a:lnTo>
                    <a:lnTo>
                      <a:pt x="4509" y="2872"/>
                    </a:lnTo>
                    <a:lnTo>
                      <a:pt x="4470" y="2872"/>
                    </a:lnTo>
                    <a:lnTo>
                      <a:pt x="4451" y="2910"/>
                    </a:lnTo>
                    <a:lnTo>
                      <a:pt x="4435" y="2936"/>
                    </a:lnTo>
                    <a:lnTo>
                      <a:pt x="4416" y="2955"/>
                    </a:lnTo>
                    <a:lnTo>
                      <a:pt x="4396" y="2965"/>
                    </a:lnTo>
                    <a:lnTo>
                      <a:pt x="4351" y="2965"/>
                    </a:lnTo>
                    <a:lnTo>
                      <a:pt x="4303" y="2936"/>
                    </a:lnTo>
                    <a:lnTo>
                      <a:pt x="4257" y="2910"/>
                    </a:lnTo>
                    <a:lnTo>
                      <a:pt x="4199" y="2872"/>
                    </a:lnTo>
                    <a:lnTo>
                      <a:pt x="4154" y="2853"/>
                    </a:lnTo>
                    <a:lnTo>
                      <a:pt x="4099" y="2842"/>
                    </a:lnTo>
                    <a:lnTo>
                      <a:pt x="4051" y="2842"/>
                    </a:lnTo>
                    <a:lnTo>
                      <a:pt x="4005" y="2920"/>
                    </a:lnTo>
                    <a:lnTo>
                      <a:pt x="3957" y="3004"/>
                    </a:lnTo>
                    <a:lnTo>
                      <a:pt x="3902" y="3078"/>
                    </a:lnTo>
                    <a:lnTo>
                      <a:pt x="3848" y="3153"/>
                    </a:lnTo>
                    <a:lnTo>
                      <a:pt x="3790" y="3227"/>
                    </a:lnTo>
                    <a:lnTo>
                      <a:pt x="3735" y="3291"/>
                    </a:lnTo>
                    <a:lnTo>
                      <a:pt x="3680" y="3366"/>
                    </a:lnTo>
                    <a:lnTo>
                      <a:pt x="3622" y="3439"/>
                    </a:lnTo>
                    <a:lnTo>
                      <a:pt x="3558" y="3375"/>
                    </a:lnTo>
                    <a:lnTo>
                      <a:pt x="3502" y="3301"/>
                    </a:lnTo>
                    <a:lnTo>
                      <a:pt x="3435" y="3237"/>
                    </a:lnTo>
                    <a:lnTo>
                      <a:pt x="3370" y="3162"/>
                    </a:lnTo>
                    <a:lnTo>
                      <a:pt x="3296" y="3105"/>
                    </a:lnTo>
                    <a:lnTo>
                      <a:pt x="3222" y="3059"/>
                    </a:lnTo>
                    <a:lnTo>
                      <a:pt x="3138" y="3020"/>
                    </a:lnTo>
                    <a:lnTo>
                      <a:pt x="3045" y="3004"/>
                    </a:lnTo>
                    <a:lnTo>
                      <a:pt x="3009" y="3049"/>
                    </a:lnTo>
                    <a:lnTo>
                      <a:pt x="3018" y="3059"/>
                    </a:lnTo>
                    <a:lnTo>
                      <a:pt x="3018" y="3068"/>
                    </a:lnTo>
                    <a:lnTo>
                      <a:pt x="3018" y="3089"/>
                    </a:lnTo>
                    <a:lnTo>
                      <a:pt x="3009" y="3095"/>
                    </a:lnTo>
                    <a:lnTo>
                      <a:pt x="2999" y="3114"/>
                    </a:lnTo>
                    <a:lnTo>
                      <a:pt x="2989" y="3133"/>
                    </a:lnTo>
                    <a:lnTo>
                      <a:pt x="2989" y="3143"/>
                    </a:lnTo>
                    <a:lnTo>
                      <a:pt x="2989" y="3162"/>
                    </a:lnTo>
                    <a:lnTo>
                      <a:pt x="2970" y="3133"/>
                    </a:lnTo>
                    <a:lnTo>
                      <a:pt x="2941" y="3105"/>
                    </a:lnTo>
                    <a:lnTo>
                      <a:pt x="2935" y="3068"/>
                    </a:lnTo>
                    <a:lnTo>
                      <a:pt x="2916" y="3039"/>
                    </a:lnTo>
                    <a:lnTo>
                      <a:pt x="2897" y="3004"/>
                    </a:lnTo>
                    <a:lnTo>
                      <a:pt x="2867" y="2975"/>
                    </a:lnTo>
                    <a:lnTo>
                      <a:pt x="2851" y="2955"/>
                    </a:lnTo>
                    <a:lnTo>
                      <a:pt x="2822" y="2936"/>
                    </a:lnTo>
                    <a:lnTo>
                      <a:pt x="2803" y="2985"/>
                    </a:lnTo>
                    <a:lnTo>
                      <a:pt x="2774" y="3030"/>
                    </a:lnTo>
                    <a:lnTo>
                      <a:pt x="2747" y="3078"/>
                    </a:lnTo>
                    <a:lnTo>
                      <a:pt x="2709" y="3124"/>
                    </a:lnTo>
                    <a:lnTo>
                      <a:pt x="2674" y="3172"/>
                    </a:lnTo>
                    <a:lnTo>
                      <a:pt x="2634" y="3208"/>
                    </a:lnTo>
                    <a:lnTo>
                      <a:pt x="2599" y="3256"/>
                    </a:lnTo>
                    <a:lnTo>
                      <a:pt x="2551" y="3282"/>
                    </a:lnTo>
                    <a:lnTo>
                      <a:pt x="2532" y="3272"/>
                    </a:lnTo>
                    <a:lnTo>
                      <a:pt x="2522" y="3272"/>
                    </a:lnTo>
                    <a:lnTo>
                      <a:pt x="2515" y="3262"/>
                    </a:lnTo>
                    <a:lnTo>
                      <a:pt x="2496" y="3262"/>
                    </a:lnTo>
                    <a:lnTo>
                      <a:pt x="2486" y="3256"/>
                    </a:lnTo>
                    <a:lnTo>
                      <a:pt x="2467" y="3246"/>
                    </a:lnTo>
                    <a:lnTo>
                      <a:pt x="2457" y="3237"/>
                    </a:lnTo>
                    <a:lnTo>
                      <a:pt x="2448" y="3218"/>
                    </a:lnTo>
                    <a:lnTo>
                      <a:pt x="2438" y="3188"/>
                    </a:lnTo>
                    <a:lnTo>
                      <a:pt x="2422" y="3172"/>
                    </a:lnTo>
                    <a:lnTo>
                      <a:pt x="2413" y="3143"/>
                    </a:lnTo>
                    <a:lnTo>
                      <a:pt x="2393" y="3124"/>
                    </a:lnTo>
                    <a:lnTo>
                      <a:pt x="2373" y="3105"/>
                    </a:lnTo>
                    <a:lnTo>
                      <a:pt x="2354" y="3089"/>
                    </a:lnTo>
                    <a:lnTo>
                      <a:pt x="2328" y="3068"/>
                    </a:lnTo>
                    <a:lnTo>
                      <a:pt x="2309" y="3049"/>
                    </a:lnTo>
                    <a:lnTo>
                      <a:pt x="2254" y="3059"/>
                    </a:lnTo>
                    <a:lnTo>
                      <a:pt x="2206" y="3078"/>
                    </a:lnTo>
                    <a:lnTo>
                      <a:pt x="2161" y="3105"/>
                    </a:lnTo>
                    <a:lnTo>
                      <a:pt x="2112" y="3133"/>
                    </a:lnTo>
                    <a:lnTo>
                      <a:pt x="2067" y="3162"/>
                    </a:lnTo>
                    <a:lnTo>
                      <a:pt x="2019" y="3197"/>
                    </a:lnTo>
                    <a:lnTo>
                      <a:pt x="1973" y="3227"/>
                    </a:lnTo>
                    <a:lnTo>
                      <a:pt x="1929" y="3246"/>
                    </a:lnTo>
                    <a:lnTo>
                      <a:pt x="1890" y="3208"/>
                    </a:lnTo>
                    <a:lnTo>
                      <a:pt x="1844" y="3162"/>
                    </a:lnTo>
                    <a:lnTo>
                      <a:pt x="1806" y="3114"/>
                    </a:lnTo>
                    <a:lnTo>
                      <a:pt x="1760" y="3068"/>
                    </a:lnTo>
                    <a:lnTo>
                      <a:pt x="1712" y="3020"/>
                    </a:lnTo>
                    <a:lnTo>
                      <a:pt x="1667" y="2985"/>
                    </a:lnTo>
                    <a:lnTo>
                      <a:pt x="1618" y="2946"/>
                    </a:lnTo>
                    <a:lnTo>
                      <a:pt x="1574" y="2910"/>
                    </a:lnTo>
                    <a:lnTo>
                      <a:pt x="1545" y="2920"/>
                    </a:lnTo>
                    <a:lnTo>
                      <a:pt x="1516" y="2936"/>
                    </a:lnTo>
                    <a:lnTo>
                      <a:pt x="1499" y="2955"/>
                    </a:lnTo>
                    <a:lnTo>
                      <a:pt x="1470" y="2975"/>
                    </a:lnTo>
                    <a:lnTo>
                      <a:pt x="1451" y="2995"/>
                    </a:lnTo>
                    <a:lnTo>
                      <a:pt x="1425" y="3011"/>
                    </a:lnTo>
                    <a:lnTo>
                      <a:pt x="1397" y="3020"/>
                    </a:lnTo>
                    <a:lnTo>
                      <a:pt x="1367" y="3039"/>
                    </a:lnTo>
                    <a:lnTo>
                      <a:pt x="1332" y="2995"/>
                    </a:lnTo>
                    <a:lnTo>
                      <a:pt x="1293" y="2946"/>
                    </a:lnTo>
                    <a:lnTo>
                      <a:pt x="1247" y="2891"/>
                    </a:lnTo>
                    <a:lnTo>
                      <a:pt x="1209" y="2842"/>
                    </a:lnTo>
                    <a:lnTo>
                      <a:pt x="1164" y="2788"/>
                    </a:lnTo>
                    <a:lnTo>
                      <a:pt x="1106" y="2753"/>
                    </a:lnTo>
                    <a:lnTo>
                      <a:pt x="1051" y="2723"/>
                    </a:lnTo>
                    <a:lnTo>
                      <a:pt x="986" y="2704"/>
                    </a:lnTo>
                    <a:lnTo>
                      <a:pt x="957" y="2733"/>
                    </a:lnTo>
                    <a:lnTo>
                      <a:pt x="929" y="2759"/>
                    </a:lnTo>
                    <a:lnTo>
                      <a:pt x="903" y="2778"/>
                    </a:lnTo>
                    <a:lnTo>
                      <a:pt x="873" y="2797"/>
                    </a:lnTo>
                    <a:lnTo>
                      <a:pt x="838" y="2817"/>
                    </a:lnTo>
                    <a:lnTo>
                      <a:pt x="809" y="2836"/>
                    </a:lnTo>
                    <a:lnTo>
                      <a:pt x="771" y="2853"/>
                    </a:lnTo>
                    <a:lnTo>
                      <a:pt x="744" y="2862"/>
                    </a:lnTo>
                    <a:lnTo>
                      <a:pt x="735" y="2853"/>
                    </a:lnTo>
                    <a:lnTo>
                      <a:pt x="725" y="2842"/>
                    </a:lnTo>
                    <a:lnTo>
                      <a:pt x="715" y="2836"/>
                    </a:lnTo>
                    <a:lnTo>
                      <a:pt x="706" y="2826"/>
                    </a:lnTo>
                    <a:lnTo>
                      <a:pt x="687" y="2826"/>
                    </a:lnTo>
                    <a:lnTo>
                      <a:pt x="677" y="2826"/>
                    </a:lnTo>
                    <a:lnTo>
                      <a:pt x="661" y="2817"/>
                    </a:lnTo>
                    <a:lnTo>
                      <a:pt x="651" y="2826"/>
                    </a:lnTo>
                    <a:lnTo>
                      <a:pt x="632" y="2836"/>
                    </a:lnTo>
                    <a:lnTo>
                      <a:pt x="622" y="2842"/>
                    </a:lnTo>
                    <a:lnTo>
                      <a:pt x="602" y="2853"/>
                    </a:lnTo>
                    <a:lnTo>
                      <a:pt x="593" y="2862"/>
                    </a:lnTo>
                    <a:lnTo>
                      <a:pt x="577" y="2872"/>
                    </a:lnTo>
                    <a:lnTo>
                      <a:pt x="567" y="2882"/>
                    </a:lnTo>
                    <a:lnTo>
                      <a:pt x="548" y="2882"/>
                    </a:lnTo>
                    <a:lnTo>
                      <a:pt x="529" y="2882"/>
                    </a:lnTo>
                    <a:lnTo>
                      <a:pt x="513" y="2862"/>
                    </a:lnTo>
                    <a:lnTo>
                      <a:pt x="493" y="2836"/>
                    </a:lnTo>
                    <a:lnTo>
                      <a:pt x="473" y="2817"/>
                    </a:lnTo>
                    <a:lnTo>
                      <a:pt x="454" y="2788"/>
                    </a:lnTo>
                    <a:lnTo>
                      <a:pt x="429" y="2769"/>
                    </a:lnTo>
                    <a:lnTo>
                      <a:pt x="409" y="2759"/>
                    </a:lnTo>
                    <a:lnTo>
                      <a:pt x="381" y="2753"/>
                    </a:lnTo>
                    <a:lnTo>
                      <a:pt x="351" y="2759"/>
                    </a:lnTo>
                    <a:lnTo>
                      <a:pt x="325" y="2788"/>
                    </a:lnTo>
                    <a:lnTo>
                      <a:pt x="287" y="2807"/>
                    </a:lnTo>
                    <a:lnTo>
                      <a:pt x="261" y="2826"/>
                    </a:lnTo>
                    <a:lnTo>
                      <a:pt x="222" y="2842"/>
                    </a:lnTo>
                    <a:lnTo>
                      <a:pt x="183" y="2862"/>
                    </a:lnTo>
                    <a:lnTo>
                      <a:pt x="158" y="2882"/>
                    </a:lnTo>
                    <a:lnTo>
                      <a:pt x="129" y="2910"/>
                    </a:lnTo>
                    <a:lnTo>
                      <a:pt x="99" y="2946"/>
                    </a:lnTo>
                    <a:lnTo>
                      <a:pt x="83" y="2882"/>
                    </a:lnTo>
                    <a:lnTo>
                      <a:pt x="64" y="2817"/>
                    </a:lnTo>
                    <a:lnTo>
                      <a:pt x="35" y="2743"/>
                    </a:lnTo>
                    <a:lnTo>
                      <a:pt x="26" y="2675"/>
                    </a:lnTo>
                    <a:lnTo>
                      <a:pt x="10" y="2600"/>
                    </a:lnTo>
                    <a:lnTo>
                      <a:pt x="0" y="2536"/>
                    </a:lnTo>
                    <a:lnTo>
                      <a:pt x="0" y="2462"/>
                    </a:lnTo>
                    <a:lnTo>
                      <a:pt x="0" y="2388"/>
                    </a:lnTo>
                    <a:lnTo>
                      <a:pt x="16" y="2368"/>
                    </a:lnTo>
                    <a:lnTo>
                      <a:pt x="35" y="2349"/>
                    </a:lnTo>
                    <a:lnTo>
                      <a:pt x="54" y="2339"/>
                    </a:lnTo>
                    <a:lnTo>
                      <a:pt x="64" y="2323"/>
                    </a:lnTo>
                    <a:lnTo>
                      <a:pt x="74" y="2294"/>
                    </a:lnTo>
                    <a:lnTo>
                      <a:pt x="83" y="2275"/>
                    </a:lnTo>
                    <a:lnTo>
                      <a:pt x="93" y="2256"/>
                    </a:lnTo>
                    <a:lnTo>
                      <a:pt x="93" y="2239"/>
                    </a:lnTo>
                    <a:lnTo>
                      <a:pt x="158" y="2256"/>
                    </a:lnTo>
                    <a:lnTo>
                      <a:pt x="222" y="2275"/>
                    </a:lnTo>
                    <a:lnTo>
                      <a:pt x="296" y="2275"/>
                    </a:lnTo>
                    <a:lnTo>
                      <a:pt x="370" y="2275"/>
                    </a:lnTo>
                    <a:lnTo>
                      <a:pt x="445" y="2265"/>
                    </a:lnTo>
                    <a:lnTo>
                      <a:pt x="519" y="2248"/>
                    </a:lnTo>
                    <a:lnTo>
                      <a:pt x="586" y="2239"/>
                    </a:lnTo>
                    <a:lnTo>
                      <a:pt x="651" y="2220"/>
                    </a:lnTo>
                    <a:lnTo>
                      <a:pt x="696" y="2200"/>
                    </a:lnTo>
                    <a:lnTo>
                      <a:pt x="735" y="2181"/>
                    </a:lnTo>
                    <a:lnTo>
                      <a:pt x="771" y="2156"/>
                    </a:lnTo>
                    <a:lnTo>
                      <a:pt x="800" y="2126"/>
                    </a:lnTo>
                    <a:lnTo>
                      <a:pt x="854" y="2062"/>
                    </a:lnTo>
                    <a:lnTo>
                      <a:pt x="903" y="1987"/>
                    </a:lnTo>
                    <a:lnTo>
                      <a:pt x="938" y="1904"/>
                    </a:lnTo>
                    <a:lnTo>
                      <a:pt x="977" y="1829"/>
                    </a:lnTo>
                    <a:lnTo>
                      <a:pt x="1013" y="1745"/>
                    </a:lnTo>
                    <a:lnTo>
                      <a:pt x="1051" y="1668"/>
                    </a:lnTo>
                    <a:lnTo>
                      <a:pt x="1125" y="1642"/>
                    </a:lnTo>
                    <a:lnTo>
                      <a:pt x="1199" y="1603"/>
                    </a:lnTo>
                    <a:lnTo>
                      <a:pt x="1264" y="1559"/>
                    </a:lnTo>
                    <a:lnTo>
                      <a:pt x="1332" y="1500"/>
                    </a:lnTo>
                    <a:lnTo>
                      <a:pt x="1397" y="1436"/>
                    </a:lnTo>
                    <a:lnTo>
                      <a:pt x="1441" y="1371"/>
                    </a:lnTo>
                    <a:lnTo>
                      <a:pt x="1480" y="1297"/>
                    </a:lnTo>
                    <a:lnTo>
                      <a:pt x="1499" y="1213"/>
                    </a:lnTo>
                    <a:lnTo>
                      <a:pt x="1509" y="1194"/>
                    </a:lnTo>
                    <a:lnTo>
                      <a:pt x="1516" y="1164"/>
                    </a:lnTo>
                    <a:lnTo>
                      <a:pt x="1526" y="1139"/>
                    </a:lnTo>
                    <a:lnTo>
                      <a:pt x="1526" y="1110"/>
                    </a:lnTo>
                    <a:lnTo>
                      <a:pt x="1526" y="1091"/>
                    </a:lnTo>
                    <a:lnTo>
                      <a:pt x="1535" y="1065"/>
                    </a:lnTo>
                    <a:lnTo>
                      <a:pt x="1535" y="1035"/>
                    </a:lnTo>
                    <a:lnTo>
                      <a:pt x="1535" y="1006"/>
                    </a:lnTo>
                    <a:lnTo>
                      <a:pt x="1599" y="1006"/>
                    </a:lnTo>
                    <a:lnTo>
                      <a:pt x="1677" y="997"/>
                    </a:lnTo>
                    <a:lnTo>
                      <a:pt x="1741" y="997"/>
                    </a:lnTo>
                    <a:lnTo>
                      <a:pt x="1806" y="1006"/>
                    </a:lnTo>
                    <a:lnTo>
                      <a:pt x="1880" y="1006"/>
                    </a:lnTo>
                    <a:lnTo>
                      <a:pt x="1945" y="1006"/>
                    </a:lnTo>
                    <a:lnTo>
                      <a:pt x="2019" y="1006"/>
                    </a:lnTo>
                    <a:lnTo>
                      <a:pt x="2086" y="1006"/>
                    </a:lnTo>
                    <a:lnTo>
                      <a:pt x="2244" y="1006"/>
                    </a:lnTo>
                    <a:lnTo>
                      <a:pt x="2393" y="997"/>
                    </a:lnTo>
                    <a:lnTo>
                      <a:pt x="2551" y="981"/>
                    </a:lnTo>
                    <a:lnTo>
                      <a:pt x="2699" y="971"/>
                    </a:lnTo>
                    <a:lnTo>
                      <a:pt x="2857" y="952"/>
                    </a:lnTo>
                    <a:lnTo>
                      <a:pt x="3009" y="932"/>
                    </a:lnTo>
                    <a:lnTo>
                      <a:pt x="3158" y="913"/>
                    </a:lnTo>
                    <a:lnTo>
                      <a:pt x="3316" y="887"/>
                    </a:lnTo>
                    <a:lnTo>
                      <a:pt x="3389" y="897"/>
                    </a:lnTo>
                    <a:lnTo>
                      <a:pt x="3454" y="887"/>
                    </a:lnTo>
                    <a:lnTo>
                      <a:pt x="3529" y="877"/>
                    </a:lnTo>
                    <a:lnTo>
                      <a:pt x="3596" y="868"/>
                    </a:lnTo>
                    <a:lnTo>
                      <a:pt x="3661" y="849"/>
                    </a:lnTo>
                    <a:lnTo>
                      <a:pt x="3725" y="839"/>
                    </a:lnTo>
                    <a:lnTo>
                      <a:pt x="3800" y="823"/>
                    </a:lnTo>
                    <a:lnTo>
                      <a:pt x="3864" y="823"/>
                    </a:lnTo>
                    <a:lnTo>
                      <a:pt x="3977" y="784"/>
                    </a:lnTo>
                    <a:lnTo>
                      <a:pt x="4080" y="755"/>
                    </a:lnTo>
                    <a:lnTo>
                      <a:pt x="4190" y="739"/>
                    </a:lnTo>
                    <a:lnTo>
                      <a:pt x="4303" y="720"/>
                    </a:lnTo>
                    <a:lnTo>
                      <a:pt x="4416" y="700"/>
                    </a:lnTo>
                    <a:lnTo>
                      <a:pt x="4525" y="680"/>
                    </a:lnTo>
                    <a:lnTo>
                      <a:pt x="4628" y="645"/>
                    </a:lnTo>
                    <a:lnTo>
                      <a:pt x="4741" y="607"/>
                    </a:lnTo>
                    <a:lnTo>
                      <a:pt x="4880" y="561"/>
                    </a:lnTo>
                    <a:lnTo>
                      <a:pt x="5021" y="522"/>
                    </a:lnTo>
                    <a:lnTo>
                      <a:pt x="5160" y="478"/>
                    </a:lnTo>
                    <a:lnTo>
                      <a:pt x="5300" y="419"/>
                    </a:lnTo>
                    <a:lnTo>
                      <a:pt x="5432" y="374"/>
                    </a:lnTo>
                    <a:lnTo>
                      <a:pt x="5570" y="319"/>
                    </a:lnTo>
                    <a:lnTo>
                      <a:pt x="5699" y="252"/>
                    </a:lnTo>
                    <a:lnTo>
                      <a:pt x="5832" y="187"/>
                    </a:lnTo>
                    <a:lnTo>
                      <a:pt x="5867" y="167"/>
                    </a:lnTo>
                    <a:lnTo>
                      <a:pt x="5896" y="151"/>
                    </a:lnTo>
                    <a:lnTo>
                      <a:pt x="5935" y="132"/>
                    </a:lnTo>
                    <a:lnTo>
                      <a:pt x="5961" y="113"/>
                    </a:lnTo>
                    <a:lnTo>
                      <a:pt x="5996" y="93"/>
                    </a:lnTo>
                    <a:lnTo>
                      <a:pt x="6025" y="74"/>
                    </a:lnTo>
                    <a:lnTo>
                      <a:pt x="6061" y="58"/>
                    </a:lnTo>
                    <a:lnTo>
                      <a:pt x="6090" y="29"/>
                    </a:lnTo>
                    <a:lnTo>
                      <a:pt x="6106" y="38"/>
                    </a:lnTo>
                    <a:lnTo>
                      <a:pt x="6115" y="38"/>
                    </a:lnTo>
                    <a:lnTo>
                      <a:pt x="6134" y="38"/>
                    </a:lnTo>
                    <a:lnTo>
                      <a:pt x="6134" y="19"/>
                    </a:lnTo>
                    <a:lnTo>
                      <a:pt x="6144" y="10"/>
                    </a:lnTo>
                    <a:lnTo>
                      <a:pt x="6154" y="0"/>
                    </a:lnTo>
                    <a:lnTo>
                      <a:pt x="6163" y="0"/>
                    </a:lnTo>
                    <a:lnTo>
                      <a:pt x="6183" y="0"/>
                    </a:lnTo>
                    <a:lnTo>
                      <a:pt x="6228" y="123"/>
                    </a:lnTo>
                    <a:lnTo>
                      <a:pt x="6273" y="261"/>
                    </a:lnTo>
                    <a:lnTo>
                      <a:pt x="6303" y="393"/>
                    </a:lnTo>
                    <a:lnTo>
                      <a:pt x="6322" y="532"/>
                    </a:lnTo>
                    <a:lnTo>
                      <a:pt x="6341" y="671"/>
                    </a:lnTo>
                    <a:lnTo>
                      <a:pt x="6357" y="812"/>
                    </a:lnTo>
                    <a:lnTo>
                      <a:pt x="6367" y="952"/>
                    </a:lnTo>
                    <a:lnTo>
                      <a:pt x="6386" y="1091"/>
                    </a:lnTo>
                    <a:close/>
                  </a:path>
                </a:pathLst>
              </a:custGeom>
              <a:solidFill>
                <a:srgbClr val="996633"/>
              </a:solidFill>
              <a:ln w="9525">
                <a:noFill/>
                <a:round/>
                <a:headEnd/>
                <a:tailEnd/>
              </a:ln>
            </p:spPr>
            <p:txBody>
              <a:bodyPr/>
              <a:lstStyle/>
              <a:p>
                <a:endParaRPr lang="en-US"/>
              </a:p>
            </p:txBody>
          </p:sp>
          <p:sp>
            <p:nvSpPr>
              <p:cNvPr id="66" name="Freeform 65"/>
              <p:cNvSpPr>
                <a:spLocks/>
              </p:cNvSpPr>
              <p:nvPr/>
            </p:nvSpPr>
            <p:spPr bwMode="auto">
              <a:xfrm>
                <a:off x="545" y="3846"/>
                <a:ext cx="28" cy="31"/>
              </a:xfrm>
              <a:custGeom>
                <a:avLst/>
                <a:gdLst/>
                <a:ahLst/>
                <a:cxnLst>
                  <a:cxn ang="0">
                    <a:pos x="335" y="54"/>
                  </a:cxn>
                  <a:cxn ang="0">
                    <a:pos x="355" y="54"/>
                  </a:cxn>
                  <a:cxn ang="0">
                    <a:pos x="374" y="64"/>
                  </a:cxn>
                  <a:cxn ang="0">
                    <a:pos x="383" y="74"/>
                  </a:cxn>
                  <a:cxn ang="0">
                    <a:pos x="399" y="83"/>
                  </a:cxn>
                  <a:cxn ang="0">
                    <a:pos x="409" y="93"/>
                  </a:cxn>
                  <a:cxn ang="0">
                    <a:pos x="420" y="109"/>
                  </a:cxn>
                  <a:cxn ang="0">
                    <a:pos x="439" y="119"/>
                  </a:cxn>
                  <a:cxn ang="0">
                    <a:pos x="448" y="139"/>
                  </a:cxn>
                  <a:cxn ang="0">
                    <a:pos x="429" y="183"/>
                  </a:cxn>
                  <a:cxn ang="0">
                    <a:pos x="420" y="232"/>
                  </a:cxn>
                  <a:cxn ang="0">
                    <a:pos x="409" y="277"/>
                  </a:cxn>
                  <a:cxn ang="0">
                    <a:pos x="399" y="325"/>
                  </a:cxn>
                  <a:cxn ang="0">
                    <a:pos x="383" y="361"/>
                  </a:cxn>
                  <a:cxn ang="0">
                    <a:pos x="364" y="409"/>
                  </a:cxn>
                  <a:cxn ang="0">
                    <a:pos x="335" y="445"/>
                  </a:cxn>
                  <a:cxn ang="0">
                    <a:pos x="307" y="484"/>
                  </a:cxn>
                  <a:cxn ang="0">
                    <a:pos x="280" y="484"/>
                  </a:cxn>
                  <a:cxn ang="0">
                    <a:pos x="242" y="484"/>
                  </a:cxn>
                  <a:cxn ang="0">
                    <a:pos x="222" y="484"/>
                  </a:cxn>
                  <a:cxn ang="0">
                    <a:pos x="197" y="474"/>
                  </a:cxn>
                  <a:cxn ang="0">
                    <a:pos x="168" y="464"/>
                  </a:cxn>
                  <a:cxn ang="0">
                    <a:pos x="138" y="454"/>
                  </a:cxn>
                  <a:cxn ang="0">
                    <a:pos x="113" y="435"/>
                  </a:cxn>
                  <a:cxn ang="0">
                    <a:pos x="93" y="419"/>
                  </a:cxn>
                  <a:cxn ang="0">
                    <a:pos x="74" y="400"/>
                  </a:cxn>
                  <a:cxn ang="0">
                    <a:pos x="55" y="371"/>
                  </a:cxn>
                  <a:cxn ang="0">
                    <a:pos x="39" y="352"/>
                  </a:cxn>
                  <a:cxn ang="0">
                    <a:pos x="28" y="325"/>
                  </a:cxn>
                  <a:cxn ang="0">
                    <a:pos x="19" y="296"/>
                  </a:cxn>
                  <a:cxn ang="0">
                    <a:pos x="9" y="277"/>
                  </a:cxn>
                  <a:cxn ang="0">
                    <a:pos x="9" y="252"/>
                  </a:cxn>
                  <a:cxn ang="0">
                    <a:pos x="0" y="222"/>
                  </a:cxn>
                  <a:cxn ang="0">
                    <a:pos x="9" y="193"/>
                  </a:cxn>
                  <a:cxn ang="0">
                    <a:pos x="9" y="177"/>
                  </a:cxn>
                  <a:cxn ang="0">
                    <a:pos x="19" y="148"/>
                  </a:cxn>
                  <a:cxn ang="0">
                    <a:pos x="28" y="129"/>
                  </a:cxn>
                  <a:cxn ang="0">
                    <a:pos x="39" y="109"/>
                  </a:cxn>
                  <a:cxn ang="0">
                    <a:pos x="49" y="93"/>
                  </a:cxn>
                  <a:cxn ang="0">
                    <a:pos x="65" y="74"/>
                  </a:cxn>
                  <a:cxn ang="0">
                    <a:pos x="84" y="64"/>
                  </a:cxn>
                  <a:cxn ang="0">
                    <a:pos x="84" y="54"/>
                  </a:cxn>
                  <a:cxn ang="0">
                    <a:pos x="93" y="35"/>
                  </a:cxn>
                  <a:cxn ang="0">
                    <a:pos x="113" y="26"/>
                  </a:cxn>
                  <a:cxn ang="0">
                    <a:pos x="138" y="16"/>
                  </a:cxn>
                  <a:cxn ang="0">
                    <a:pos x="157" y="10"/>
                  </a:cxn>
                  <a:cxn ang="0">
                    <a:pos x="178" y="0"/>
                  </a:cxn>
                  <a:cxn ang="0">
                    <a:pos x="206" y="0"/>
                  </a:cxn>
                  <a:cxn ang="0">
                    <a:pos x="222" y="0"/>
                  </a:cxn>
                  <a:cxn ang="0">
                    <a:pos x="251" y="0"/>
                  </a:cxn>
                  <a:cxn ang="0">
                    <a:pos x="261" y="0"/>
                  </a:cxn>
                  <a:cxn ang="0">
                    <a:pos x="270" y="10"/>
                  </a:cxn>
                  <a:cxn ang="0">
                    <a:pos x="291" y="10"/>
                  </a:cxn>
                  <a:cxn ang="0">
                    <a:pos x="300" y="16"/>
                  </a:cxn>
                  <a:cxn ang="0">
                    <a:pos x="316" y="16"/>
                  </a:cxn>
                  <a:cxn ang="0">
                    <a:pos x="326" y="26"/>
                  </a:cxn>
                  <a:cxn ang="0">
                    <a:pos x="335" y="35"/>
                  </a:cxn>
                  <a:cxn ang="0">
                    <a:pos x="345" y="45"/>
                  </a:cxn>
                  <a:cxn ang="0">
                    <a:pos x="335" y="54"/>
                  </a:cxn>
                </a:cxnLst>
                <a:rect l="0" t="0" r="r" b="b"/>
                <a:pathLst>
                  <a:path w="448" h="484">
                    <a:moveTo>
                      <a:pt x="335" y="54"/>
                    </a:moveTo>
                    <a:lnTo>
                      <a:pt x="355" y="54"/>
                    </a:lnTo>
                    <a:lnTo>
                      <a:pt x="374" y="64"/>
                    </a:lnTo>
                    <a:lnTo>
                      <a:pt x="383" y="74"/>
                    </a:lnTo>
                    <a:lnTo>
                      <a:pt x="399" y="83"/>
                    </a:lnTo>
                    <a:lnTo>
                      <a:pt x="409" y="93"/>
                    </a:lnTo>
                    <a:lnTo>
                      <a:pt x="420" y="109"/>
                    </a:lnTo>
                    <a:lnTo>
                      <a:pt x="439" y="119"/>
                    </a:lnTo>
                    <a:lnTo>
                      <a:pt x="448" y="139"/>
                    </a:lnTo>
                    <a:lnTo>
                      <a:pt x="429" y="183"/>
                    </a:lnTo>
                    <a:lnTo>
                      <a:pt x="420" y="232"/>
                    </a:lnTo>
                    <a:lnTo>
                      <a:pt x="409" y="277"/>
                    </a:lnTo>
                    <a:lnTo>
                      <a:pt x="399" y="325"/>
                    </a:lnTo>
                    <a:lnTo>
                      <a:pt x="383" y="361"/>
                    </a:lnTo>
                    <a:lnTo>
                      <a:pt x="364" y="409"/>
                    </a:lnTo>
                    <a:lnTo>
                      <a:pt x="335" y="445"/>
                    </a:lnTo>
                    <a:lnTo>
                      <a:pt x="307" y="484"/>
                    </a:lnTo>
                    <a:lnTo>
                      <a:pt x="280" y="484"/>
                    </a:lnTo>
                    <a:lnTo>
                      <a:pt x="242" y="484"/>
                    </a:lnTo>
                    <a:lnTo>
                      <a:pt x="222" y="484"/>
                    </a:lnTo>
                    <a:lnTo>
                      <a:pt x="197" y="474"/>
                    </a:lnTo>
                    <a:lnTo>
                      <a:pt x="168" y="464"/>
                    </a:lnTo>
                    <a:lnTo>
                      <a:pt x="138" y="454"/>
                    </a:lnTo>
                    <a:lnTo>
                      <a:pt x="113" y="435"/>
                    </a:lnTo>
                    <a:lnTo>
                      <a:pt x="93" y="419"/>
                    </a:lnTo>
                    <a:lnTo>
                      <a:pt x="74" y="400"/>
                    </a:lnTo>
                    <a:lnTo>
                      <a:pt x="55" y="371"/>
                    </a:lnTo>
                    <a:lnTo>
                      <a:pt x="39" y="352"/>
                    </a:lnTo>
                    <a:lnTo>
                      <a:pt x="28" y="325"/>
                    </a:lnTo>
                    <a:lnTo>
                      <a:pt x="19" y="296"/>
                    </a:lnTo>
                    <a:lnTo>
                      <a:pt x="9" y="277"/>
                    </a:lnTo>
                    <a:lnTo>
                      <a:pt x="9" y="252"/>
                    </a:lnTo>
                    <a:lnTo>
                      <a:pt x="0" y="222"/>
                    </a:lnTo>
                    <a:lnTo>
                      <a:pt x="9" y="193"/>
                    </a:lnTo>
                    <a:lnTo>
                      <a:pt x="9" y="177"/>
                    </a:lnTo>
                    <a:lnTo>
                      <a:pt x="19" y="148"/>
                    </a:lnTo>
                    <a:lnTo>
                      <a:pt x="28" y="129"/>
                    </a:lnTo>
                    <a:lnTo>
                      <a:pt x="39" y="109"/>
                    </a:lnTo>
                    <a:lnTo>
                      <a:pt x="49" y="93"/>
                    </a:lnTo>
                    <a:lnTo>
                      <a:pt x="65" y="74"/>
                    </a:lnTo>
                    <a:lnTo>
                      <a:pt x="84" y="64"/>
                    </a:lnTo>
                    <a:lnTo>
                      <a:pt x="84" y="54"/>
                    </a:lnTo>
                    <a:lnTo>
                      <a:pt x="93" y="35"/>
                    </a:lnTo>
                    <a:lnTo>
                      <a:pt x="113" y="26"/>
                    </a:lnTo>
                    <a:lnTo>
                      <a:pt x="138" y="16"/>
                    </a:lnTo>
                    <a:lnTo>
                      <a:pt x="157" y="10"/>
                    </a:lnTo>
                    <a:lnTo>
                      <a:pt x="178" y="0"/>
                    </a:lnTo>
                    <a:lnTo>
                      <a:pt x="206" y="0"/>
                    </a:lnTo>
                    <a:lnTo>
                      <a:pt x="222" y="0"/>
                    </a:lnTo>
                    <a:lnTo>
                      <a:pt x="251" y="0"/>
                    </a:lnTo>
                    <a:lnTo>
                      <a:pt x="261" y="0"/>
                    </a:lnTo>
                    <a:lnTo>
                      <a:pt x="270" y="10"/>
                    </a:lnTo>
                    <a:lnTo>
                      <a:pt x="291" y="10"/>
                    </a:lnTo>
                    <a:lnTo>
                      <a:pt x="300" y="16"/>
                    </a:lnTo>
                    <a:lnTo>
                      <a:pt x="316" y="16"/>
                    </a:lnTo>
                    <a:lnTo>
                      <a:pt x="326" y="26"/>
                    </a:lnTo>
                    <a:lnTo>
                      <a:pt x="335" y="35"/>
                    </a:lnTo>
                    <a:lnTo>
                      <a:pt x="345" y="45"/>
                    </a:lnTo>
                    <a:lnTo>
                      <a:pt x="335" y="54"/>
                    </a:lnTo>
                    <a:close/>
                  </a:path>
                </a:pathLst>
              </a:custGeom>
              <a:solidFill>
                <a:srgbClr val="4C4C4C"/>
              </a:solidFill>
              <a:ln w="9525">
                <a:noFill/>
                <a:round/>
                <a:headEnd/>
                <a:tailEnd/>
              </a:ln>
            </p:spPr>
            <p:txBody>
              <a:bodyPr/>
              <a:lstStyle/>
              <a:p>
                <a:endParaRPr lang="en-US"/>
              </a:p>
            </p:txBody>
          </p:sp>
          <p:sp>
            <p:nvSpPr>
              <p:cNvPr id="67" name="Freeform 66"/>
              <p:cNvSpPr>
                <a:spLocks/>
              </p:cNvSpPr>
              <p:nvPr/>
            </p:nvSpPr>
            <p:spPr bwMode="auto">
              <a:xfrm>
                <a:off x="654" y="3848"/>
                <a:ext cx="1" cy="4"/>
              </a:xfrm>
              <a:custGeom>
                <a:avLst/>
                <a:gdLst/>
                <a:ahLst/>
                <a:cxnLst>
                  <a:cxn ang="0">
                    <a:pos x="19" y="67"/>
                  </a:cxn>
                  <a:cxn ang="0">
                    <a:pos x="0" y="0"/>
                  </a:cxn>
                  <a:cxn ang="0">
                    <a:pos x="19" y="38"/>
                  </a:cxn>
                  <a:cxn ang="0">
                    <a:pos x="19" y="67"/>
                  </a:cxn>
                </a:cxnLst>
                <a:rect l="0" t="0" r="r" b="b"/>
                <a:pathLst>
                  <a:path w="19" h="67">
                    <a:moveTo>
                      <a:pt x="19" y="67"/>
                    </a:moveTo>
                    <a:lnTo>
                      <a:pt x="0" y="0"/>
                    </a:lnTo>
                    <a:lnTo>
                      <a:pt x="19" y="38"/>
                    </a:lnTo>
                    <a:lnTo>
                      <a:pt x="19" y="67"/>
                    </a:lnTo>
                    <a:close/>
                  </a:path>
                </a:pathLst>
              </a:custGeom>
              <a:solidFill>
                <a:srgbClr val="000000"/>
              </a:solidFill>
              <a:ln w="9525">
                <a:noFill/>
                <a:round/>
                <a:headEnd/>
                <a:tailEnd/>
              </a:ln>
            </p:spPr>
            <p:txBody>
              <a:bodyPr/>
              <a:lstStyle/>
              <a:p>
                <a:endParaRPr lang="en-US"/>
              </a:p>
            </p:txBody>
          </p:sp>
          <p:sp>
            <p:nvSpPr>
              <p:cNvPr id="68" name="Freeform 67"/>
              <p:cNvSpPr>
                <a:spLocks/>
              </p:cNvSpPr>
              <p:nvPr/>
            </p:nvSpPr>
            <p:spPr bwMode="auto">
              <a:xfrm>
                <a:off x="647" y="3854"/>
                <a:ext cx="341" cy="201"/>
              </a:xfrm>
              <a:custGeom>
                <a:avLst/>
                <a:gdLst/>
                <a:ahLst/>
                <a:cxnLst>
                  <a:cxn ang="0">
                    <a:pos x="5299" y="839"/>
                  </a:cxn>
                  <a:cxn ang="0">
                    <a:pos x="5403" y="1139"/>
                  </a:cxn>
                  <a:cxn ang="0">
                    <a:pos x="5448" y="1456"/>
                  </a:cxn>
                  <a:cxn ang="0">
                    <a:pos x="5448" y="1781"/>
                  </a:cxn>
                  <a:cxn ang="0">
                    <a:pos x="5384" y="2098"/>
                  </a:cxn>
                  <a:cxn ang="0">
                    <a:pos x="5280" y="2340"/>
                  </a:cxn>
                  <a:cxn ang="0">
                    <a:pos x="5161" y="2491"/>
                  </a:cxn>
                  <a:cxn ang="0">
                    <a:pos x="5038" y="2631"/>
                  </a:cxn>
                  <a:cxn ang="0">
                    <a:pos x="4751" y="2863"/>
                  </a:cxn>
                  <a:cxn ang="0">
                    <a:pos x="4342" y="3085"/>
                  </a:cxn>
                  <a:cxn ang="0">
                    <a:pos x="3884" y="3217"/>
                  </a:cxn>
                  <a:cxn ang="0">
                    <a:pos x="3493" y="3207"/>
                  </a:cxn>
                  <a:cxn ang="0">
                    <a:pos x="3110" y="3143"/>
                  </a:cxn>
                  <a:cxn ang="0">
                    <a:pos x="2774" y="3050"/>
                  </a:cxn>
                  <a:cxn ang="0">
                    <a:pos x="2522" y="2927"/>
                  </a:cxn>
                  <a:cxn ang="0">
                    <a:pos x="2290" y="2769"/>
                  </a:cxn>
                  <a:cxn ang="0">
                    <a:pos x="1890" y="2330"/>
                  </a:cxn>
                  <a:cxn ang="0">
                    <a:pos x="1368" y="1771"/>
                  </a:cxn>
                  <a:cxn ang="0">
                    <a:pos x="780" y="1297"/>
                  </a:cxn>
                  <a:cxn ang="0">
                    <a:pos x="484" y="1110"/>
                  </a:cxn>
                  <a:cxn ang="0">
                    <a:pos x="194" y="897"/>
                  </a:cxn>
                  <a:cxn ang="0">
                    <a:pos x="25" y="690"/>
                  </a:cxn>
                  <a:cxn ang="0">
                    <a:pos x="110" y="467"/>
                  </a:cxn>
                  <a:cxn ang="0">
                    <a:pos x="148" y="216"/>
                  </a:cxn>
                  <a:cxn ang="0">
                    <a:pos x="493" y="252"/>
                  </a:cxn>
                  <a:cxn ang="0">
                    <a:pos x="1062" y="345"/>
                  </a:cxn>
                  <a:cxn ang="0">
                    <a:pos x="1638" y="355"/>
                  </a:cxn>
                  <a:cxn ang="0">
                    <a:pos x="1767" y="316"/>
                  </a:cxn>
                  <a:cxn ang="0">
                    <a:pos x="1909" y="310"/>
                  </a:cxn>
                  <a:cxn ang="0">
                    <a:pos x="2038" y="290"/>
                  </a:cxn>
                  <a:cxn ang="0">
                    <a:pos x="2161" y="271"/>
                  </a:cxn>
                  <a:cxn ang="0">
                    <a:pos x="2290" y="262"/>
                  </a:cxn>
                  <a:cxn ang="0">
                    <a:pos x="2393" y="252"/>
                  </a:cxn>
                  <a:cxn ang="0">
                    <a:pos x="2487" y="233"/>
                  </a:cxn>
                  <a:cxn ang="0">
                    <a:pos x="2600" y="216"/>
                  </a:cxn>
                  <a:cxn ang="0">
                    <a:pos x="2700" y="197"/>
                  </a:cxn>
                  <a:cxn ang="0">
                    <a:pos x="2803" y="187"/>
                  </a:cxn>
                  <a:cxn ang="0">
                    <a:pos x="2925" y="149"/>
                  </a:cxn>
                  <a:cxn ang="0">
                    <a:pos x="3074" y="123"/>
                  </a:cxn>
                  <a:cxn ang="0">
                    <a:pos x="3232" y="84"/>
                  </a:cxn>
                  <a:cxn ang="0">
                    <a:pos x="3352" y="48"/>
                  </a:cxn>
                  <a:cxn ang="0">
                    <a:pos x="3455" y="48"/>
                  </a:cxn>
                  <a:cxn ang="0">
                    <a:pos x="3557" y="20"/>
                  </a:cxn>
                  <a:cxn ang="0">
                    <a:pos x="4070" y="0"/>
                  </a:cxn>
                  <a:cxn ang="0">
                    <a:pos x="4545" y="93"/>
                  </a:cxn>
                  <a:cxn ang="0">
                    <a:pos x="4900" y="281"/>
                  </a:cxn>
                  <a:cxn ang="0">
                    <a:pos x="5048" y="429"/>
                  </a:cxn>
                  <a:cxn ang="0">
                    <a:pos x="5161" y="597"/>
                  </a:cxn>
                </a:cxnLst>
                <a:rect l="0" t="0" r="r" b="b"/>
                <a:pathLst>
                  <a:path w="5457" h="3217">
                    <a:moveTo>
                      <a:pt x="5196" y="661"/>
                    </a:moveTo>
                    <a:lnTo>
                      <a:pt x="5255" y="746"/>
                    </a:lnTo>
                    <a:lnTo>
                      <a:pt x="5299" y="839"/>
                    </a:lnTo>
                    <a:lnTo>
                      <a:pt x="5339" y="942"/>
                    </a:lnTo>
                    <a:lnTo>
                      <a:pt x="5374" y="1036"/>
                    </a:lnTo>
                    <a:lnTo>
                      <a:pt x="5403" y="1139"/>
                    </a:lnTo>
                    <a:lnTo>
                      <a:pt x="5432" y="1249"/>
                    </a:lnTo>
                    <a:lnTo>
                      <a:pt x="5441" y="1352"/>
                    </a:lnTo>
                    <a:lnTo>
                      <a:pt x="5448" y="1456"/>
                    </a:lnTo>
                    <a:lnTo>
                      <a:pt x="5457" y="1569"/>
                    </a:lnTo>
                    <a:lnTo>
                      <a:pt x="5457" y="1678"/>
                    </a:lnTo>
                    <a:lnTo>
                      <a:pt x="5448" y="1781"/>
                    </a:lnTo>
                    <a:lnTo>
                      <a:pt x="5432" y="1884"/>
                    </a:lnTo>
                    <a:lnTo>
                      <a:pt x="5412" y="1994"/>
                    </a:lnTo>
                    <a:lnTo>
                      <a:pt x="5384" y="2098"/>
                    </a:lnTo>
                    <a:lnTo>
                      <a:pt x="5358" y="2191"/>
                    </a:lnTo>
                    <a:lnTo>
                      <a:pt x="5319" y="2295"/>
                    </a:lnTo>
                    <a:lnTo>
                      <a:pt x="5280" y="2340"/>
                    </a:lnTo>
                    <a:lnTo>
                      <a:pt x="5245" y="2389"/>
                    </a:lnTo>
                    <a:lnTo>
                      <a:pt x="5196" y="2443"/>
                    </a:lnTo>
                    <a:lnTo>
                      <a:pt x="5161" y="2491"/>
                    </a:lnTo>
                    <a:lnTo>
                      <a:pt x="5113" y="2537"/>
                    </a:lnTo>
                    <a:lnTo>
                      <a:pt x="5077" y="2582"/>
                    </a:lnTo>
                    <a:lnTo>
                      <a:pt x="5038" y="2631"/>
                    </a:lnTo>
                    <a:lnTo>
                      <a:pt x="5013" y="2666"/>
                    </a:lnTo>
                    <a:lnTo>
                      <a:pt x="4890" y="2769"/>
                    </a:lnTo>
                    <a:lnTo>
                      <a:pt x="4751" y="2863"/>
                    </a:lnTo>
                    <a:lnTo>
                      <a:pt x="4619" y="2946"/>
                    </a:lnTo>
                    <a:lnTo>
                      <a:pt x="4481" y="3021"/>
                    </a:lnTo>
                    <a:lnTo>
                      <a:pt x="4342" y="3085"/>
                    </a:lnTo>
                    <a:lnTo>
                      <a:pt x="4190" y="3143"/>
                    </a:lnTo>
                    <a:lnTo>
                      <a:pt x="4041" y="3188"/>
                    </a:lnTo>
                    <a:lnTo>
                      <a:pt x="3884" y="3217"/>
                    </a:lnTo>
                    <a:lnTo>
                      <a:pt x="3755" y="3217"/>
                    </a:lnTo>
                    <a:lnTo>
                      <a:pt x="3613" y="3217"/>
                    </a:lnTo>
                    <a:lnTo>
                      <a:pt x="3493" y="3207"/>
                    </a:lnTo>
                    <a:lnTo>
                      <a:pt x="3361" y="3188"/>
                    </a:lnTo>
                    <a:lnTo>
                      <a:pt x="3232" y="3169"/>
                    </a:lnTo>
                    <a:lnTo>
                      <a:pt x="3110" y="3143"/>
                    </a:lnTo>
                    <a:lnTo>
                      <a:pt x="2981" y="3115"/>
                    </a:lnTo>
                    <a:lnTo>
                      <a:pt x="2858" y="3078"/>
                    </a:lnTo>
                    <a:lnTo>
                      <a:pt x="2774" y="3050"/>
                    </a:lnTo>
                    <a:lnTo>
                      <a:pt x="2691" y="3011"/>
                    </a:lnTo>
                    <a:lnTo>
                      <a:pt x="2606" y="2975"/>
                    </a:lnTo>
                    <a:lnTo>
                      <a:pt x="2522" y="2927"/>
                    </a:lnTo>
                    <a:lnTo>
                      <a:pt x="2449" y="2882"/>
                    </a:lnTo>
                    <a:lnTo>
                      <a:pt x="2374" y="2827"/>
                    </a:lnTo>
                    <a:lnTo>
                      <a:pt x="2290" y="2769"/>
                    </a:lnTo>
                    <a:lnTo>
                      <a:pt x="2216" y="2714"/>
                    </a:lnTo>
                    <a:lnTo>
                      <a:pt x="2057" y="2518"/>
                    </a:lnTo>
                    <a:lnTo>
                      <a:pt x="1890" y="2330"/>
                    </a:lnTo>
                    <a:lnTo>
                      <a:pt x="1723" y="2136"/>
                    </a:lnTo>
                    <a:lnTo>
                      <a:pt x="1554" y="1949"/>
                    </a:lnTo>
                    <a:lnTo>
                      <a:pt x="1368" y="1771"/>
                    </a:lnTo>
                    <a:lnTo>
                      <a:pt x="1181" y="1604"/>
                    </a:lnTo>
                    <a:lnTo>
                      <a:pt x="987" y="1446"/>
                    </a:lnTo>
                    <a:lnTo>
                      <a:pt x="780" y="1297"/>
                    </a:lnTo>
                    <a:lnTo>
                      <a:pt x="678" y="1239"/>
                    </a:lnTo>
                    <a:lnTo>
                      <a:pt x="578" y="1174"/>
                    </a:lnTo>
                    <a:lnTo>
                      <a:pt x="484" y="1110"/>
                    </a:lnTo>
                    <a:lnTo>
                      <a:pt x="380" y="1036"/>
                    </a:lnTo>
                    <a:lnTo>
                      <a:pt x="287" y="962"/>
                    </a:lnTo>
                    <a:lnTo>
                      <a:pt x="194" y="897"/>
                    </a:lnTo>
                    <a:lnTo>
                      <a:pt x="94" y="830"/>
                    </a:lnTo>
                    <a:lnTo>
                      <a:pt x="0" y="774"/>
                    </a:lnTo>
                    <a:lnTo>
                      <a:pt x="25" y="690"/>
                    </a:lnTo>
                    <a:lnTo>
                      <a:pt x="55" y="617"/>
                    </a:lnTo>
                    <a:lnTo>
                      <a:pt x="84" y="542"/>
                    </a:lnTo>
                    <a:lnTo>
                      <a:pt x="110" y="467"/>
                    </a:lnTo>
                    <a:lnTo>
                      <a:pt x="129" y="384"/>
                    </a:lnTo>
                    <a:lnTo>
                      <a:pt x="138" y="300"/>
                    </a:lnTo>
                    <a:lnTo>
                      <a:pt x="148" y="216"/>
                    </a:lnTo>
                    <a:lnTo>
                      <a:pt x="148" y="123"/>
                    </a:lnTo>
                    <a:lnTo>
                      <a:pt x="316" y="197"/>
                    </a:lnTo>
                    <a:lnTo>
                      <a:pt x="493" y="252"/>
                    </a:lnTo>
                    <a:lnTo>
                      <a:pt x="678" y="300"/>
                    </a:lnTo>
                    <a:lnTo>
                      <a:pt x="864" y="326"/>
                    </a:lnTo>
                    <a:lnTo>
                      <a:pt x="1062" y="345"/>
                    </a:lnTo>
                    <a:lnTo>
                      <a:pt x="1258" y="355"/>
                    </a:lnTo>
                    <a:lnTo>
                      <a:pt x="1442" y="355"/>
                    </a:lnTo>
                    <a:lnTo>
                      <a:pt x="1638" y="355"/>
                    </a:lnTo>
                    <a:lnTo>
                      <a:pt x="1684" y="326"/>
                    </a:lnTo>
                    <a:lnTo>
                      <a:pt x="1723" y="316"/>
                    </a:lnTo>
                    <a:lnTo>
                      <a:pt x="1767" y="316"/>
                    </a:lnTo>
                    <a:lnTo>
                      <a:pt x="1816" y="310"/>
                    </a:lnTo>
                    <a:lnTo>
                      <a:pt x="1861" y="310"/>
                    </a:lnTo>
                    <a:lnTo>
                      <a:pt x="1909" y="310"/>
                    </a:lnTo>
                    <a:lnTo>
                      <a:pt x="1955" y="310"/>
                    </a:lnTo>
                    <a:lnTo>
                      <a:pt x="1993" y="300"/>
                    </a:lnTo>
                    <a:lnTo>
                      <a:pt x="2038" y="290"/>
                    </a:lnTo>
                    <a:lnTo>
                      <a:pt x="2078" y="281"/>
                    </a:lnTo>
                    <a:lnTo>
                      <a:pt x="2122" y="281"/>
                    </a:lnTo>
                    <a:lnTo>
                      <a:pt x="2161" y="271"/>
                    </a:lnTo>
                    <a:lnTo>
                      <a:pt x="2207" y="271"/>
                    </a:lnTo>
                    <a:lnTo>
                      <a:pt x="2245" y="271"/>
                    </a:lnTo>
                    <a:lnTo>
                      <a:pt x="2290" y="262"/>
                    </a:lnTo>
                    <a:lnTo>
                      <a:pt x="2329" y="252"/>
                    </a:lnTo>
                    <a:lnTo>
                      <a:pt x="2364" y="262"/>
                    </a:lnTo>
                    <a:lnTo>
                      <a:pt x="2393" y="252"/>
                    </a:lnTo>
                    <a:lnTo>
                      <a:pt x="2432" y="252"/>
                    </a:lnTo>
                    <a:lnTo>
                      <a:pt x="2458" y="242"/>
                    </a:lnTo>
                    <a:lnTo>
                      <a:pt x="2487" y="233"/>
                    </a:lnTo>
                    <a:lnTo>
                      <a:pt x="2522" y="225"/>
                    </a:lnTo>
                    <a:lnTo>
                      <a:pt x="2561" y="216"/>
                    </a:lnTo>
                    <a:lnTo>
                      <a:pt x="2600" y="216"/>
                    </a:lnTo>
                    <a:lnTo>
                      <a:pt x="2626" y="206"/>
                    </a:lnTo>
                    <a:lnTo>
                      <a:pt x="2664" y="206"/>
                    </a:lnTo>
                    <a:lnTo>
                      <a:pt x="2700" y="197"/>
                    </a:lnTo>
                    <a:lnTo>
                      <a:pt x="2739" y="197"/>
                    </a:lnTo>
                    <a:lnTo>
                      <a:pt x="2774" y="197"/>
                    </a:lnTo>
                    <a:lnTo>
                      <a:pt x="2803" y="187"/>
                    </a:lnTo>
                    <a:lnTo>
                      <a:pt x="2842" y="177"/>
                    </a:lnTo>
                    <a:lnTo>
                      <a:pt x="2868" y="149"/>
                    </a:lnTo>
                    <a:lnTo>
                      <a:pt x="2925" y="149"/>
                    </a:lnTo>
                    <a:lnTo>
                      <a:pt x="2971" y="142"/>
                    </a:lnTo>
                    <a:lnTo>
                      <a:pt x="3025" y="133"/>
                    </a:lnTo>
                    <a:lnTo>
                      <a:pt x="3074" y="123"/>
                    </a:lnTo>
                    <a:lnTo>
                      <a:pt x="3129" y="113"/>
                    </a:lnTo>
                    <a:lnTo>
                      <a:pt x="3177" y="93"/>
                    </a:lnTo>
                    <a:lnTo>
                      <a:pt x="3232" y="84"/>
                    </a:lnTo>
                    <a:lnTo>
                      <a:pt x="3277" y="74"/>
                    </a:lnTo>
                    <a:lnTo>
                      <a:pt x="3315" y="58"/>
                    </a:lnTo>
                    <a:lnTo>
                      <a:pt x="3352" y="48"/>
                    </a:lnTo>
                    <a:lnTo>
                      <a:pt x="3390" y="48"/>
                    </a:lnTo>
                    <a:lnTo>
                      <a:pt x="3419" y="48"/>
                    </a:lnTo>
                    <a:lnTo>
                      <a:pt x="3455" y="48"/>
                    </a:lnTo>
                    <a:lnTo>
                      <a:pt x="3493" y="48"/>
                    </a:lnTo>
                    <a:lnTo>
                      <a:pt x="3529" y="39"/>
                    </a:lnTo>
                    <a:lnTo>
                      <a:pt x="3557" y="20"/>
                    </a:lnTo>
                    <a:lnTo>
                      <a:pt x="3735" y="0"/>
                    </a:lnTo>
                    <a:lnTo>
                      <a:pt x="3903" y="0"/>
                    </a:lnTo>
                    <a:lnTo>
                      <a:pt x="4070" y="0"/>
                    </a:lnTo>
                    <a:lnTo>
                      <a:pt x="4229" y="20"/>
                    </a:lnTo>
                    <a:lnTo>
                      <a:pt x="4387" y="48"/>
                    </a:lnTo>
                    <a:lnTo>
                      <a:pt x="4545" y="93"/>
                    </a:lnTo>
                    <a:lnTo>
                      <a:pt x="4693" y="158"/>
                    </a:lnTo>
                    <a:lnTo>
                      <a:pt x="4845" y="242"/>
                    </a:lnTo>
                    <a:lnTo>
                      <a:pt x="4900" y="281"/>
                    </a:lnTo>
                    <a:lnTo>
                      <a:pt x="4954" y="326"/>
                    </a:lnTo>
                    <a:lnTo>
                      <a:pt x="5003" y="375"/>
                    </a:lnTo>
                    <a:lnTo>
                      <a:pt x="5048" y="429"/>
                    </a:lnTo>
                    <a:lnTo>
                      <a:pt x="5097" y="484"/>
                    </a:lnTo>
                    <a:lnTo>
                      <a:pt x="5132" y="542"/>
                    </a:lnTo>
                    <a:lnTo>
                      <a:pt x="5161" y="597"/>
                    </a:lnTo>
                    <a:lnTo>
                      <a:pt x="5196" y="661"/>
                    </a:lnTo>
                    <a:close/>
                  </a:path>
                </a:pathLst>
              </a:custGeom>
              <a:solidFill>
                <a:srgbClr val="666633"/>
              </a:solidFill>
              <a:ln w="9525">
                <a:noFill/>
                <a:round/>
                <a:headEnd/>
                <a:tailEnd/>
              </a:ln>
            </p:spPr>
            <p:txBody>
              <a:bodyPr/>
              <a:lstStyle/>
              <a:p>
                <a:endParaRPr lang="en-US"/>
              </a:p>
            </p:txBody>
          </p:sp>
          <p:sp>
            <p:nvSpPr>
              <p:cNvPr id="69" name="Freeform 68"/>
              <p:cNvSpPr>
                <a:spLocks/>
              </p:cNvSpPr>
              <p:nvPr/>
            </p:nvSpPr>
            <p:spPr bwMode="auto">
              <a:xfrm>
                <a:off x="370" y="3926"/>
                <a:ext cx="164" cy="259"/>
              </a:xfrm>
              <a:custGeom>
                <a:avLst/>
                <a:gdLst/>
                <a:ahLst/>
                <a:cxnLst>
                  <a:cxn ang="0">
                    <a:pos x="2167" y="113"/>
                  </a:cxn>
                  <a:cxn ang="0">
                    <a:pos x="2306" y="216"/>
                  </a:cxn>
                  <a:cxn ang="0">
                    <a:pos x="2400" y="943"/>
                  </a:cxn>
                  <a:cxn ang="0">
                    <a:pos x="2454" y="1382"/>
                  </a:cxn>
                  <a:cxn ang="0">
                    <a:pos x="2474" y="1401"/>
                  </a:cxn>
                  <a:cxn ang="0">
                    <a:pos x="2484" y="1455"/>
                  </a:cxn>
                  <a:cxn ang="0">
                    <a:pos x="2474" y="1495"/>
                  </a:cxn>
                  <a:cxn ang="0">
                    <a:pos x="2484" y="1589"/>
                  </a:cxn>
                  <a:cxn ang="0">
                    <a:pos x="2503" y="1672"/>
                  </a:cxn>
                  <a:cxn ang="0">
                    <a:pos x="2538" y="1923"/>
                  </a:cxn>
                  <a:cxn ang="0">
                    <a:pos x="2548" y="2043"/>
                  </a:cxn>
                  <a:cxn ang="0">
                    <a:pos x="2567" y="2165"/>
                  </a:cxn>
                  <a:cxn ang="0">
                    <a:pos x="2567" y="2259"/>
                  </a:cxn>
                  <a:cxn ang="0">
                    <a:pos x="2567" y="2275"/>
                  </a:cxn>
                  <a:cxn ang="0">
                    <a:pos x="2558" y="2305"/>
                  </a:cxn>
                  <a:cxn ang="0">
                    <a:pos x="2558" y="2343"/>
                  </a:cxn>
                  <a:cxn ang="0">
                    <a:pos x="2623" y="3004"/>
                  </a:cxn>
                  <a:cxn ang="0">
                    <a:pos x="2503" y="3340"/>
                  </a:cxn>
                  <a:cxn ang="0">
                    <a:pos x="2103" y="3711"/>
                  </a:cxn>
                  <a:cxn ang="0">
                    <a:pos x="1545" y="4066"/>
                  </a:cxn>
                  <a:cxn ang="0">
                    <a:pos x="1248" y="4141"/>
                  </a:cxn>
                  <a:cxn ang="0">
                    <a:pos x="1022" y="4057"/>
                  </a:cxn>
                  <a:cxn ang="0">
                    <a:pos x="958" y="3944"/>
                  </a:cxn>
                  <a:cxn ang="0">
                    <a:pos x="997" y="3834"/>
                  </a:cxn>
                  <a:cxn ang="0">
                    <a:pos x="1051" y="3760"/>
                  </a:cxn>
                  <a:cxn ang="0">
                    <a:pos x="997" y="3770"/>
                  </a:cxn>
                  <a:cxn ang="0">
                    <a:pos x="913" y="3815"/>
                  </a:cxn>
                  <a:cxn ang="0">
                    <a:pos x="865" y="3983"/>
                  </a:cxn>
                  <a:cxn ang="0">
                    <a:pos x="707" y="4002"/>
                  </a:cxn>
                  <a:cxn ang="0">
                    <a:pos x="429" y="3860"/>
                  </a:cxn>
                  <a:cxn ang="0">
                    <a:pos x="336" y="3686"/>
                  </a:cxn>
                  <a:cxn ang="0">
                    <a:pos x="352" y="3563"/>
                  </a:cxn>
                  <a:cxn ang="0">
                    <a:pos x="352" y="3460"/>
                  </a:cxn>
                  <a:cxn ang="0">
                    <a:pos x="429" y="3350"/>
                  </a:cxn>
                  <a:cxn ang="0">
                    <a:pos x="567" y="3246"/>
                  </a:cxn>
                  <a:cxn ang="0">
                    <a:pos x="558" y="3189"/>
                  </a:cxn>
                  <a:cxn ang="0">
                    <a:pos x="419" y="3292"/>
                  </a:cxn>
                  <a:cxn ang="0">
                    <a:pos x="261" y="3479"/>
                  </a:cxn>
                  <a:cxn ang="0">
                    <a:pos x="54" y="3331"/>
                  </a:cxn>
                  <a:cxn ang="0">
                    <a:pos x="10" y="3031"/>
                  </a:cxn>
                  <a:cxn ang="0">
                    <a:pos x="158" y="2686"/>
                  </a:cxn>
                  <a:cxn ang="0">
                    <a:pos x="345" y="2517"/>
                  </a:cxn>
                  <a:cxn ang="0">
                    <a:pos x="519" y="2428"/>
                  </a:cxn>
                  <a:cxn ang="0">
                    <a:pos x="603" y="2398"/>
                  </a:cxn>
                  <a:cxn ang="0">
                    <a:pos x="651" y="1875"/>
                  </a:cxn>
                  <a:cxn ang="0">
                    <a:pos x="567" y="1065"/>
                  </a:cxn>
                  <a:cxn ang="0">
                    <a:pos x="455" y="794"/>
                  </a:cxn>
                  <a:cxn ang="0">
                    <a:pos x="429" y="656"/>
                  </a:cxn>
                  <a:cxn ang="0">
                    <a:pos x="519" y="710"/>
                  </a:cxn>
                  <a:cxn ang="0">
                    <a:pos x="613" y="672"/>
                  </a:cxn>
                  <a:cxn ang="0">
                    <a:pos x="707" y="597"/>
                  </a:cxn>
                  <a:cxn ang="0">
                    <a:pos x="865" y="672"/>
                  </a:cxn>
                  <a:cxn ang="0">
                    <a:pos x="958" y="656"/>
                  </a:cxn>
                  <a:cxn ang="0">
                    <a:pos x="1091" y="468"/>
                  </a:cxn>
                  <a:cxn ang="0">
                    <a:pos x="1248" y="616"/>
                  </a:cxn>
                  <a:cxn ang="0">
                    <a:pos x="1406" y="571"/>
                  </a:cxn>
                  <a:cxn ang="0">
                    <a:pos x="1603" y="336"/>
                  </a:cxn>
                  <a:cxn ang="0">
                    <a:pos x="1687" y="320"/>
                  </a:cxn>
                  <a:cxn ang="0">
                    <a:pos x="1723" y="384"/>
                  </a:cxn>
                  <a:cxn ang="0">
                    <a:pos x="1752" y="430"/>
                  </a:cxn>
                  <a:cxn ang="0">
                    <a:pos x="1796" y="420"/>
                  </a:cxn>
                  <a:cxn ang="0">
                    <a:pos x="1825" y="365"/>
                  </a:cxn>
                  <a:cxn ang="0">
                    <a:pos x="1965" y="142"/>
                  </a:cxn>
                </a:cxnLst>
                <a:rect l="0" t="0" r="r" b="b"/>
                <a:pathLst>
                  <a:path w="2623" h="4141">
                    <a:moveTo>
                      <a:pt x="2058" y="0"/>
                    </a:moveTo>
                    <a:lnTo>
                      <a:pt x="2087" y="29"/>
                    </a:lnTo>
                    <a:lnTo>
                      <a:pt x="2113" y="59"/>
                    </a:lnTo>
                    <a:lnTo>
                      <a:pt x="2142" y="84"/>
                    </a:lnTo>
                    <a:lnTo>
                      <a:pt x="2167" y="113"/>
                    </a:lnTo>
                    <a:lnTo>
                      <a:pt x="2193" y="142"/>
                    </a:lnTo>
                    <a:lnTo>
                      <a:pt x="2213" y="168"/>
                    </a:lnTo>
                    <a:lnTo>
                      <a:pt x="2242" y="197"/>
                    </a:lnTo>
                    <a:lnTo>
                      <a:pt x="2261" y="226"/>
                    </a:lnTo>
                    <a:lnTo>
                      <a:pt x="2306" y="216"/>
                    </a:lnTo>
                    <a:lnTo>
                      <a:pt x="2325" y="365"/>
                    </a:lnTo>
                    <a:lnTo>
                      <a:pt x="2336" y="503"/>
                    </a:lnTo>
                    <a:lnTo>
                      <a:pt x="2352" y="656"/>
                    </a:lnTo>
                    <a:lnTo>
                      <a:pt x="2371" y="794"/>
                    </a:lnTo>
                    <a:lnTo>
                      <a:pt x="2400" y="943"/>
                    </a:lnTo>
                    <a:lnTo>
                      <a:pt x="2419" y="1091"/>
                    </a:lnTo>
                    <a:lnTo>
                      <a:pt x="2445" y="1234"/>
                    </a:lnTo>
                    <a:lnTo>
                      <a:pt x="2465" y="1372"/>
                    </a:lnTo>
                    <a:lnTo>
                      <a:pt x="2454" y="1372"/>
                    </a:lnTo>
                    <a:lnTo>
                      <a:pt x="2454" y="1382"/>
                    </a:lnTo>
                    <a:lnTo>
                      <a:pt x="2454" y="1391"/>
                    </a:lnTo>
                    <a:lnTo>
                      <a:pt x="2465" y="1391"/>
                    </a:lnTo>
                    <a:lnTo>
                      <a:pt x="2465" y="1401"/>
                    </a:lnTo>
                    <a:lnTo>
                      <a:pt x="2454" y="1401"/>
                    </a:lnTo>
                    <a:lnTo>
                      <a:pt x="2474" y="1401"/>
                    </a:lnTo>
                    <a:lnTo>
                      <a:pt x="2474" y="1411"/>
                    </a:lnTo>
                    <a:lnTo>
                      <a:pt x="2484" y="1420"/>
                    </a:lnTo>
                    <a:lnTo>
                      <a:pt x="2484" y="1427"/>
                    </a:lnTo>
                    <a:lnTo>
                      <a:pt x="2484" y="1446"/>
                    </a:lnTo>
                    <a:lnTo>
                      <a:pt x="2484" y="1455"/>
                    </a:lnTo>
                    <a:lnTo>
                      <a:pt x="2484" y="1465"/>
                    </a:lnTo>
                    <a:lnTo>
                      <a:pt x="2484" y="1485"/>
                    </a:lnTo>
                    <a:lnTo>
                      <a:pt x="2474" y="1485"/>
                    </a:lnTo>
                    <a:lnTo>
                      <a:pt x="2465" y="1485"/>
                    </a:lnTo>
                    <a:lnTo>
                      <a:pt x="2474" y="1495"/>
                    </a:lnTo>
                    <a:lnTo>
                      <a:pt x="2474" y="1511"/>
                    </a:lnTo>
                    <a:lnTo>
                      <a:pt x="2484" y="1520"/>
                    </a:lnTo>
                    <a:lnTo>
                      <a:pt x="2484" y="1549"/>
                    </a:lnTo>
                    <a:lnTo>
                      <a:pt x="2484" y="1568"/>
                    </a:lnTo>
                    <a:lnTo>
                      <a:pt x="2484" y="1589"/>
                    </a:lnTo>
                    <a:lnTo>
                      <a:pt x="2494" y="1605"/>
                    </a:lnTo>
                    <a:lnTo>
                      <a:pt x="2503" y="1614"/>
                    </a:lnTo>
                    <a:lnTo>
                      <a:pt x="2503" y="1624"/>
                    </a:lnTo>
                    <a:lnTo>
                      <a:pt x="2494" y="1624"/>
                    </a:lnTo>
                    <a:lnTo>
                      <a:pt x="2503" y="1672"/>
                    </a:lnTo>
                    <a:lnTo>
                      <a:pt x="2513" y="1718"/>
                    </a:lnTo>
                    <a:lnTo>
                      <a:pt x="2519" y="1772"/>
                    </a:lnTo>
                    <a:lnTo>
                      <a:pt x="2529" y="1820"/>
                    </a:lnTo>
                    <a:lnTo>
                      <a:pt x="2538" y="1866"/>
                    </a:lnTo>
                    <a:lnTo>
                      <a:pt x="2538" y="1923"/>
                    </a:lnTo>
                    <a:lnTo>
                      <a:pt x="2538" y="1969"/>
                    </a:lnTo>
                    <a:lnTo>
                      <a:pt x="2548" y="2024"/>
                    </a:lnTo>
                    <a:lnTo>
                      <a:pt x="2529" y="2008"/>
                    </a:lnTo>
                    <a:lnTo>
                      <a:pt x="2529" y="2052"/>
                    </a:lnTo>
                    <a:lnTo>
                      <a:pt x="2548" y="2043"/>
                    </a:lnTo>
                    <a:lnTo>
                      <a:pt x="2548" y="2073"/>
                    </a:lnTo>
                    <a:lnTo>
                      <a:pt x="2548" y="2092"/>
                    </a:lnTo>
                    <a:lnTo>
                      <a:pt x="2558" y="2117"/>
                    </a:lnTo>
                    <a:lnTo>
                      <a:pt x="2558" y="2146"/>
                    </a:lnTo>
                    <a:lnTo>
                      <a:pt x="2567" y="2165"/>
                    </a:lnTo>
                    <a:lnTo>
                      <a:pt x="2567" y="2192"/>
                    </a:lnTo>
                    <a:lnTo>
                      <a:pt x="2558" y="2211"/>
                    </a:lnTo>
                    <a:lnTo>
                      <a:pt x="2548" y="2230"/>
                    </a:lnTo>
                    <a:lnTo>
                      <a:pt x="2558" y="2259"/>
                    </a:lnTo>
                    <a:lnTo>
                      <a:pt x="2567" y="2259"/>
                    </a:lnTo>
                    <a:lnTo>
                      <a:pt x="2567" y="2250"/>
                    </a:lnTo>
                    <a:lnTo>
                      <a:pt x="2567" y="2240"/>
                    </a:lnTo>
                    <a:lnTo>
                      <a:pt x="2567" y="2230"/>
                    </a:lnTo>
                    <a:lnTo>
                      <a:pt x="2577" y="2275"/>
                    </a:lnTo>
                    <a:lnTo>
                      <a:pt x="2567" y="2275"/>
                    </a:lnTo>
                    <a:lnTo>
                      <a:pt x="2558" y="2275"/>
                    </a:lnTo>
                    <a:lnTo>
                      <a:pt x="2558" y="2285"/>
                    </a:lnTo>
                    <a:lnTo>
                      <a:pt x="2558" y="2294"/>
                    </a:lnTo>
                    <a:lnTo>
                      <a:pt x="2548" y="2294"/>
                    </a:lnTo>
                    <a:lnTo>
                      <a:pt x="2558" y="2305"/>
                    </a:lnTo>
                    <a:lnTo>
                      <a:pt x="2558" y="2315"/>
                    </a:lnTo>
                    <a:lnTo>
                      <a:pt x="2567" y="2324"/>
                    </a:lnTo>
                    <a:lnTo>
                      <a:pt x="2567" y="2334"/>
                    </a:lnTo>
                    <a:lnTo>
                      <a:pt x="2567" y="2343"/>
                    </a:lnTo>
                    <a:lnTo>
                      <a:pt x="2558" y="2343"/>
                    </a:lnTo>
                    <a:lnTo>
                      <a:pt x="2587" y="2482"/>
                    </a:lnTo>
                    <a:lnTo>
                      <a:pt x="2613" y="2630"/>
                    </a:lnTo>
                    <a:lnTo>
                      <a:pt x="2623" y="2778"/>
                    </a:lnTo>
                    <a:lnTo>
                      <a:pt x="2623" y="2931"/>
                    </a:lnTo>
                    <a:lnTo>
                      <a:pt x="2623" y="3004"/>
                    </a:lnTo>
                    <a:lnTo>
                      <a:pt x="2613" y="3079"/>
                    </a:lnTo>
                    <a:lnTo>
                      <a:pt x="2597" y="3154"/>
                    </a:lnTo>
                    <a:lnTo>
                      <a:pt x="2567" y="3218"/>
                    </a:lnTo>
                    <a:lnTo>
                      <a:pt x="2538" y="3283"/>
                    </a:lnTo>
                    <a:lnTo>
                      <a:pt x="2503" y="3340"/>
                    </a:lnTo>
                    <a:lnTo>
                      <a:pt x="2454" y="3396"/>
                    </a:lnTo>
                    <a:lnTo>
                      <a:pt x="2400" y="3440"/>
                    </a:lnTo>
                    <a:lnTo>
                      <a:pt x="2306" y="3534"/>
                    </a:lnTo>
                    <a:lnTo>
                      <a:pt x="2203" y="3618"/>
                    </a:lnTo>
                    <a:lnTo>
                      <a:pt x="2103" y="3711"/>
                    </a:lnTo>
                    <a:lnTo>
                      <a:pt x="2003" y="3795"/>
                    </a:lnTo>
                    <a:lnTo>
                      <a:pt x="1890" y="3870"/>
                    </a:lnTo>
                    <a:lnTo>
                      <a:pt x="1777" y="3944"/>
                    </a:lnTo>
                    <a:lnTo>
                      <a:pt x="1658" y="4012"/>
                    </a:lnTo>
                    <a:lnTo>
                      <a:pt x="1545" y="4066"/>
                    </a:lnTo>
                    <a:lnTo>
                      <a:pt x="1490" y="4096"/>
                    </a:lnTo>
                    <a:lnTo>
                      <a:pt x="1435" y="4122"/>
                    </a:lnTo>
                    <a:lnTo>
                      <a:pt x="1368" y="4131"/>
                    </a:lnTo>
                    <a:lnTo>
                      <a:pt x="1312" y="4141"/>
                    </a:lnTo>
                    <a:lnTo>
                      <a:pt x="1248" y="4141"/>
                    </a:lnTo>
                    <a:lnTo>
                      <a:pt x="1183" y="4141"/>
                    </a:lnTo>
                    <a:lnTo>
                      <a:pt x="1126" y="4122"/>
                    </a:lnTo>
                    <a:lnTo>
                      <a:pt x="1070" y="4096"/>
                    </a:lnTo>
                    <a:lnTo>
                      <a:pt x="1042" y="4076"/>
                    </a:lnTo>
                    <a:lnTo>
                      <a:pt x="1022" y="4057"/>
                    </a:lnTo>
                    <a:lnTo>
                      <a:pt x="1006" y="4037"/>
                    </a:lnTo>
                    <a:lnTo>
                      <a:pt x="987" y="4021"/>
                    </a:lnTo>
                    <a:lnTo>
                      <a:pt x="968" y="3993"/>
                    </a:lnTo>
                    <a:lnTo>
                      <a:pt x="958" y="3972"/>
                    </a:lnTo>
                    <a:lnTo>
                      <a:pt x="958" y="3944"/>
                    </a:lnTo>
                    <a:lnTo>
                      <a:pt x="958" y="3918"/>
                    </a:lnTo>
                    <a:lnTo>
                      <a:pt x="958" y="3889"/>
                    </a:lnTo>
                    <a:lnTo>
                      <a:pt x="958" y="3860"/>
                    </a:lnTo>
                    <a:lnTo>
                      <a:pt x="978" y="3843"/>
                    </a:lnTo>
                    <a:lnTo>
                      <a:pt x="997" y="3834"/>
                    </a:lnTo>
                    <a:lnTo>
                      <a:pt x="1016" y="3815"/>
                    </a:lnTo>
                    <a:lnTo>
                      <a:pt x="1032" y="3805"/>
                    </a:lnTo>
                    <a:lnTo>
                      <a:pt x="1051" y="3786"/>
                    </a:lnTo>
                    <a:lnTo>
                      <a:pt x="1061" y="3770"/>
                    </a:lnTo>
                    <a:lnTo>
                      <a:pt x="1051" y="3760"/>
                    </a:lnTo>
                    <a:lnTo>
                      <a:pt x="1042" y="3760"/>
                    </a:lnTo>
                    <a:lnTo>
                      <a:pt x="1022" y="3760"/>
                    </a:lnTo>
                    <a:lnTo>
                      <a:pt x="1016" y="3760"/>
                    </a:lnTo>
                    <a:lnTo>
                      <a:pt x="1006" y="3760"/>
                    </a:lnTo>
                    <a:lnTo>
                      <a:pt x="997" y="3770"/>
                    </a:lnTo>
                    <a:lnTo>
                      <a:pt x="978" y="3770"/>
                    </a:lnTo>
                    <a:lnTo>
                      <a:pt x="968" y="3776"/>
                    </a:lnTo>
                    <a:lnTo>
                      <a:pt x="938" y="3786"/>
                    </a:lnTo>
                    <a:lnTo>
                      <a:pt x="922" y="3795"/>
                    </a:lnTo>
                    <a:lnTo>
                      <a:pt x="913" y="3815"/>
                    </a:lnTo>
                    <a:lnTo>
                      <a:pt x="903" y="3824"/>
                    </a:lnTo>
                    <a:lnTo>
                      <a:pt x="893" y="3870"/>
                    </a:lnTo>
                    <a:lnTo>
                      <a:pt x="884" y="3908"/>
                    </a:lnTo>
                    <a:lnTo>
                      <a:pt x="874" y="3953"/>
                    </a:lnTo>
                    <a:lnTo>
                      <a:pt x="865" y="3983"/>
                    </a:lnTo>
                    <a:lnTo>
                      <a:pt x="849" y="3993"/>
                    </a:lnTo>
                    <a:lnTo>
                      <a:pt x="829" y="4002"/>
                    </a:lnTo>
                    <a:lnTo>
                      <a:pt x="809" y="4012"/>
                    </a:lnTo>
                    <a:lnTo>
                      <a:pt x="771" y="4012"/>
                    </a:lnTo>
                    <a:lnTo>
                      <a:pt x="707" y="4002"/>
                    </a:lnTo>
                    <a:lnTo>
                      <a:pt x="651" y="3993"/>
                    </a:lnTo>
                    <a:lnTo>
                      <a:pt x="587" y="3972"/>
                    </a:lnTo>
                    <a:lnTo>
                      <a:pt x="529" y="3944"/>
                    </a:lnTo>
                    <a:lnTo>
                      <a:pt x="474" y="3908"/>
                    </a:lnTo>
                    <a:lnTo>
                      <a:pt x="429" y="3860"/>
                    </a:lnTo>
                    <a:lnTo>
                      <a:pt x="390" y="3815"/>
                    </a:lnTo>
                    <a:lnTo>
                      <a:pt x="361" y="3760"/>
                    </a:lnTo>
                    <a:lnTo>
                      <a:pt x="352" y="3730"/>
                    </a:lnTo>
                    <a:lnTo>
                      <a:pt x="345" y="3711"/>
                    </a:lnTo>
                    <a:lnTo>
                      <a:pt x="336" y="3686"/>
                    </a:lnTo>
                    <a:lnTo>
                      <a:pt x="336" y="3657"/>
                    </a:lnTo>
                    <a:lnTo>
                      <a:pt x="336" y="3628"/>
                    </a:lnTo>
                    <a:lnTo>
                      <a:pt x="336" y="3608"/>
                    </a:lnTo>
                    <a:lnTo>
                      <a:pt x="345" y="3582"/>
                    </a:lnTo>
                    <a:lnTo>
                      <a:pt x="352" y="3563"/>
                    </a:lnTo>
                    <a:lnTo>
                      <a:pt x="345" y="3544"/>
                    </a:lnTo>
                    <a:lnTo>
                      <a:pt x="345" y="3525"/>
                    </a:lnTo>
                    <a:lnTo>
                      <a:pt x="345" y="3499"/>
                    </a:lnTo>
                    <a:lnTo>
                      <a:pt x="352" y="3479"/>
                    </a:lnTo>
                    <a:lnTo>
                      <a:pt x="352" y="3460"/>
                    </a:lnTo>
                    <a:lnTo>
                      <a:pt x="361" y="3440"/>
                    </a:lnTo>
                    <a:lnTo>
                      <a:pt x="371" y="3424"/>
                    </a:lnTo>
                    <a:lnTo>
                      <a:pt x="381" y="3405"/>
                    </a:lnTo>
                    <a:lnTo>
                      <a:pt x="400" y="3375"/>
                    </a:lnTo>
                    <a:lnTo>
                      <a:pt x="429" y="3350"/>
                    </a:lnTo>
                    <a:lnTo>
                      <a:pt x="455" y="3331"/>
                    </a:lnTo>
                    <a:lnTo>
                      <a:pt x="484" y="3311"/>
                    </a:lnTo>
                    <a:lnTo>
                      <a:pt x="513" y="3292"/>
                    </a:lnTo>
                    <a:lnTo>
                      <a:pt x="538" y="3267"/>
                    </a:lnTo>
                    <a:lnTo>
                      <a:pt x="567" y="3246"/>
                    </a:lnTo>
                    <a:lnTo>
                      <a:pt x="597" y="3218"/>
                    </a:lnTo>
                    <a:lnTo>
                      <a:pt x="587" y="3218"/>
                    </a:lnTo>
                    <a:lnTo>
                      <a:pt x="578" y="3208"/>
                    </a:lnTo>
                    <a:lnTo>
                      <a:pt x="567" y="3198"/>
                    </a:lnTo>
                    <a:lnTo>
                      <a:pt x="558" y="3189"/>
                    </a:lnTo>
                    <a:lnTo>
                      <a:pt x="548" y="3189"/>
                    </a:lnTo>
                    <a:lnTo>
                      <a:pt x="538" y="3198"/>
                    </a:lnTo>
                    <a:lnTo>
                      <a:pt x="503" y="3227"/>
                    </a:lnTo>
                    <a:lnTo>
                      <a:pt x="465" y="3267"/>
                    </a:lnTo>
                    <a:lnTo>
                      <a:pt x="419" y="3292"/>
                    </a:lnTo>
                    <a:lnTo>
                      <a:pt x="381" y="3321"/>
                    </a:lnTo>
                    <a:lnTo>
                      <a:pt x="345" y="3356"/>
                    </a:lnTo>
                    <a:lnTo>
                      <a:pt x="306" y="3396"/>
                    </a:lnTo>
                    <a:lnTo>
                      <a:pt x="277" y="3434"/>
                    </a:lnTo>
                    <a:lnTo>
                      <a:pt x="261" y="3479"/>
                    </a:lnTo>
                    <a:lnTo>
                      <a:pt x="223" y="3460"/>
                    </a:lnTo>
                    <a:lnTo>
                      <a:pt x="177" y="3434"/>
                    </a:lnTo>
                    <a:lnTo>
                      <a:pt x="129" y="3405"/>
                    </a:lnTo>
                    <a:lnTo>
                      <a:pt x="94" y="3366"/>
                    </a:lnTo>
                    <a:lnTo>
                      <a:pt x="54" y="3331"/>
                    </a:lnTo>
                    <a:lnTo>
                      <a:pt x="26" y="3283"/>
                    </a:lnTo>
                    <a:lnTo>
                      <a:pt x="10" y="3237"/>
                    </a:lnTo>
                    <a:lnTo>
                      <a:pt x="0" y="3189"/>
                    </a:lnTo>
                    <a:lnTo>
                      <a:pt x="0" y="3105"/>
                    </a:lnTo>
                    <a:lnTo>
                      <a:pt x="10" y="3031"/>
                    </a:lnTo>
                    <a:lnTo>
                      <a:pt x="26" y="2956"/>
                    </a:lnTo>
                    <a:lnTo>
                      <a:pt x="45" y="2882"/>
                    </a:lnTo>
                    <a:lnTo>
                      <a:pt x="75" y="2808"/>
                    </a:lnTo>
                    <a:lnTo>
                      <a:pt x="110" y="2743"/>
                    </a:lnTo>
                    <a:lnTo>
                      <a:pt x="158" y="2686"/>
                    </a:lnTo>
                    <a:lnTo>
                      <a:pt x="213" y="2630"/>
                    </a:lnTo>
                    <a:lnTo>
                      <a:pt x="252" y="2611"/>
                    </a:lnTo>
                    <a:lnTo>
                      <a:pt x="277" y="2576"/>
                    </a:lnTo>
                    <a:lnTo>
                      <a:pt x="316" y="2547"/>
                    </a:lnTo>
                    <a:lnTo>
                      <a:pt x="345" y="2517"/>
                    </a:lnTo>
                    <a:lnTo>
                      <a:pt x="381" y="2492"/>
                    </a:lnTo>
                    <a:lnTo>
                      <a:pt x="429" y="2472"/>
                    </a:lnTo>
                    <a:lnTo>
                      <a:pt x="465" y="2453"/>
                    </a:lnTo>
                    <a:lnTo>
                      <a:pt x="513" y="2444"/>
                    </a:lnTo>
                    <a:lnTo>
                      <a:pt x="519" y="2428"/>
                    </a:lnTo>
                    <a:lnTo>
                      <a:pt x="538" y="2417"/>
                    </a:lnTo>
                    <a:lnTo>
                      <a:pt x="558" y="2407"/>
                    </a:lnTo>
                    <a:lnTo>
                      <a:pt x="578" y="2407"/>
                    </a:lnTo>
                    <a:lnTo>
                      <a:pt x="597" y="2407"/>
                    </a:lnTo>
                    <a:lnTo>
                      <a:pt x="603" y="2398"/>
                    </a:lnTo>
                    <a:lnTo>
                      <a:pt x="623" y="2379"/>
                    </a:lnTo>
                    <a:lnTo>
                      <a:pt x="632" y="2350"/>
                    </a:lnTo>
                    <a:lnTo>
                      <a:pt x="651" y="2202"/>
                    </a:lnTo>
                    <a:lnTo>
                      <a:pt x="661" y="2033"/>
                    </a:lnTo>
                    <a:lnTo>
                      <a:pt x="651" y="1875"/>
                    </a:lnTo>
                    <a:lnTo>
                      <a:pt x="642" y="1708"/>
                    </a:lnTo>
                    <a:lnTo>
                      <a:pt x="623" y="1540"/>
                    </a:lnTo>
                    <a:lnTo>
                      <a:pt x="603" y="1382"/>
                    </a:lnTo>
                    <a:lnTo>
                      <a:pt x="587" y="1223"/>
                    </a:lnTo>
                    <a:lnTo>
                      <a:pt x="567" y="1065"/>
                    </a:lnTo>
                    <a:lnTo>
                      <a:pt x="548" y="1008"/>
                    </a:lnTo>
                    <a:lnTo>
                      <a:pt x="529" y="952"/>
                    </a:lnTo>
                    <a:lnTo>
                      <a:pt x="513" y="907"/>
                    </a:lnTo>
                    <a:lnTo>
                      <a:pt x="484" y="849"/>
                    </a:lnTo>
                    <a:lnTo>
                      <a:pt x="455" y="794"/>
                    </a:lnTo>
                    <a:lnTo>
                      <a:pt x="435" y="750"/>
                    </a:lnTo>
                    <a:lnTo>
                      <a:pt x="419" y="691"/>
                    </a:lnTo>
                    <a:lnTo>
                      <a:pt x="400" y="636"/>
                    </a:lnTo>
                    <a:lnTo>
                      <a:pt x="409" y="646"/>
                    </a:lnTo>
                    <a:lnTo>
                      <a:pt x="429" y="656"/>
                    </a:lnTo>
                    <a:lnTo>
                      <a:pt x="446" y="665"/>
                    </a:lnTo>
                    <a:lnTo>
                      <a:pt x="465" y="672"/>
                    </a:lnTo>
                    <a:lnTo>
                      <a:pt x="484" y="681"/>
                    </a:lnTo>
                    <a:lnTo>
                      <a:pt x="503" y="691"/>
                    </a:lnTo>
                    <a:lnTo>
                      <a:pt x="519" y="710"/>
                    </a:lnTo>
                    <a:lnTo>
                      <a:pt x="529" y="729"/>
                    </a:lnTo>
                    <a:lnTo>
                      <a:pt x="558" y="720"/>
                    </a:lnTo>
                    <a:lnTo>
                      <a:pt x="578" y="710"/>
                    </a:lnTo>
                    <a:lnTo>
                      <a:pt x="597" y="691"/>
                    </a:lnTo>
                    <a:lnTo>
                      <a:pt x="613" y="672"/>
                    </a:lnTo>
                    <a:lnTo>
                      <a:pt x="623" y="656"/>
                    </a:lnTo>
                    <a:lnTo>
                      <a:pt x="642" y="636"/>
                    </a:lnTo>
                    <a:lnTo>
                      <a:pt x="661" y="616"/>
                    </a:lnTo>
                    <a:lnTo>
                      <a:pt x="680" y="597"/>
                    </a:lnTo>
                    <a:lnTo>
                      <a:pt x="707" y="597"/>
                    </a:lnTo>
                    <a:lnTo>
                      <a:pt x="745" y="616"/>
                    </a:lnTo>
                    <a:lnTo>
                      <a:pt x="771" y="626"/>
                    </a:lnTo>
                    <a:lnTo>
                      <a:pt x="809" y="646"/>
                    </a:lnTo>
                    <a:lnTo>
                      <a:pt x="839" y="665"/>
                    </a:lnTo>
                    <a:lnTo>
                      <a:pt x="865" y="672"/>
                    </a:lnTo>
                    <a:lnTo>
                      <a:pt x="903" y="681"/>
                    </a:lnTo>
                    <a:lnTo>
                      <a:pt x="938" y="691"/>
                    </a:lnTo>
                    <a:lnTo>
                      <a:pt x="949" y="681"/>
                    </a:lnTo>
                    <a:lnTo>
                      <a:pt x="958" y="672"/>
                    </a:lnTo>
                    <a:lnTo>
                      <a:pt x="958" y="656"/>
                    </a:lnTo>
                    <a:lnTo>
                      <a:pt x="958" y="646"/>
                    </a:lnTo>
                    <a:lnTo>
                      <a:pt x="958" y="636"/>
                    </a:lnTo>
                    <a:lnTo>
                      <a:pt x="958" y="626"/>
                    </a:lnTo>
                    <a:lnTo>
                      <a:pt x="958" y="616"/>
                    </a:lnTo>
                    <a:lnTo>
                      <a:pt x="1091" y="468"/>
                    </a:lnTo>
                    <a:lnTo>
                      <a:pt x="1126" y="487"/>
                    </a:lnTo>
                    <a:lnTo>
                      <a:pt x="1155" y="514"/>
                    </a:lnTo>
                    <a:lnTo>
                      <a:pt x="1183" y="552"/>
                    </a:lnTo>
                    <a:lnTo>
                      <a:pt x="1210" y="587"/>
                    </a:lnTo>
                    <a:lnTo>
                      <a:pt x="1248" y="616"/>
                    </a:lnTo>
                    <a:lnTo>
                      <a:pt x="1274" y="646"/>
                    </a:lnTo>
                    <a:lnTo>
                      <a:pt x="1312" y="665"/>
                    </a:lnTo>
                    <a:lnTo>
                      <a:pt x="1352" y="665"/>
                    </a:lnTo>
                    <a:lnTo>
                      <a:pt x="1377" y="616"/>
                    </a:lnTo>
                    <a:lnTo>
                      <a:pt x="1406" y="571"/>
                    </a:lnTo>
                    <a:lnTo>
                      <a:pt x="1441" y="523"/>
                    </a:lnTo>
                    <a:lnTo>
                      <a:pt x="1481" y="478"/>
                    </a:lnTo>
                    <a:lnTo>
                      <a:pt x="1526" y="430"/>
                    </a:lnTo>
                    <a:lnTo>
                      <a:pt x="1564" y="384"/>
                    </a:lnTo>
                    <a:lnTo>
                      <a:pt x="1603" y="336"/>
                    </a:lnTo>
                    <a:lnTo>
                      <a:pt x="1629" y="281"/>
                    </a:lnTo>
                    <a:lnTo>
                      <a:pt x="1639" y="291"/>
                    </a:lnTo>
                    <a:lnTo>
                      <a:pt x="1658" y="301"/>
                    </a:lnTo>
                    <a:lnTo>
                      <a:pt x="1677" y="310"/>
                    </a:lnTo>
                    <a:lnTo>
                      <a:pt x="1687" y="320"/>
                    </a:lnTo>
                    <a:lnTo>
                      <a:pt x="1703" y="336"/>
                    </a:lnTo>
                    <a:lnTo>
                      <a:pt x="1713" y="345"/>
                    </a:lnTo>
                    <a:lnTo>
                      <a:pt x="1723" y="365"/>
                    </a:lnTo>
                    <a:lnTo>
                      <a:pt x="1732" y="374"/>
                    </a:lnTo>
                    <a:lnTo>
                      <a:pt x="1723" y="384"/>
                    </a:lnTo>
                    <a:lnTo>
                      <a:pt x="1723" y="394"/>
                    </a:lnTo>
                    <a:lnTo>
                      <a:pt x="1723" y="404"/>
                    </a:lnTo>
                    <a:lnTo>
                      <a:pt x="1732" y="414"/>
                    </a:lnTo>
                    <a:lnTo>
                      <a:pt x="1742" y="420"/>
                    </a:lnTo>
                    <a:lnTo>
                      <a:pt x="1752" y="430"/>
                    </a:lnTo>
                    <a:lnTo>
                      <a:pt x="1761" y="430"/>
                    </a:lnTo>
                    <a:lnTo>
                      <a:pt x="1771" y="430"/>
                    </a:lnTo>
                    <a:lnTo>
                      <a:pt x="1777" y="430"/>
                    </a:lnTo>
                    <a:lnTo>
                      <a:pt x="1787" y="430"/>
                    </a:lnTo>
                    <a:lnTo>
                      <a:pt x="1796" y="420"/>
                    </a:lnTo>
                    <a:lnTo>
                      <a:pt x="1806" y="420"/>
                    </a:lnTo>
                    <a:lnTo>
                      <a:pt x="1816" y="414"/>
                    </a:lnTo>
                    <a:lnTo>
                      <a:pt x="1825" y="404"/>
                    </a:lnTo>
                    <a:lnTo>
                      <a:pt x="1825" y="394"/>
                    </a:lnTo>
                    <a:lnTo>
                      <a:pt x="1825" y="365"/>
                    </a:lnTo>
                    <a:lnTo>
                      <a:pt x="1855" y="320"/>
                    </a:lnTo>
                    <a:lnTo>
                      <a:pt x="1881" y="272"/>
                    </a:lnTo>
                    <a:lnTo>
                      <a:pt x="1909" y="236"/>
                    </a:lnTo>
                    <a:lnTo>
                      <a:pt x="1938" y="188"/>
                    </a:lnTo>
                    <a:lnTo>
                      <a:pt x="1965" y="142"/>
                    </a:lnTo>
                    <a:lnTo>
                      <a:pt x="1994" y="103"/>
                    </a:lnTo>
                    <a:lnTo>
                      <a:pt x="2013" y="59"/>
                    </a:lnTo>
                    <a:lnTo>
                      <a:pt x="2038" y="0"/>
                    </a:lnTo>
                    <a:lnTo>
                      <a:pt x="2058" y="0"/>
                    </a:lnTo>
                    <a:close/>
                  </a:path>
                </a:pathLst>
              </a:custGeom>
              <a:solidFill>
                <a:srgbClr val="FFCC99"/>
              </a:solidFill>
              <a:ln w="9525">
                <a:noFill/>
                <a:round/>
                <a:headEnd/>
                <a:tailEnd/>
              </a:ln>
            </p:spPr>
            <p:txBody>
              <a:bodyPr/>
              <a:lstStyle/>
              <a:p>
                <a:endParaRPr lang="en-US"/>
              </a:p>
            </p:txBody>
          </p:sp>
          <p:sp>
            <p:nvSpPr>
              <p:cNvPr id="70" name="Freeform 69"/>
              <p:cNvSpPr>
                <a:spLocks/>
              </p:cNvSpPr>
              <p:nvPr/>
            </p:nvSpPr>
            <p:spPr bwMode="auto">
              <a:xfrm>
                <a:off x="143" y="3952"/>
                <a:ext cx="205" cy="239"/>
              </a:xfrm>
              <a:custGeom>
                <a:avLst/>
                <a:gdLst/>
                <a:ahLst/>
                <a:cxnLst>
                  <a:cxn ang="0">
                    <a:pos x="1213" y="309"/>
                  </a:cxn>
                  <a:cxn ang="0">
                    <a:pos x="1304" y="245"/>
                  </a:cxn>
                  <a:cxn ang="0">
                    <a:pos x="1465" y="330"/>
                  </a:cxn>
                  <a:cxn ang="0">
                    <a:pos x="1613" y="487"/>
                  </a:cxn>
                  <a:cxn ang="0">
                    <a:pos x="1790" y="503"/>
                  </a:cxn>
                  <a:cxn ang="0">
                    <a:pos x="1949" y="394"/>
                  </a:cxn>
                  <a:cxn ang="0">
                    <a:pos x="2013" y="355"/>
                  </a:cxn>
                  <a:cxn ang="0">
                    <a:pos x="2051" y="330"/>
                  </a:cxn>
                  <a:cxn ang="0">
                    <a:pos x="2152" y="438"/>
                  </a:cxn>
                  <a:cxn ang="0">
                    <a:pos x="2274" y="581"/>
                  </a:cxn>
                  <a:cxn ang="0">
                    <a:pos x="2284" y="1185"/>
                  </a:cxn>
                  <a:cxn ang="0">
                    <a:pos x="2387" y="1914"/>
                  </a:cxn>
                  <a:cxn ang="0">
                    <a:pos x="2497" y="2165"/>
                  </a:cxn>
                  <a:cxn ang="0">
                    <a:pos x="2685" y="2229"/>
                  </a:cxn>
                  <a:cxn ang="0">
                    <a:pos x="2935" y="2349"/>
                  </a:cxn>
                  <a:cxn ang="0">
                    <a:pos x="3207" y="2678"/>
                  </a:cxn>
                  <a:cxn ang="0">
                    <a:pos x="3271" y="2936"/>
                  </a:cxn>
                  <a:cxn ang="0">
                    <a:pos x="3252" y="3049"/>
                  </a:cxn>
                  <a:cxn ang="0">
                    <a:pos x="3223" y="3124"/>
                  </a:cxn>
                  <a:cxn ang="0">
                    <a:pos x="3123" y="2995"/>
                  </a:cxn>
                  <a:cxn ang="0">
                    <a:pos x="2897" y="2853"/>
                  </a:cxn>
                  <a:cxn ang="0">
                    <a:pos x="2814" y="2847"/>
                  </a:cxn>
                  <a:cxn ang="0">
                    <a:pos x="2852" y="2891"/>
                  </a:cxn>
                  <a:cxn ang="0">
                    <a:pos x="2975" y="2955"/>
                  </a:cxn>
                  <a:cxn ang="0">
                    <a:pos x="3075" y="3059"/>
                  </a:cxn>
                  <a:cxn ang="0">
                    <a:pos x="3123" y="3181"/>
                  </a:cxn>
                  <a:cxn ang="0">
                    <a:pos x="3113" y="3340"/>
                  </a:cxn>
                  <a:cxn ang="0">
                    <a:pos x="2975" y="3469"/>
                  </a:cxn>
                  <a:cxn ang="0">
                    <a:pos x="2806" y="3543"/>
                  </a:cxn>
                  <a:cxn ang="0">
                    <a:pos x="2645" y="3592"/>
                  </a:cxn>
                  <a:cxn ang="0">
                    <a:pos x="2562" y="3524"/>
                  </a:cxn>
                  <a:cxn ang="0">
                    <a:pos x="2507" y="3395"/>
                  </a:cxn>
                  <a:cxn ang="0">
                    <a:pos x="2422" y="3321"/>
                  </a:cxn>
                  <a:cxn ang="0">
                    <a:pos x="2368" y="3291"/>
                  </a:cxn>
                  <a:cxn ang="0">
                    <a:pos x="2320" y="3272"/>
                  </a:cxn>
                  <a:cxn ang="0">
                    <a:pos x="2265" y="3282"/>
                  </a:cxn>
                  <a:cxn ang="0">
                    <a:pos x="2330" y="3340"/>
                  </a:cxn>
                  <a:cxn ang="0">
                    <a:pos x="2433" y="3433"/>
                  </a:cxn>
                  <a:cxn ang="0">
                    <a:pos x="2487" y="3563"/>
                  </a:cxn>
                  <a:cxn ang="0">
                    <a:pos x="2452" y="3702"/>
                  </a:cxn>
                  <a:cxn ang="0">
                    <a:pos x="2403" y="3769"/>
                  </a:cxn>
                  <a:cxn ang="0">
                    <a:pos x="2387" y="3805"/>
                  </a:cxn>
                  <a:cxn ang="0">
                    <a:pos x="1807" y="3775"/>
                  </a:cxn>
                  <a:cxn ang="0">
                    <a:pos x="1268" y="3601"/>
                  </a:cxn>
                  <a:cxn ang="0">
                    <a:pos x="801" y="3301"/>
                  </a:cxn>
                  <a:cxn ang="0">
                    <a:pos x="420" y="2882"/>
                  </a:cxn>
                  <a:cxn ang="0">
                    <a:pos x="233" y="2565"/>
                  </a:cxn>
                  <a:cxn ang="0">
                    <a:pos x="123" y="2127"/>
                  </a:cxn>
                  <a:cxn ang="0">
                    <a:pos x="49" y="1307"/>
                  </a:cxn>
                  <a:cxn ang="0">
                    <a:pos x="10" y="720"/>
                  </a:cxn>
                  <a:cxn ang="0">
                    <a:pos x="10" y="252"/>
                  </a:cxn>
                  <a:cxn ang="0">
                    <a:pos x="65" y="103"/>
                  </a:cxn>
                  <a:cxn ang="0">
                    <a:pos x="132" y="58"/>
                  </a:cxn>
                  <a:cxn ang="0">
                    <a:pos x="223" y="123"/>
                  </a:cxn>
                  <a:cxn ang="0">
                    <a:pos x="317" y="177"/>
                  </a:cxn>
                  <a:cxn ang="0">
                    <a:pos x="475" y="167"/>
                  </a:cxn>
                  <a:cxn ang="0">
                    <a:pos x="578" y="151"/>
                  </a:cxn>
                  <a:cxn ang="0">
                    <a:pos x="681" y="94"/>
                  </a:cxn>
                  <a:cxn ang="0">
                    <a:pos x="793" y="0"/>
                  </a:cxn>
                  <a:cxn ang="0">
                    <a:pos x="933" y="113"/>
                  </a:cxn>
                  <a:cxn ang="0">
                    <a:pos x="1062" y="271"/>
                  </a:cxn>
                </a:cxnLst>
                <a:rect l="0" t="0" r="r" b="b"/>
                <a:pathLst>
                  <a:path w="3271" h="3815">
                    <a:moveTo>
                      <a:pt x="1136" y="346"/>
                    </a:moveTo>
                    <a:lnTo>
                      <a:pt x="1164" y="336"/>
                    </a:lnTo>
                    <a:lnTo>
                      <a:pt x="1194" y="319"/>
                    </a:lnTo>
                    <a:lnTo>
                      <a:pt x="1213" y="309"/>
                    </a:lnTo>
                    <a:lnTo>
                      <a:pt x="1239" y="290"/>
                    </a:lnTo>
                    <a:lnTo>
                      <a:pt x="1258" y="271"/>
                    </a:lnTo>
                    <a:lnTo>
                      <a:pt x="1287" y="252"/>
                    </a:lnTo>
                    <a:lnTo>
                      <a:pt x="1304" y="245"/>
                    </a:lnTo>
                    <a:lnTo>
                      <a:pt x="1333" y="226"/>
                    </a:lnTo>
                    <a:lnTo>
                      <a:pt x="1381" y="252"/>
                    </a:lnTo>
                    <a:lnTo>
                      <a:pt x="1416" y="290"/>
                    </a:lnTo>
                    <a:lnTo>
                      <a:pt x="1465" y="330"/>
                    </a:lnTo>
                    <a:lnTo>
                      <a:pt x="1500" y="365"/>
                    </a:lnTo>
                    <a:lnTo>
                      <a:pt x="1539" y="403"/>
                    </a:lnTo>
                    <a:lnTo>
                      <a:pt x="1575" y="449"/>
                    </a:lnTo>
                    <a:lnTo>
                      <a:pt x="1613" y="487"/>
                    </a:lnTo>
                    <a:lnTo>
                      <a:pt x="1648" y="523"/>
                    </a:lnTo>
                    <a:lnTo>
                      <a:pt x="1707" y="532"/>
                    </a:lnTo>
                    <a:lnTo>
                      <a:pt x="1742" y="523"/>
                    </a:lnTo>
                    <a:lnTo>
                      <a:pt x="1790" y="503"/>
                    </a:lnTo>
                    <a:lnTo>
                      <a:pt x="1826" y="478"/>
                    </a:lnTo>
                    <a:lnTo>
                      <a:pt x="1865" y="449"/>
                    </a:lnTo>
                    <a:lnTo>
                      <a:pt x="1900" y="419"/>
                    </a:lnTo>
                    <a:lnTo>
                      <a:pt x="1949" y="394"/>
                    </a:lnTo>
                    <a:lnTo>
                      <a:pt x="1984" y="374"/>
                    </a:lnTo>
                    <a:lnTo>
                      <a:pt x="1994" y="374"/>
                    </a:lnTo>
                    <a:lnTo>
                      <a:pt x="2003" y="365"/>
                    </a:lnTo>
                    <a:lnTo>
                      <a:pt x="2013" y="355"/>
                    </a:lnTo>
                    <a:lnTo>
                      <a:pt x="2023" y="346"/>
                    </a:lnTo>
                    <a:lnTo>
                      <a:pt x="2023" y="336"/>
                    </a:lnTo>
                    <a:lnTo>
                      <a:pt x="2032" y="330"/>
                    </a:lnTo>
                    <a:lnTo>
                      <a:pt x="2051" y="330"/>
                    </a:lnTo>
                    <a:lnTo>
                      <a:pt x="2059" y="336"/>
                    </a:lnTo>
                    <a:lnTo>
                      <a:pt x="2088" y="365"/>
                    </a:lnTo>
                    <a:lnTo>
                      <a:pt x="2116" y="403"/>
                    </a:lnTo>
                    <a:lnTo>
                      <a:pt x="2152" y="438"/>
                    </a:lnTo>
                    <a:lnTo>
                      <a:pt x="2181" y="478"/>
                    </a:lnTo>
                    <a:lnTo>
                      <a:pt x="2210" y="513"/>
                    </a:lnTo>
                    <a:lnTo>
                      <a:pt x="2236" y="551"/>
                    </a:lnTo>
                    <a:lnTo>
                      <a:pt x="2274" y="581"/>
                    </a:lnTo>
                    <a:lnTo>
                      <a:pt x="2303" y="607"/>
                    </a:lnTo>
                    <a:lnTo>
                      <a:pt x="2293" y="803"/>
                    </a:lnTo>
                    <a:lnTo>
                      <a:pt x="2284" y="991"/>
                    </a:lnTo>
                    <a:lnTo>
                      <a:pt x="2284" y="1185"/>
                    </a:lnTo>
                    <a:lnTo>
                      <a:pt x="2293" y="1371"/>
                    </a:lnTo>
                    <a:lnTo>
                      <a:pt x="2310" y="1559"/>
                    </a:lnTo>
                    <a:lnTo>
                      <a:pt x="2349" y="1736"/>
                    </a:lnTo>
                    <a:lnTo>
                      <a:pt x="2387" y="1914"/>
                    </a:lnTo>
                    <a:lnTo>
                      <a:pt x="2452" y="2091"/>
                    </a:lnTo>
                    <a:lnTo>
                      <a:pt x="2462" y="2116"/>
                    </a:lnTo>
                    <a:lnTo>
                      <a:pt x="2478" y="2146"/>
                    </a:lnTo>
                    <a:lnTo>
                      <a:pt x="2497" y="2165"/>
                    </a:lnTo>
                    <a:lnTo>
                      <a:pt x="2516" y="2181"/>
                    </a:lnTo>
                    <a:lnTo>
                      <a:pt x="2572" y="2201"/>
                    </a:lnTo>
                    <a:lnTo>
                      <a:pt x="2629" y="2220"/>
                    </a:lnTo>
                    <a:lnTo>
                      <a:pt x="2685" y="2229"/>
                    </a:lnTo>
                    <a:lnTo>
                      <a:pt x="2739" y="2239"/>
                    </a:lnTo>
                    <a:lnTo>
                      <a:pt x="2797" y="2259"/>
                    </a:lnTo>
                    <a:lnTo>
                      <a:pt x="2852" y="2285"/>
                    </a:lnTo>
                    <a:lnTo>
                      <a:pt x="2935" y="2349"/>
                    </a:lnTo>
                    <a:lnTo>
                      <a:pt x="3019" y="2417"/>
                    </a:lnTo>
                    <a:lnTo>
                      <a:pt x="3094" y="2501"/>
                    </a:lnTo>
                    <a:lnTo>
                      <a:pt x="3158" y="2584"/>
                    </a:lnTo>
                    <a:lnTo>
                      <a:pt x="3207" y="2678"/>
                    </a:lnTo>
                    <a:lnTo>
                      <a:pt x="3242" y="2778"/>
                    </a:lnTo>
                    <a:lnTo>
                      <a:pt x="3261" y="2826"/>
                    </a:lnTo>
                    <a:lnTo>
                      <a:pt x="3261" y="2882"/>
                    </a:lnTo>
                    <a:lnTo>
                      <a:pt x="3271" y="2936"/>
                    </a:lnTo>
                    <a:lnTo>
                      <a:pt x="3271" y="2995"/>
                    </a:lnTo>
                    <a:lnTo>
                      <a:pt x="3261" y="3014"/>
                    </a:lnTo>
                    <a:lnTo>
                      <a:pt x="3252" y="3030"/>
                    </a:lnTo>
                    <a:lnTo>
                      <a:pt x="3252" y="3049"/>
                    </a:lnTo>
                    <a:lnTo>
                      <a:pt x="3242" y="3068"/>
                    </a:lnTo>
                    <a:lnTo>
                      <a:pt x="3242" y="3089"/>
                    </a:lnTo>
                    <a:lnTo>
                      <a:pt x="3233" y="3105"/>
                    </a:lnTo>
                    <a:lnTo>
                      <a:pt x="3223" y="3124"/>
                    </a:lnTo>
                    <a:lnTo>
                      <a:pt x="3217" y="3143"/>
                    </a:lnTo>
                    <a:lnTo>
                      <a:pt x="3197" y="3098"/>
                    </a:lnTo>
                    <a:lnTo>
                      <a:pt x="3158" y="3040"/>
                    </a:lnTo>
                    <a:lnTo>
                      <a:pt x="3123" y="2995"/>
                    </a:lnTo>
                    <a:lnTo>
                      <a:pt x="3075" y="2946"/>
                    </a:lnTo>
                    <a:lnTo>
                      <a:pt x="3019" y="2911"/>
                    </a:lnTo>
                    <a:lnTo>
                      <a:pt x="2965" y="2872"/>
                    </a:lnTo>
                    <a:lnTo>
                      <a:pt x="2897" y="2853"/>
                    </a:lnTo>
                    <a:lnTo>
                      <a:pt x="2842" y="2836"/>
                    </a:lnTo>
                    <a:lnTo>
                      <a:pt x="2833" y="2836"/>
                    </a:lnTo>
                    <a:lnTo>
                      <a:pt x="2823" y="2836"/>
                    </a:lnTo>
                    <a:lnTo>
                      <a:pt x="2814" y="2847"/>
                    </a:lnTo>
                    <a:lnTo>
                      <a:pt x="2806" y="2847"/>
                    </a:lnTo>
                    <a:lnTo>
                      <a:pt x="2797" y="2853"/>
                    </a:lnTo>
                    <a:lnTo>
                      <a:pt x="2823" y="2872"/>
                    </a:lnTo>
                    <a:lnTo>
                      <a:pt x="2852" y="2891"/>
                    </a:lnTo>
                    <a:lnTo>
                      <a:pt x="2881" y="2911"/>
                    </a:lnTo>
                    <a:lnTo>
                      <a:pt x="2916" y="2920"/>
                    </a:lnTo>
                    <a:lnTo>
                      <a:pt x="2946" y="2936"/>
                    </a:lnTo>
                    <a:lnTo>
                      <a:pt x="2975" y="2955"/>
                    </a:lnTo>
                    <a:lnTo>
                      <a:pt x="3000" y="2976"/>
                    </a:lnTo>
                    <a:lnTo>
                      <a:pt x="3029" y="3004"/>
                    </a:lnTo>
                    <a:lnTo>
                      <a:pt x="3055" y="3030"/>
                    </a:lnTo>
                    <a:lnTo>
                      <a:pt x="3075" y="3059"/>
                    </a:lnTo>
                    <a:lnTo>
                      <a:pt x="3084" y="3089"/>
                    </a:lnTo>
                    <a:lnTo>
                      <a:pt x="3104" y="3114"/>
                    </a:lnTo>
                    <a:lnTo>
                      <a:pt x="3113" y="3143"/>
                    </a:lnTo>
                    <a:lnTo>
                      <a:pt x="3123" y="3181"/>
                    </a:lnTo>
                    <a:lnTo>
                      <a:pt x="3132" y="3208"/>
                    </a:lnTo>
                    <a:lnTo>
                      <a:pt x="3139" y="3246"/>
                    </a:lnTo>
                    <a:lnTo>
                      <a:pt x="3132" y="3301"/>
                    </a:lnTo>
                    <a:lnTo>
                      <a:pt x="3113" y="3340"/>
                    </a:lnTo>
                    <a:lnTo>
                      <a:pt x="3084" y="3375"/>
                    </a:lnTo>
                    <a:lnTo>
                      <a:pt x="3055" y="3414"/>
                    </a:lnTo>
                    <a:lnTo>
                      <a:pt x="3019" y="3440"/>
                    </a:lnTo>
                    <a:lnTo>
                      <a:pt x="2975" y="3469"/>
                    </a:lnTo>
                    <a:lnTo>
                      <a:pt x="2935" y="3498"/>
                    </a:lnTo>
                    <a:lnTo>
                      <a:pt x="2890" y="3524"/>
                    </a:lnTo>
                    <a:lnTo>
                      <a:pt x="2852" y="3533"/>
                    </a:lnTo>
                    <a:lnTo>
                      <a:pt x="2806" y="3543"/>
                    </a:lnTo>
                    <a:lnTo>
                      <a:pt x="2768" y="3563"/>
                    </a:lnTo>
                    <a:lnTo>
                      <a:pt x="2729" y="3573"/>
                    </a:lnTo>
                    <a:lnTo>
                      <a:pt x="2694" y="3582"/>
                    </a:lnTo>
                    <a:lnTo>
                      <a:pt x="2645" y="3592"/>
                    </a:lnTo>
                    <a:lnTo>
                      <a:pt x="2610" y="3601"/>
                    </a:lnTo>
                    <a:lnTo>
                      <a:pt x="2562" y="3592"/>
                    </a:lnTo>
                    <a:lnTo>
                      <a:pt x="2562" y="3563"/>
                    </a:lnTo>
                    <a:lnTo>
                      <a:pt x="2562" y="3524"/>
                    </a:lnTo>
                    <a:lnTo>
                      <a:pt x="2555" y="3488"/>
                    </a:lnTo>
                    <a:lnTo>
                      <a:pt x="2545" y="3460"/>
                    </a:lnTo>
                    <a:lnTo>
                      <a:pt x="2526" y="3423"/>
                    </a:lnTo>
                    <a:lnTo>
                      <a:pt x="2507" y="3395"/>
                    </a:lnTo>
                    <a:lnTo>
                      <a:pt x="2478" y="3366"/>
                    </a:lnTo>
                    <a:lnTo>
                      <a:pt x="2452" y="3340"/>
                    </a:lnTo>
                    <a:lnTo>
                      <a:pt x="2443" y="3331"/>
                    </a:lnTo>
                    <a:lnTo>
                      <a:pt x="2422" y="3321"/>
                    </a:lnTo>
                    <a:lnTo>
                      <a:pt x="2413" y="3310"/>
                    </a:lnTo>
                    <a:lnTo>
                      <a:pt x="2394" y="3301"/>
                    </a:lnTo>
                    <a:lnTo>
                      <a:pt x="2378" y="3301"/>
                    </a:lnTo>
                    <a:lnTo>
                      <a:pt x="2368" y="3291"/>
                    </a:lnTo>
                    <a:lnTo>
                      <a:pt x="2358" y="3282"/>
                    </a:lnTo>
                    <a:lnTo>
                      <a:pt x="2339" y="3266"/>
                    </a:lnTo>
                    <a:lnTo>
                      <a:pt x="2339" y="3272"/>
                    </a:lnTo>
                    <a:lnTo>
                      <a:pt x="2320" y="3272"/>
                    </a:lnTo>
                    <a:lnTo>
                      <a:pt x="2310" y="3272"/>
                    </a:lnTo>
                    <a:lnTo>
                      <a:pt x="2293" y="3282"/>
                    </a:lnTo>
                    <a:lnTo>
                      <a:pt x="2274" y="3282"/>
                    </a:lnTo>
                    <a:lnTo>
                      <a:pt x="2265" y="3282"/>
                    </a:lnTo>
                    <a:lnTo>
                      <a:pt x="2255" y="3301"/>
                    </a:lnTo>
                    <a:lnTo>
                      <a:pt x="2255" y="3310"/>
                    </a:lnTo>
                    <a:lnTo>
                      <a:pt x="2293" y="3331"/>
                    </a:lnTo>
                    <a:lnTo>
                      <a:pt x="2330" y="3340"/>
                    </a:lnTo>
                    <a:lnTo>
                      <a:pt x="2358" y="3356"/>
                    </a:lnTo>
                    <a:lnTo>
                      <a:pt x="2387" y="3375"/>
                    </a:lnTo>
                    <a:lnTo>
                      <a:pt x="2413" y="3404"/>
                    </a:lnTo>
                    <a:lnTo>
                      <a:pt x="2433" y="3433"/>
                    </a:lnTo>
                    <a:lnTo>
                      <a:pt x="2462" y="3460"/>
                    </a:lnTo>
                    <a:lnTo>
                      <a:pt x="2478" y="3488"/>
                    </a:lnTo>
                    <a:lnTo>
                      <a:pt x="2487" y="3524"/>
                    </a:lnTo>
                    <a:lnTo>
                      <a:pt x="2487" y="3563"/>
                    </a:lnTo>
                    <a:lnTo>
                      <a:pt x="2487" y="3601"/>
                    </a:lnTo>
                    <a:lnTo>
                      <a:pt x="2478" y="3637"/>
                    </a:lnTo>
                    <a:lnTo>
                      <a:pt x="2471" y="3676"/>
                    </a:lnTo>
                    <a:lnTo>
                      <a:pt x="2452" y="3702"/>
                    </a:lnTo>
                    <a:lnTo>
                      <a:pt x="2433" y="3740"/>
                    </a:lnTo>
                    <a:lnTo>
                      <a:pt x="2422" y="3769"/>
                    </a:lnTo>
                    <a:lnTo>
                      <a:pt x="2413" y="3769"/>
                    </a:lnTo>
                    <a:lnTo>
                      <a:pt x="2403" y="3769"/>
                    </a:lnTo>
                    <a:lnTo>
                      <a:pt x="2394" y="3769"/>
                    </a:lnTo>
                    <a:lnTo>
                      <a:pt x="2387" y="3775"/>
                    </a:lnTo>
                    <a:lnTo>
                      <a:pt x="2387" y="3785"/>
                    </a:lnTo>
                    <a:lnTo>
                      <a:pt x="2387" y="3805"/>
                    </a:lnTo>
                    <a:lnTo>
                      <a:pt x="2236" y="3815"/>
                    </a:lnTo>
                    <a:lnTo>
                      <a:pt x="2088" y="3805"/>
                    </a:lnTo>
                    <a:lnTo>
                      <a:pt x="1949" y="3795"/>
                    </a:lnTo>
                    <a:lnTo>
                      <a:pt x="1807" y="3775"/>
                    </a:lnTo>
                    <a:lnTo>
                      <a:pt x="1668" y="3750"/>
                    </a:lnTo>
                    <a:lnTo>
                      <a:pt x="1529" y="3702"/>
                    </a:lnTo>
                    <a:lnTo>
                      <a:pt x="1397" y="3656"/>
                    </a:lnTo>
                    <a:lnTo>
                      <a:pt x="1268" y="3601"/>
                    </a:lnTo>
                    <a:lnTo>
                      <a:pt x="1145" y="3543"/>
                    </a:lnTo>
                    <a:lnTo>
                      <a:pt x="1026" y="3469"/>
                    </a:lnTo>
                    <a:lnTo>
                      <a:pt x="913" y="3385"/>
                    </a:lnTo>
                    <a:lnTo>
                      <a:pt x="801" y="3301"/>
                    </a:lnTo>
                    <a:lnTo>
                      <a:pt x="701" y="3208"/>
                    </a:lnTo>
                    <a:lnTo>
                      <a:pt x="597" y="3105"/>
                    </a:lnTo>
                    <a:lnTo>
                      <a:pt x="503" y="2995"/>
                    </a:lnTo>
                    <a:lnTo>
                      <a:pt x="420" y="2882"/>
                    </a:lnTo>
                    <a:lnTo>
                      <a:pt x="390" y="2872"/>
                    </a:lnTo>
                    <a:lnTo>
                      <a:pt x="336" y="2769"/>
                    </a:lnTo>
                    <a:lnTo>
                      <a:pt x="281" y="2678"/>
                    </a:lnTo>
                    <a:lnTo>
                      <a:pt x="233" y="2565"/>
                    </a:lnTo>
                    <a:lnTo>
                      <a:pt x="197" y="2462"/>
                    </a:lnTo>
                    <a:lnTo>
                      <a:pt x="169" y="2349"/>
                    </a:lnTo>
                    <a:lnTo>
                      <a:pt x="139" y="2239"/>
                    </a:lnTo>
                    <a:lnTo>
                      <a:pt x="123" y="2127"/>
                    </a:lnTo>
                    <a:lnTo>
                      <a:pt x="113" y="2014"/>
                    </a:lnTo>
                    <a:lnTo>
                      <a:pt x="84" y="1782"/>
                    </a:lnTo>
                    <a:lnTo>
                      <a:pt x="65" y="1540"/>
                    </a:lnTo>
                    <a:lnTo>
                      <a:pt x="49" y="1307"/>
                    </a:lnTo>
                    <a:lnTo>
                      <a:pt x="29" y="1065"/>
                    </a:lnTo>
                    <a:lnTo>
                      <a:pt x="19" y="952"/>
                    </a:lnTo>
                    <a:lnTo>
                      <a:pt x="10" y="833"/>
                    </a:lnTo>
                    <a:lnTo>
                      <a:pt x="10" y="720"/>
                    </a:lnTo>
                    <a:lnTo>
                      <a:pt x="0" y="597"/>
                    </a:lnTo>
                    <a:lnTo>
                      <a:pt x="0" y="487"/>
                    </a:lnTo>
                    <a:lnTo>
                      <a:pt x="0" y="374"/>
                    </a:lnTo>
                    <a:lnTo>
                      <a:pt x="10" y="252"/>
                    </a:lnTo>
                    <a:lnTo>
                      <a:pt x="19" y="132"/>
                    </a:lnTo>
                    <a:lnTo>
                      <a:pt x="40" y="123"/>
                    </a:lnTo>
                    <a:lnTo>
                      <a:pt x="56" y="113"/>
                    </a:lnTo>
                    <a:lnTo>
                      <a:pt x="65" y="103"/>
                    </a:lnTo>
                    <a:lnTo>
                      <a:pt x="84" y="94"/>
                    </a:lnTo>
                    <a:lnTo>
                      <a:pt x="104" y="77"/>
                    </a:lnTo>
                    <a:lnTo>
                      <a:pt x="113" y="67"/>
                    </a:lnTo>
                    <a:lnTo>
                      <a:pt x="132" y="58"/>
                    </a:lnTo>
                    <a:lnTo>
                      <a:pt x="148" y="48"/>
                    </a:lnTo>
                    <a:lnTo>
                      <a:pt x="178" y="67"/>
                    </a:lnTo>
                    <a:lnTo>
                      <a:pt x="197" y="94"/>
                    </a:lnTo>
                    <a:lnTo>
                      <a:pt x="223" y="123"/>
                    </a:lnTo>
                    <a:lnTo>
                      <a:pt x="242" y="142"/>
                    </a:lnTo>
                    <a:lnTo>
                      <a:pt x="261" y="167"/>
                    </a:lnTo>
                    <a:lnTo>
                      <a:pt x="291" y="177"/>
                    </a:lnTo>
                    <a:lnTo>
                      <a:pt x="317" y="177"/>
                    </a:lnTo>
                    <a:lnTo>
                      <a:pt x="355" y="167"/>
                    </a:lnTo>
                    <a:lnTo>
                      <a:pt x="439" y="123"/>
                    </a:lnTo>
                    <a:lnTo>
                      <a:pt x="459" y="151"/>
                    </a:lnTo>
                    <a:lnTo>
                      <a:pt x="475" y="167"/>
                    </a:lnTo>
                    <a:lnTo>
                      <a:pt x="503" y="167"/>
                    </a:lnTo>
                    <a:lnTo>
                      <a:pt x="532" y="167"/>
                    </a:lnTo>
                    <a:lnTo>
                      <a:pt x="549" y="161"/>
                    </a:lnTo>
                    <a:lnTo>
                      <a:pt x="578" y="151"/>
                    </a:lnTo>
                    <a:lnTo>
                      <a:pt x="607" y="142"/>
                    </a:lnTo>
                    <a:lnTo>
                      <a:pt x="626" y="132"/>
                    </a:lnTo>
                    <a:lnTo>
                      <a:pt x="652" y="113"/>
                    </a:lnTo>
                    <a:lnTo>
                      <a:pt x="681" y="94"/>
                    </a:lnTo>
                    <a:lnTo>
                      <a:pt x="710" y="58"/>
                    </a:lnTo>
                    <a:lnTo>
                      <a:pt x="736" y="38"/>
                    </a:lnTo>
                    <a:lnTo>
                      <a:pt x="765" y="10"/>
                    </a:lnTo>
                    <a:lnTo>
                      <a:pt x="793" y="0"/>
                    </a:lnTo>
                    <a:lnTo>
                      <a:pt x="820" y="10"/>
                    </a:lnTo>
                    <a:lnTo>
                      <a:pt x="858" y="38"/>
                    </a:lnTo>
                    <a:lnTo>
                      <a:pt x="894" y="77"/>
                    </a:lnTo>
                    <a:lnTo>
                      <a:pt x="933" y="113"/>
                    </a:lnTo>
                    <a:lnTo>
                      <a:pt x="962" y="151"/>
                    </a:lnTo>
                    <a:lnTo>
                      <a:pt x="997" y="187"/>
                    </a:lnTo>
                    <a:lnTo>
                      <a:pt x="1026" y="226"/>
                    </a:lnTo>
                    <a:lnTo>
                      <a:pt x="1062" y="271"/>
                    </a:lnTo>
                    <a:lnTo>
                      <a:pt x="1091" y="309"/>
                    </a:lnTo>
                    <a:lnTo>
                      <a:pt x="1136" y="346"/>
                    </a:lnTo>
                    <a:close/>
                  </a:path>
                </a:pathLst>
              </a:custGeom>
              <a:solidFill>
                <a:srgbClr val="FFCC99"/>
              </a:solidFill>
              <a:ln w="9525">
                <a:noFill/>
                <a:round/>
                <a:headEnd/>
                <a:tailEnd/>
              </a:ln>
            </p:spPr>
            <p:txBody>
              <a:bodyPr/>
              <a:lstStyle/>
              <a:p>
                <a:endParaRPr lang="en-US"/>
              </a:p>
            </p:txBody>
          </p:sp>
          <p:sp>
            <p:nvSpPr>
              <p:cNvPr id="71" name="Freeform 70"/>
              <p:cNvSpPr>
                <a:spLocks/>
              </p:cNvSpPr>
              <p:nvPr/>
            </p:nvSpPr>
            <p:spPr bwMode="auto">
              <a:xfrm>
                <a:off x="527" y="4044"/>
                <a:ext cx="1" cy="2"/>
              </a:xfrm>
              <a:custGeom>
                <a:avLst/>
                <a:gdLst/>
                <a:ahLst/>
                <a:cxnLst>
                  <a:cxn ang="0">
                    <a:pos x="0" y="0"/>
                  </a:cxn>
                  <a:cxn ang="0">
                    <a:pos x="0" y="28"/>
                  </a:cxn>
                  <a:cxn ang="0">
                    <a:pos x="0" y="0"/>
                  </a:cxn>
                </a:cxnLst>
                <a:rect l="0" t="0" r="r" b="b"/>
                <a:pathLst>
                  <a:path h="28">
                    <a:moveTo>
                      <a:pt x="0" y="0"/>
                    </a:moveTo>
                    <a:lnTo>
                      <a:pt x="0" y="28"/>
                    </a:lnTo>
                    <a:lnTo>
                      <a:pt x="0" y="0"/>
                    </a:lnTo>
                    <a:close/>
                  </a:path>
                </a:pathLst>
              </a:custGeom>
              <a:solidFill>
                <a:srgbClr val="000000"/>
              </a:solidFill>
              <a:ln w="9525">
                <a:noFill/>
                <a:round/>
                <a:headEnd/>
                <a:tailEnd/>
              </a:ln>
            </p:spPr>
            <p:txBody>
              <a:bodyPr/>
              <a:lstStyle/>
              <a:p>
                <a:endParaRPr lang="en-US"/>
              </a:p>
            </p:txBody>
          </p:sp>
          <p:sp>
            <p:nvSpPr>
              <p:cNvPr id="72" name="Freeform 71"/>
              <p:cNvSpPr>
                <a:spLocks/>
              </p:cNvSpPr>
              <p:nvPr/>
            </p:nvSpPr>
            <p:spPr bwMode="auto">
              <a:xfrm>
                <a:off x="529" y="4057"/>
                <a:ext cx="1" cy="2"/>
              </a:xfrm>
              <a:custGeom>
                <a:avLst/>
                <a:gdLst/>
                <a:ahLst/>
                <a:cxnLst>
                  <a:cxn ang="0">
                    <a:pos x="10" y="35"/>
                  </a:cxn>
                  <a:cxn ang="0">
                    <a:pos x="0" y="0"/>
                  </a:cxn>
                  <a:cxn ang="0">
                    <a:pos x="10" y="25"/>
                  </a:cxn>
                  <a:cxn ang="0">
                    <a:pos x="10" y="35"/>
                  </a:cxn>
                </a:cxnLst>
                <a:rect l="0" t="0" r="r" b="b"/>
                <a:pathLst>
                  <a:path w="10" h="35">
                    <a:moveTo>
                      <a:pt x="10" y="35"/>
                    </a:moveTo>
                    <a:lnTo>
                      <a:pt x="0" y="0"/>
                    </a:lnTo>
                    <a:lnTo>
                      <a:pt x="10" y="25"/>
                    </a:lnTo>
                    <a:lnTo>
                      <a:pt x="10" y="35"/>
                    </a:lnTo>
                    <a:close/>
                  </a:path>
                </a:pathLst>
              </a:custGeom>
              <a:solidFill>
                <a:srgbClr val="000000"/>
              </a:solidFill>
              <a:ln w="9525">
                <a:noFill/>
                <a:round/>
                <a:headEnd/>
                <a:tailEnd/>
              </a:ln>
            </p:spPr>
            <p:txBody>
              <a:bodyPr/>
              <a:lstStyle/>
              <a:p>
                <a:endParaRPr lang="en-US"/>
              </a:p>
            </p:txBody>
          </p:sp>
          <p:sp>
            <p:nvSpPr>
              <p:cNvPr id="73" name="Freeform 72"/>
              <p:cNvSpPr>
                <a:spLocks/>
              </p:cNvSpPr>
              <p:nvPr/>
            </p:nvSpPr>
            <p:spPr bwMode="auto">
              <a:xfrm>
                <a:off x="529" y="4060"/>
                <a:ext cx="1" cy="2"/>
              </a:xfrm>
              <a:custGeom>
                <a:avLst/>
                <a:gdLst/>
                <a:ahLst/>
                <a:cxnLst>
                  <a:cxn ang="0">
                    <a:pos x="0" y="38"/>
                  </a:cxn>
                  <a:cxn ang="0">
                    <a:pos x="0" y="0"/>
                  </a:cxn>
                  <a:cxn ang="0">
                    <a:pos x="0" y="28"/>
                  </a:cxn>
                  <a:cxn ang="0">
                    <a:pos x="0" y="38"/>
                  </a:cxn>
                </a:cxnLst>
                <a:rect l="0" t="0" r="r" b="b"/>
                <a:pathLst>
                  <a:path h="38">
                    <a:moveTo>
                      <a:pt x="0" y="38"/>
                    </a:moveTo>
                    <a:lnTo>
                      <a:pt x="0" y="0"/>
                    </a:lnTo>
                    <a:lnTo>
                      <a:pt x="0" y="28"/>
                    </a:lnTo>
                    <a:lnTo>
                      <a:pt x="0" y="38"/>
                    </a:lnTo>
                    <a:close/>
                  </a:path>
                </a:pathLst>
              </a:custGeom>
              <a:solidFill>
                <a:srgbClr val="000000"/>
              </a:solidFill>
              <a:ln w="9525">
                <a:noFill/>
                <a:round/>
                <a:headEnd/>
                <a:tailEnd/>
              </a:ln>
            </p:spPr>
            <p:txBody>
              <a:bodyPr/>
              <a:lstStyle/>
              <a:p>
                <a:endParaRPr lang="en-US"/>
              </a:p>
            </p:txBody>
          </p:sp>
          <p:sp>
            <p:nvSpPr>
              <p:cNvPr id="74" name="Freeform 73"/>
              <p:cNvSpPr>
                <a:spLocks noEditPoints="1"/>
              </p:cNvSpPr>
              <p:nvPr/>
            </p:nvSpPr>
            <p:spPr bwMode="auto">
              <a:xfrm>
                <a:off x="693" y="3933"/>
                <a:ext cx="296" cy="122"/>
              </a:xfrm>
              <a:custGeom>
                <a:avLst/>
                <a:gdLst/>
                <a:ahLst/>
                <a:cxnLst>
                  <a:cxn ang="0">
                    <a:pos x="20" y="0"/>
                  </a:cxn>
                  <a:cxn ang="0">
                    <a:pos x="20" y="19"/>
                  </a:cxn>
                  <a:cxn ang="0">
                    <a:pos x="10" y="10"/>
                  </a:cxn>
                  <a:cxn ang="0">
                    <a:pos x="0" y="0"/>
                  </a:cxn>
                  <a:cxn ang="0">
                    <a:pos x="371" y="261"/>
                  </a:cxn>
                  <a:cxn ang="0">
                    <a:pos x="465" y="301"/>
                  </a:cxn>
                  <a:cxn ang="0">
                    <a:pos x="558" y="336"/>
                  </a:cxn>
                  <a:cxn ang="0">
                    <a:pos x="633" y="374"/>
                  </a:cxn>
                  <a:cxn ang="0">
                    <a:pos x="671" y="410"/>
                  </a:cxn>
                  <a:cxn ang="0">
                    <a:pos x="690" y="420"/>
                  </a:cxn>
                  <a:cxn ang="0">
                    <a:pos x="698" y="430"/>
                  </a:cxn>
                  <a:cxn ang="0">
                    <a:pos x="717" y="430"/>
                  </a:cxn>
                  <a:cxn ang="0">
                    <a:pos x="717" y="449"/>
                  </a:cxn>
                  <a:cxn ang="0">
                    <a:pos x="765" y="458"/>
                  </a:cxn>
                  <a:cxn ang="0">
                    <a:pos x="810" y="494"/>
                  </a:cxn>
                  <a:cxn ang="0">
                    <a:pos x="859" y="523"/>
                  </a:cxn>
                  <a:cxn ang="0">
                    <a:pos x="894" y="552"/>
                  </a:cxn>
                  <a:cxn ang="0">
                    <a:pos x="1081" y="653"/>
                  </a:cxn>
                  <a:cxn ang="0">
                    <a:pos x="1201" y="766"/>
                  </a:cxn>
                  <a:cxn ang="0">
                    <a:pos x="1322" y="888"/>
                  </a:cxn>
                  <a:cxn ang="0">
                    <a:pos x="1510" y="978"/>
                  </a:cxn>
                  <a:cxn ang="0">
                    <a:pos x="2349" y="1417"/>
                  </a:cxn>
                  <a:cxn ang="0">
                    <a:pos x="2749" y="1482"/>
                  </a:cxn>
                  <a:cxn ang="0">
                    <a:pos x="3120" y="1482"/>
                  </a:cxn>
                  <a:cxn ang="0">
                    <a:pos x="3455" y="1417"/>
                  </a:cxn>
                  <a:cxn ang="0">
                    <a:pos x="3755" y="1314"/>
                  </a:cxn>
                  <a:cxn ang="0">
                    <a:pos x="4016" y="1185"/>
                  </a:cxn>
                  <a:cxn ang="0">
                    <a:pos x="4230" y="1027"/>
                  </a:cxn>
                  <a:cxn ang="0">
                    <a:pos x="4397" y="868"/>
                  </a:cxn>
                  <a:cxn ang="0">
                    <a:pos x="4471" y="766"/>
                  </a:cxn>
                  <a:cxn ang="0">
                    <a:pos x="4491" y="745"/>
                  </a:cxn>
                  <a:cxn ang="0">
                    <a:pos x="4520" y="720"/>
                  </a:cxn>
                  <a:cxn ang="0">
                    <a:pos x="4539" y="701"/>
                  </a:cxn>
                  <a:cxn ang="0">
                    <a:pos x="4555" y="559"/>
                  </a:cxn>
                  <a:cxn ang="0">
                    <a:pos x="4604" y="523"/>
                  </a:cxn>
                  <a:cxn ang="0">
                    <a:pos x="4649" y="468"/>
                  </a:cxn>
                  <a:cxn ang="0">
                    <a:pos x="4697" y="401"/>
                  </a:cxn>
                  <a:cxn ang="0">
                    <a:pos x="4733" y="336"/>
                  </a:cxn>
                  <a:cxn ang="0">
                    <a:pos x="4722" y="513"/>
                  </a:cxn>
                  <a:cxn ang="0">
                    <a:pos x="4697" y="691"/>
                  </a:cxn>
                  <a:cxn ang="0">
                    <a:pos x="4649" y="858"/>
                  </a:cxn>
                  <a:cxn ang="0">
                    <a:pos x="4593" y="1027"/>
                  </a:cxn>
                  <a:cxn ang="0">
                    <a:pos x="4520" y="1121"/>
                  </a:cxn>
                  <a:cxn ang="0">
                    <a:pos x="4435" y="1223"/>
                  </a:cxn>
                  <a:cxn ang="0">
                    <a:pos x="4352" y="1314"/>
                  </a:cxn>
                  <a:cxn ang="0">
                    <a:pos x="4287" y="1398"/>
                  </a:cxn>
                  <a:cxn ang="0">
                    <a:pos x="4036" y="1595"/>
                  </a:cxn>
                  <a:cxn ang="0">
                    <a:pos x="3755" y="1753"/>
                  </a:cxn>
                  <a:cxn ang="0">
                    <a:pos x="3464" y="1875"/>
                  </a:cxn>
                  <a:cxn ang="0">
                    <a:pos x="3158" y="1949"/>
                  </a:cxn>
                  <a:cxn ang="0">
                    <a:pos x="2897" y="1949"/>
                  </a:cxn>
                  <a:cxn ang="0">
                    <a:pos x="2636" y="1920"/>
                  </a:cxn>
                  <a:cxn ang="0">
                    <a:pos x="2384" y="1875"/>
                  </a:cxn>
                  <a:cxn ang="0">
                    <a:pos x="2133" y="1810"/>
                  </a:cxn>
                  <a:cxn ang="0">
                    <a:pos x="1965" y="1762"/>
                  </a:cxn>
                  <a:cxn ang="0">
                    <a:pos x="1797" y="1678"/>
                  </a:cxn>
                  <a:cxn ang="0">
                    <a:pos x="1629" y="1575"/>
                  </a:cxn>
                  <a:cxn ang="0">
                    <a:pos x="1472" y="1446"/>
                  </a:cxn>
                  <a:cxn ang="0">
                    <a:pos x="1193" y="1140"/>
                  </a:cxn>
                  <a:cxn ang="0">
                    <a:pos x="913" y="820"/>
                  </a:cxn>
                  <a:cxn ang="0">
                    <a:pos x="623" y="523"/>
                  </a:cxn>
                  <a:cxn ang="0">
                    <a:pos x="336" y="242"/>
                  </a:cxn>
                </a:cxnLst>
                <a:rect l="0" t="0" r="r" b="b"/>
                <a:pathLst>
                  <a:path w="4733" h="1949">
                    <a:moveTo>
                      <a:pt x="0" y="0"/>
                    </a:moveTo>
                    <a:lnTo>
                      <a:pt x="20" y="0"/>
                    </a:lnTo>
                    <a:lnTo>
                      <a:pt x="20" y="10"/>
                    </a:lnTo>
                    <a:lnTo>
                      <a:pt x="20" y="19"/>
                    </a:lnTo>
                    <a:lnTo>
                      <a:pt x="20" y="10"/>
                    </a:lnTo>
                    <a:lnTo>
                      <a:pt x="10" y="10"/>
                    </a:lnTo>
                    <a:lnTo>
                      <a:pt x="0" y="10"/>
                    </a:lnTo>
                    <a:lnTo>
                      <a:pt x="0" y="0"/>
                    </a:lnTo>
                    <a:close/>
                    <a:moveTo>
                      <a:pt x="336" y="242"/>
                    </a:moveTo>
                    <a:lnTo>
                      <a:pt x="371" y="261"/>
                    </a:lnTo>
                    <a:lnTo>
                      <a:pt x="419" y="281"/>
                    </a:lnTo>
                    <a:lnTo>
                      <a:pt x="465" y="301"/>
                    </a:lnTo>
                    <a:lnTo>
                      <a:pt x="513" y="317"/>
                    </a:lnTo>
                    <a:lnTo>
                      <a:pt x="558" y="336"/>
                    </a:lnTo>
                    <a:lnTo>
                      <a:pt x="597" y="355"/>
                    </a:lnTo>
                    <a:lnTo>
                      <a:pt x="633" y="374"/>
                    </a:lnTo>
                    <a:lnTo>
                      <a:pt x="671" y="401"/>
                    </a:lnTo>
                    <a:lnTo>
                      <a:pt x="671" y="410"/>
                    </a:lnTo>
                    <a:lnTo>
                      <a:pt x="681" y="420"/>
                    </a:lnTo>
                    <a:lnTo>
                      <a:pt x="690" y="420"/>
                    </a:lnTo>
                    <a:lnTo>
                      <a:pt x="698" y="420"/>
                    </a:lnTo>
                    <a:lnTo>
                      <a:pt x="698" y="430"/>
                    </a:lnTo>
                    <a:lnTo>
                      <a:pt x="707" y="430"/>
                    </a:lnTo>
                    <a:lnTo>
                      <a:pt x="717" y="430"/>
                    </a:lnTo>
                    <a:lnTo>
                      <a:pt x="717" y="439"/>
                    </a:lnTo>
                    <a:lnTo>
                      <a:pt x="717" y="449"/>
                    </a:lnTo>
                    <a:lnTo>
                      <a:pt x="736" y="449"/>
                    </a:lnTo>
                    <a:lnTo>
                      <a:pt x="765" y="458"/>
                    </a:lnTo>
                    <a:lnTo>
                      <a:pt x="781" y="474"/>
                    </a:lnTo>
                    <a:lnTo>
                      <a:pt x="810" y="494"/>
                    </a:lnTo>
                    <a:lnTo>
                      <a:pt x="839" y="513"/>
                    </a:lnTo>
                    <a:lnTo>
                      <a:pt x="859" y="523"/>
                    </a:lnTo>
                    <a:lnTo>
                      <a:pt x="875" y="543"/>
                    </a:lnTo>
                    <a:lnTo>
                      <a:pt x="894" y="552"/>
                    </a:lnTo>
                    <a:lnTo>
                      <a:pt x="1007" y="597"/>
                    </a:lnTo>
                    <a:lnTo>
                      <a:pt x="1081" y="653"/>
                    </a:lnTo>
                    <a:lnTo>
                      <a:pt x="1145" y="710"/>
                    </a:lnTo>
                    <a:lnTo>
                      <a:pt x="1201" y="766"/>
                    </a:lnTo>
                    <a:lnTo>
                      <a:pt x="1258" y="830"/>
                    </a:lnTo>
                    <a:lnTo>
                      <a:pt x="1322" y="888"/>
                    </a:lnTo>
                    <a:lnTo>
                      <a:pt x="1407" y="933"/>
                    </a:lnTo>
                    <a:lnTo>
                      <a:pt x="1510" y="978"/>
                    </a:lnTo>
                    <a:lnTo>
                      <a:pt x="2142" y="1352"/>
                    </a:lnTo>
                    <a:lnTo>
                      <a:pt x="2349" y="1417"/>
                    </a:lnTo>
                    <a:lnTo>
                      <a:pt x="2552" y="1455"/>
                    </a:lnTo>
                    <a:lnTo>
                      <a:pt x="2749" y="1482"/>
                    </a:lnTo>
                    <a:lnTo>
                      <a:pt x="2935" y="1482"/>
                    </a:lnTo>
                    <a:lnTo>
                      <a:pt x="3120" y="1482"/>
                    </a:lnTo>
                    <a:lnTo>
                      <a:pt x="3287" y="1455"/>
                    </a:lnTo>
                    <a:lnTo>
                      <a:pt x="3455" y="1417"/>
                    </a:lnTo>
                    <a:lnTo>
                      <a:pt x="3607" y="1372"/>
                    </a:lnTo>
                    <a:lnTo>
                      <a:pt x="3755" y="1314"/>
                    </a:lnTo>
                    <a:lnTo>
                      <a:pt x="3884" y="1259"/>
                    </a:lnTo>
                    <a:lnTo>
                      <a:pt x="4016" y="1185"/>
                    </a:lnTo>
                    <a:lnTo>
                      <a:pt x="4126" y="1110"/>
                    </a:lnTo>
                    <a:lnTo>
                      <a:pt x="4230" y="1027"/>
                    </a:lnTo>
                    <a:lnTo>
                      <a:pt x="4322" y="952"/>
                    </a:lnTo>
                    <a:lnTo>
                      <a:pt x="4397" y="868"/>
                    </a:lnTo>
                    <a:lnTo>
                      <a:pt x="4461" y="785"/>
                    </a:lnTo>
                    <a:lnTo>
                      <a:pt x="4471" y="766"/>
                    </a:lnTo>
                    <a:lnTo>
                      <a:pt x="4481" y="756"/>
                    </a:lnTo>
                    <a:lnTo>
                      <a:pt x="4491" y="745"/>
                    </a:lnTo>
                    <a:lnTo>
                      <a:pt x="4500" y="736"/>
                    </a:lnTo>
                    <a:lnTo>
                      <a:pt x="4520" y="720"/>
                    </a:lnTo>
                    <a:lnTo>
                      <a:pt x="4529" y="710"/>
                    </a:lnTo>
                    <a:lnTo>
                      <a:pt x="4539" y="701"/>
                    </a:lnTo>
                    <a:lnTo>
                      <a:pt x="4555" y="691"/>
                    </a:lnTo>
                    <a:lnTo>
                      <a:pt x="4555" y="559"/>
                    </a:lnTo>
                    <a:lnTo>
                      <a:pt x="4584" y="543"/>
                    </a:lnTo>
                    <a:lnTo>
                      <a:pt x="4604" y="523"/>
                    </a:lnTo>
                    <a:lnTo>
                      <a:pt x="4629" y="494"/>
                    </a:lnTo>
                    <a:lnTo>
                      <a:pt x="4649" y="468"/>
                    </a:lnTo>
                    <a:lnTo>
                      <a:pt x="4668" y="439"/>
                    </a:lnTo>
                    <a:lnTo>
                      <a:pt x="4697" y="401"/>
                    </a:lnTo>
                    <a:lnTo>
                      <a:pt x="4713" y="365"/>
                    </a:lnTo>
                    <a:lnTo>
                      <a:pt x="4733" y="336"/>
                    </a:lnTo>
                    <a:lnTo>
                      <a:pt x="4722" y="420"/>
                    </a:lnTo>
                    <a:lnTo>
                      <a:pt x="4722" y="513"/>
                    </a:lnTo>
                    <a:lnTo>
                      <a:pt x="4706" y="607"/>
                    </a:lnTo>
                    <a:lnTo>
                      <a:pt x="4697" y="691"/>
                    </a:lnTo>
                    <a:lnTo>
                      <a:pt x="4677" y="775"/>
                    </a:lnTo>
                    <a:lnTo>
                      <a:pt x="4649" y="858"/>
                    </a:lnTo>
                    <a:lnTo>
                      <a:pt x="4623" y="943"/>
                    </a:lnTo>
                    <a:lnTo>
                      <a:pt x="4593" y="1027"/>
                    </a:lnTo>
                    <a:lnTo>
                      <a:pt x="4555" y="1072"/>
                    </a:lnTo>
                    <a:lnTo>
                      <a:pt x="4520" y="1121"/>
                    </a:lnTo>
                    <a:lnTo>
                      <a:pt x="4471" y="1175"/>
                    </a:lnTo>
                    <a:lnTo>
                      <a:pt x="4435" y="1223"/>
                    </a:lnTo>
                    <a:lnTo>
                      <a:pt x="4387" y="1269"/>
                    </a:lnTo>
                    <a:lnTo>
                      <a:pt x="4352" y="1314"/>
                    </a:lnTo>
                    <a:lnTo>
                      <a:pt x="4313" y="1363"/>
                    </a:lnTo>
                    <a:lnTo>
                      <a:pt x="4287" y="1398"/>
                    </a:lnTo>
                    <a:lnTo>
                      <a:pt x="4165" y="1501"/>
                    </a:lnTo>
                    <a:lnTo>
                      <a:pt x="4036" y="1595"/>
                    </a:lnTo>
                    <a:lnTo>
                      <a:pt x="3894" y="1678"/>
                    </a:lnTo>
                    <a:lnTo>
                      <a:pt x="3755" y="1753"/>
                    </a:lnTo>
                    <a:lnTo>
                      <a:pt x="3617" y="1817"/>
                    </a:lnTo>
                    <a:lnTo>
                      <a:pt x="3464" y="1875"/>
                    </a:lnTo>
                    <a:lnTo>
                      <a:pt x="3316" y="1920"/>
                    </a:lnTo>
                    <a:lnTo>
                      <a:pt x="3158" y="1949"/>
                    </a:lnTo>
                    <a:lnTo>
                      <a:pt x="3029" y="1949"/>
                    </a:lnTo>
                    <a:lnTo>
                      <a:pt x="2897" y="1949"/>
                    </a:lnTo>
                    <a:lnTo>
                      <a:pt x="2768" y="1939"/>
                    </a:lnTo>
                    <a:lnTo>
                      <a:pt x="2636" y="1920"/>
                    </a:lnTo>
                    <a:lnTo>
                      <a:pt x="2507" y="1901"/>
                    </a:lnTo>
                    <a:lnTo>
                      <a:pt x="2384" y="1875"/>
                    </a:lnTo>
                    <a:lnTo>
                      <a:pt x="2265" y="1847"/>
                    </a:lnTo>
                    <a:lnTo>
                      <a:pt x="2133" y="1810"/>
                    </a:lnTo>
                    <a:lnTo>
                      <a:pt x="2048" y="1791"/>
                    </a:lnTo>
                    <a:lnTo>
                      <a:pt x="1965" y="1762"/>
                    </a:lnTo>
                    <a:lnTo>
                      <a:pt x="1881" y="1727"/>
                    </a:lnTo>
                    <a:lnTo>
                      <a:pt x="1797" y="1678"/>
                    </a:lnTo>
                    <a:lnTo>
                      <a:pt x="1714" y="1633"/>
                    </a:lnTo>
                    <a:lnTo>
                      <a:pt x="1629" y="1575"/>
                    </a:lnTo>
                    <a:lnTo>
                      <a:pt x="1555" y="1511"/>
                    </a:lnTo>
                    <a:lnTo>
                      <a:pt x="1472" y="1446"/>
                    </a:lnTo>
                    <a:lnTo>
                      <a:pt x="1333" y="1288"/>
                    </a:lnTo>
                    <a:lnTo>
                      <a:pt x="1193" y="1140"/>
                    </a:lnTo>
                    <a:lnTo>
                      <a:pt x="1052" y="978"/>
                    </a:lnTo>
                    <a:lnTo>
                      <a:pt x="913" y="820"/>
                    </a:lnTo>
                    <a:lnTo>
                      <a:pt x="774" y="672"/>
                    </a:lnTo>
                    <a:lnTo>
                      <a:pt x="623" y="523"/>
                    </a:lnTo>
                    <a:lnTo>
                      <a:pt x="484" y="384"/>
                    </a:lnTo>
                    <a:lnTo>
                      <a:pt x="336" y="242"/>
                    </a:lnTo>
                    <a:close/>
                  </a:path>
                </a:pathLst>
              </a:custGeom>
              <a:solidFill>
                <a:srgbClr val="4C4C19"/>
              </a:solidFill>
              <a:ln w="9525">
                <a:noFill/>
                <a:round/>
                <a:headEnd/>
                <a:tailEnd/>
              </a:ln>
            </p:spPr>
            <p:txBody>
              <a:bodyPr/>
              <a:lstStyle/>
              <a:p>
                <a:endParaRPr lang="en-US"/>
              </a:p>
            </p:txBody>
          </p:sp>
          <p:sp>
            <p:nvSpPr>
              <p:cNvPr id="75" name="Freeform 74"/>
              <p:cNvSpPr>
                <a:spLocks/>
              </p:cNvSpPr>
              <p:nvPr/>
            </p:nvSpPr>
            <p:spPr bwMode="auto">
              <a:xfrm>
                <a:off x="247" y="3665"/>
                <a:ext cx="261" cy="158"/>
              </a:xfrm>
              <a:custGeom>
                <a:avLst/>
                <a:gdLst/>
                <a:ahLst/>
                <a:cxnLst>
                  <a:cxn ang="0">
                    <a:pos x="4071" y="142"/>
                  </a:cxn>
                  <a:cxn ang="0">
                    <a:pos x="4071" y="420"/>
                  </a:cxn>
                  <a:cxn ang="0">
                    <a:pos x="4071" y="700"/>
                  </a:cxn>
                  <a:cxn ang="0">
                    <a:pos x="4081" y="981"/>
                  </a:cxn>
                  <a:cxn ang="0">
                    <a:pos x="4100" y="1139"/>
                  </a:cxn>
                  <a:cxn ang="0">
                    <a:pos x="4110" y="1165"/>
                  </a:cxn>
                  <a:cxn ang="0">
                    <a:pos x="4116" y="1203"/>
                  </a:cxn>
                  <a:cxn ang="0">
                    <a:pos x="4116" y="1233"/>
                  </a:cxn>
                  <a:cxn ang="0">
                    <a:pos x="4126" y="1278"/>
                  </a:cxn>
                  <a:cxn ang="0">
                    <a:pos x="4135" y="1332"/>
                  </a:cxn>
                  <a:cxn ang="0">
                    <a:pos x="4155" y="1401"/>
                  </a:cxn>
                  <a:cxn ang="0">
                    <a:pos x="4171" y="1461"/>
                  </a:cxn>
                  <a:cxn ang="0">
                    <a:pos x="4081" y="1565"/>
                  </a:cxn>
                  <a:cxn ang="0">
                    <a:pos x="3887" y="1675"/>
                  </a:cxn>
                  <a:cxn ang="0">
                    <a:pos x="3671" y="1768"/>
                  </a:cxn>
                  <a:cxn ang="0">
                    <a:pos x="3439" y="1853"/>
                  </a:cxn>
                  <a:cxn ang="0">
                    <a:pos x="3226" y="1926"/>
                  </a:cxn>
                  <a:cxn ang="0">
                    <a:pos x="3029" y="2010"/>
                  </a:cxn>
                  <a:cxn ang="0">
                    <a:pos x="2833" y="2095"/>
                  </a:cxn>
                  <a:cxn ang="0">
                    <a:pos x="2619" y="2162"/>
                  </a:cxn>
                  <a:cxn ang="0">
                    <a:pos x="2403" y="2236"/>
                  </a:cxn>
                  <a:cxn ang="0">
                    <a:pos x="2181" y="2291"/>
                  </a:cxn>
                  <a:cxn ang="0">
                    <a:pos x="1949" y="2337"/>
                  </a:cxn>
                  <a:cxn ang="0">
                    <a:pos x="1707" y="2394"/>
                  </a:cxn>
                  <a:cxn ang="0">
                    <a:pos x="1455" y="2450"/>
                  </a:cxn>
                  <a:cxn ang="0">
                    <a:pos x="1065" y="2498"/>
                  </a:cxn>
                  <a:cxn ang="0">
                    <a:pos x="607" y="2533"/>
                  </a:cxn>
                  <a:cxn ang="0">
                    <a:pos x="272" y="2543"/>
                  </a:cxn>
                  <a:cxn ang="0">
                    <a:pos x="84" y="2523"/>
                  </a:cxn>
                  <a:cxn ang="0">
                    <a:pos x="562" y="2291"/>
                  </a:cxn>
                  <a:cxn ang="0">
                    <a:pos x="1836" y="1985"/>
                  </a:cxn>
                  <a:cxn ang="0">
                    <a:pos x="1939" y="1985"/>
                  </a:cxn>
                  <a:cxn ang="0">
                    <a:pos x="2145" y="1936"/>
                  </a:cxn>
                  <a:cxn ang="0">
                    <a:pos x="2535" y="1788"/>
                  </a:cxn>
                  <a:cxn ang="0">
                    <a:pos x="3038" y="1546"/>
                  </a:cxn>
                  <a:cxn ang="0">
                    <a:pos x="3384" y="1332"/>
                  </a:cxn>
                  <a:cxn ang="0">
                    <a:pos x="3478" y="1213"/>
                  </a:cxn>
                  <a:cxn ang="0">
                    <a:pos x="3587" y="1007"/>
                  </a:cxn>
                  <a:cxn ang="0">
                    <a:pos x="3710" y="719"/>
                  </a:cxn>
                  <a:cxn ang="0">
                    <a:pos x="3839" y="439"/>
                  </a:cxn>
                  <a:cxn ang="0">
                    <a:pos x="3897" y="326"/>
                  </a:cxn>
                  <a:cxn ang="0">
                    <a:pos x="3933" y="316"/>
                  </a:cxn>
                  <a:cxn ang="0">
                    <a:pos x="3952" y="291"/>
                  </a:cxn>
                  <a:cxn ang="0">
                    <a:pos x="3952" y="261"/>
                  </a:cxn>
                  <a:cxn ang="0">
                    <a:pos x="3971" y="232"/>
                  </a:cxn>
                  <a:cxn ang="0">
                    <a:pos x="3981" y="207"/>
                  </a:cxn>
                  <a:cxn ang="0">
                    <a:pos x="3981" y="178"/>
                  </a:cxn>
                  <a:cxn ang="0">
                    <a:pos x="4006" y="142"/>
                  </a:cxn>
                  <a:cxn ang="0">
                    <a:pos x="4016" y="103"/>
                  </a:cxn>
                  <a:cxn ang="0">
                    <a:pos x="4045" y="58"/>
                  </a:cxn>
                  <a:cxn ang="0">
                    <a:pos x="4071" y="19"/>
                  </a:cxn>
                </a:cxnLst>
                <a:rect l="0" t="0" r="r" b="b"/>
                <a:pathLst>
                  <a:path w="4171" h="2543">
                    <a:moveTo>
                      <a:pt x="4081" y="0"/>
                    </a:moveTo>
                    <a:lnTo>
                      <a:pt x="4071" y="142"/>
                    </a:lnTo>
                    <a:lnTo>
                      <a:pt x="4071" y="281"/>
                    </a:lnTo>
                    <a:lnTo>
                      <a:pt x="4071" y="420"/>
                    </a:lnTo>
                    <a:lnTo>
                      <a:pt x="4071" y="562"/>
                    </a:lnTo>
                    <a:lnTo>
                      <a:pt x="4071" y="700"/>
                    </a:lnTo>
                    <a:lnTo>
                      <a:pt x="4081" y="839"/>
                    </a:lnTo>
                    <a:lnTo>
                      <a:pt x="4081" y="981"/>
                    </a:lnTo>
                    <a:lnTo>
                      <a:pt x="4091" y="1120"/>
                    </a:lnTo>
                    <a:lnTo>
                      <a:pt x="4100" y="1139"/>
                    </a:lnTo>
                    <a:lnTo>
                      <a:pt x="4100" y="1159"/>
                    </a:lnTo>
                    <a:lnTo>
                      <a:pt x="4110" y="1165"/>
                    </a:lnTo>
                    <a:lnTo>
                      <a:pt x="4110" y="1184"/>
                    </a:lnTo>
                    <a:lnTo>
                      <a:pt x="4116" y="1203"/>
                    </a:lnTo>
                    <a:lnTo>
                      <a:pt x="4116" y="1213"/>
                    </a:lnTo>
                    <a:lnTo>
                      <a:pt x="4116" y="1233"/>
                    </a:lnTo>
                    <a:lnTo>
                      <a:pt x="4126" y="1249"/>
                    </a:lnTo>
                    <a:lnTo>
                      <a:pt x="4126" y="1278"/>
                    </a:lnTo>
                    <a:lnTo>
                      <a:pt x="4135" y="1307"/>
                    </a:lnTo>
                    <a:lnTo>
                      <a:pt x="4135" y="1332"/>
                    </a:lnTo>
                    <a:lnTo>
                      <a:pt x="4145" y="1372"/>
                    </a:lnTo>
                    <a:lnTo>
                      <a:pt x="4155" y="1401"/>
                    </a:lnTo>
                    <a:lnTo>
                      <a:pt x="4161" y="1423"/>
                    </a:lnTo>
                    <a:lnTo>
                      <a:pt x="4171" y="1461"/>
                    </a:lnTo>
                    <a:lnTo>
                      <a:pt x="4171" y="1498"/>
                    </a:lnTo>
                    <a:lnTo>
                      <a:pt x="4081" y="1565"/>
                    </a:lnTo>
                    <a:lnTo>
                      <a:pt x="3990" y="1620"/>
                    </a:lnTo>
                    <a:lnTo>
                      <a:pt x="3887" y="1675"/>
                    </a:lnTo>
                    <a:lnTo>
                      <a:pt x="3774" y="1724"/>
                    </a:lnTo>
                    <a:lnTo>
                      <a:pt x="3671" y="1768"/>
                    </a:lnTo>
                    <a:lnTo>
                      <a:pt x="3562" y="1807"/>
                    </a:lnTo>
                    <a:lnTo>
                      <a:pt x="3439" y="1853"/>
                    </a:lnTo>
                    <a:lnTo>
                      <a:pt x="3326" y="1891"/>
                    </a:lnTo>
                    <a:lnTo>
                      <a:pt x="3226" y="1926"/>
                    </a:lnTo>
                    <a:lnTo>
                      <a:pt x="3132" y="1975"/>
                    </a:lnTo>
                    <a:lnTo>
                      <a:pt x="3029" y="2010"/>
                    </a:lnTo>
                    <a:lnTo>
                      <a:pt x="2926" y="2049"/>
                    </a:lnTo>
                    <a:lnTo>
                      <a:pt x="2833" y="2095"/>
                    </a:lnTo>
                    <a:lnTo>
                      <a:pt x="2732" y="2133"/>
                    </a:lnTo>
                    <a:lnTo>
                      <a:pt x="2619" y="2162"/>
                    </a:lnTo>
                    <a:lnTo>
                      <a:pt x="2516" y="2188"/>
                    </a:lnTo>
                    <a:lnTo>
                      <a:pt x="2403" y="2236"/>
                    </a:lnTo>
                    <a:lnTo>
                      <a:pt x="2294" y="2262"/>
                    </a:lnTo>
                    <a:lnTo>
                      <a:pt x="2181" y="2291"/>
                    </a:lnTo>
                    <a:lnTo>
                      <a:pt x="2062" y="2321"/>
                    </a:lnTo>
                    <a:lnTo>
                      <a:pt x="1949" y="2337"/>
                    </a:lnTo>
                    <a:lnTo>
                      <a:pt x="1826" y="2365"/>
                    </a:lnTo>
                    <a:lnTo>
                      <a:pt x="1707" y="2394"/>
                    </a:lnTo>
                    <a:lnTo>
                      <a:pt x="1594" y="2420"/>
                    </a:lnTo>
                    <a:lnTo>
                      <a:pt x="1455" y="2450"/>
                    </a:lnTo>
                    <a:lnTo>
                      <a:pt x="1277" y="2469"/>
                    </a:lnTo>
                    <a:lnTo>
                      <a:pt x="1065" y="2498"/>
                    </a:lnTo>
                    <a:lnTo>
                      <a:pt x="839" y="2523"/>
                    </a:lnTo>
                    <a:lnTo>
                      <a:pt x="607" y="2533"/>
                    </a:lnTo>
                    <a:lnTo>
                      <a:pt x="384" y="2543"/>
                    </a:lnTo>
                    <a:lnTo>
                      <a:pt x="272" y="2543"/>
                    </a:lnTo>
                    <a:lnTo>
                      <a:pt x="168" y="2533"/>
                    </a:lnTo>
                    <a:lnTo>
                      <a:pt x="84" y="2523"/>
                    </a:lnTo>
                    <a:lnTo>
                      <a:pt x="0" y="2514"/>
                    </a:lnTo>
                    <a:lnTo>
                      <a:pt x="562" y="2291"/>
                    </a:lnTo>
                    <a:lnTo>
                      <a:pt x="1801" y="1975"/>
                    </a:lnTo>
                    <a:lnTo>
                      <a:pt x="1836" y="1985"/>
                    </a:lnTo>
                    <a:lnTo>
                      <a:pt x="1884" y="1985"/>
                    </a:lnTo>
                    <a:lnTo>
                      <a:pt x="1939" y="1985"/>
                    </a:lnTo>
                    <a:lnTo>
                      <a:pt x="1994" y="1975"/>
                    </a:lnTo>
                    <a:lnTo>
                      <a:pt x="2145" y="1936"/>
                    </a:lnTo>
                    <a:lnTo>
                      <a:pt x="2329" y="1872"/>
                    </a:lnTo>
                    <a:lnTo>
                      <a:pt x="2535" y="1788"/>
                    </a:lnTo>
                    <a:lnTo>
                      <a:pt x="2777" y="1675"/>
                    </a:lnTo>
                    <a:lnTo>
                      <a:pt x="3038" y="1546"/>
                    </a:lnTo>
                    <a:lnTo>
                      <a:pt x="3326" y="1391"/>
                    </a:lnTo>
                    <a:lnTo>
                      <a:pt x="3384" y="1332"/>
                    </a:lnTo>
                    <a:lnTo>
                      <a:pt x="3430" y="1278"/>
                    </a:lnTo>
                    <a:lnTo>
                      <a:pt x="3478" y="1213"/>
                    </a:lnTo>
                    <a:lnTo>
                      <a:pt x="3513" y="1149"/>
                    </a:lnTo>
                    <a:lnTo>
                      <a:pt x="3587" y="1007"/>
                    </a:lnTo>
                    <a:lnTo>
                      <a:pt x="3655" y="858"/>
                    </a:lnTo>
                    <a:lnTo>
                      <a:pt x="3710" y="719"/>
                    </a:lnTo>
                    <a:lnTo>
                      <a:pt x="3774" y="578"/>
                    </a:lnTo>
                    <a:lnTo>
                      <a:pt x="3839" y="439"/>
                    </a:lnTo>
                    <a:lnTo>
                      <a:pt x="3906" y="316"/>
                    </a:lnTo>
                    <a:lnTo>
                      <a:pt x="3897" y="326"/>
                    </a:lnTo>
                    <a:lnTo>
                      <a:pt x="3897" y="316"/>
                    </a:lnTo>
                    <a:lnTo>
                      <a:pt x="3933" y="316"/>
                    </a:lnTo>
                    <a:lnTo>
                      <a:pt x="3942" y="300"/>
                    </a:lnTo>
                    <a:lnTo>
                      <a:pt x="3952" y="291"/>
                    </a:lnTo>
                    <a:lnTo>
                      <a:pt x="3952" y="281"/>
                    </a:lnTo>
                    <a:lnTo>
                      <a:pt x="3952" y="261"/>
                    </a:lnTo>
                    <a:lnTo>
                      <a:pt x="3962" y="242"/>
                    </a:lnTo>
                    <a:lnTo>
                      <a:pt x="3971" y="232"/>
                    </a:lnTo>
                    <a:lnTo>
                      <a:pt x="3971" y="216"/>
                    </a:lnTo>
                    <a:lnTo>
                      <a:pt x="3981" y="207"/>
                    </a:lnTo>
                    <a:lnTo>
                      <a:pt x="3981" y="187"/>
                    </a:lnTo>
                    <a:lnTo>
                      <a:pt x="3981" y="178"/>
                    </a:lnTo>
                    <a:lnTo>
                      <a:pt x="4006" y="159"/>
                    </a:lnTo>
                    <a:lnTo>
                      <a:pt x="4006" y="142"/>
                    </a:lnTo>
                    <a:lnTo>
                      <a:pt x="4006" y="122"/>
                    </a:lnTo>
                    <a:lnTo>
                      <a:pt x="4016" y="103"/>
                    </a:lnTo>
                    <a:lnTo>
                      <a:pt x="4035" y="74"/>
                    </a:lnTo>
                    <a:lnTo>
                      <a:pt x="4045" y="58"/>
                    </a:lnTo>
                    <a:lnTo>
                      <a:pt x="4055" y="39"/>
                    </a:lnTo>
                    <a:lnTo>
                      <a:pt x="4071" y="19"/>
                    </a:lnTo>
                    <a:lnTo>
                      <a:pt x="4081" y="0"/>
                    </a:lnTo>
                    <a:close/>
                  </a:path>
                </a:pathLst>
              </a:custGeom>
              <a:solidFill>
                <a:srgbClr val="7D4A17"/>
              </a:solidFill>
              <a:ln w="9525">
                <a:noFill/>
                <a:round/>
                <a:headEnd/>
                <a:tailEnd/>
              </a:ln>
            </p:spPr>
            <p:txBody>
              <a:bodyPr/>
              <a:lstStyle/>
              <a:p>
                <a:endParaRPr lang="en-US"/>
              </a:p>
            </p:txBody>
          </p:sp>
          <p:sp>
            <p:nvSpPr>
              <p:cNvPr id="76" name="Freeform 75"/>
              <p:cNvSpPr>
                <a:spLocks/>
              </p:cNvSpPr>
              <p:nvPr/>
            </p:nvSpPr>
            <p:spPr bwMode="auto">
              <a:xfrm>
                <a:off x="507" y="3640"/>
                <a:ext cx="43" cy="210"/>
              </a:xfrm>
              <a:custGeom>
                <a:avLst/>
                <a:gdLst/>
                <a:ahLst/>
                <a:cxnLst>
                  <a:cxn ang="0">
                    <a:pos x="436" y="3214"/>
                  </a:cxn>
                  <a:cxn ang="0">
                    <a:pos x="400" y="2978"/>
                  </a:cxn>
                  <a:cxn ang="0">
                    <a:pos x="371" y="2755"/>
                  </a:cxn>
                  <a:cxn ang="0">
                    <a:pos x="326" y="2542"/>
                  </a:cxn>
                  <a:cxn ang="0">
                    <a:pos x="307" y="2400"/>
                  </a:cxn>
                  <a:cxn ang="0">
                    <a:pos x="297" y="2346"/>
                  </a:cxn>
                  <a:cxn ang="0">
                    <a:pos x="278" y="2291"/>
                  </a:cxn>
                  <a:cxn ang="0">
                    <a:pos x="242" y="2233"/>
                  </a:cxn>
                  <a:cxn ang="0">
                    <a:pos x="174" y="2084"/>
                  </a:cxn>
                  <a:cxn ang="0">
                    <a:pos x="90" y="1813"/>
                  </a:cxn>
                  <a:cxn ang="0">
                    <a:pos x="36" y="1520"/>
                  </a:cxn>
                  <a:cxn ang="0">
                    <a:pos x="6" y="1203"/>
                  </a:cxn>
                  <a:cxn ang="0">
                    <a:pos x="0" y="735"/>
                  </a:cxn>
                  <a:cxn ang="0">
                    <a:pos x="26" y="316"/>
                  </a:cxn>
                  <a:cxn ang="0">
                    <a:pos x="65" y="93"/>
                  </a:cxn>
                  <a:cxn ang="0">
                    <a:pos x="100" y="129"/>
                  </a:cxn>
                  <a:cxn ang="0">
                    <a:pos x="100" y="280"/>
                  </a:cxn>
                  <a:cxn ang="0">
                    <a:pos x="81" y="371"/>
                  </a:cxn>
                  <a:cxn ang="0">
                    <a:pos x="90" y="493"/>
                  </a:cxn>
                  <a:cxn ang="0">
                    <a:pos x="119" y="690"/>
                  </a:cxn>
                  <a:cxn ang="0">
                    <a:pos x="119" y="904"/>
                  </a:cxn>
                  <a:cxn ang="0">
                    <a:pos x="129" y="1129"/>
                  </a:cxn>
                  <a:cxn ang="0">
                    <a:pos x="165" y="1332"/>
                  </a:cxn>
                  <a:cxn ang="0">
                    <a:pos x="232" y="1510"/>
                  </a:cxn>
                  <a:cxn ang="0">
                    <a:pos x="361" y="1771"/>
                  </a:cxn>
                  <a:cxn ang="0">
                    <a:pos x="509" y="2055"/>
                  </a:cxn>
                  <a:cxn ang="0">
                    <a:pos x="622" y="2307"/>
                  </a:cxn>
                  <a:cxn ang="0">
                    <a:pos x="678" y="2494"/>
                  </a:cxn>
                  <a:cxn ang="0">
                    <a:pos x="697" y="2662"/>
                  </a:cxn>
                  <a:cxn ang="0">
                    <a:pos x="687" y="2820"/>
                  </a:cxn>
                  <a:cxn ang="0">
                    <a:pos x="632" y="3017"/>
                  </a:cxn>
                  <a:cxn ang="0">
                    <a:pos x="577" y="3185"/>
                  </a:cxn>
                  <a:cxn ang="0">
                    <a:pos x="549" y="3287"/>
                  </a:cxn>
                  <a:cxn ang="0">
                    <a:pos x="500" y="3352"/>
                  </a:cxn>
                  <a:cxn ang="0">
                    <a:pos x="474" y="3362"/>
                  </a:cxn>
                  <a:cxn ang="0">
                    <a:pos x="455" y="3343"/>
                  </a:cxn>
                </a:cxnLst>
                <a:rect l="0" t="0" r="r" b="b"/>
                <a:pathLst>
                  <a:path w="697" h="3362">
                    <a:moveTo>
                      <a:pt x="445" y="3324"/>
                    </a:moveTo>
                    <a:lnTo>
                      <a:pt x="436" y="3214"/>
                    </a:lnTo>
                    <a:lnTo>
                      <a:pt x="416" y="3091"/>
                    </a:lnTo>
                    <a:lnTo>
                      <a:pt x="400" y="2978"/>
                    </a:lnTo>
                    <a:lnTo>
                      <a:pt x="390" y="2868"/>
                    </a:lnTo>
                    <a:lnTo>
                      <a:pt x="371" y="2755"/>
                    </a:lnTo>
                    <a:lnTo>
                      <a:pt x="351" y="2642"/>
                    </a:lnTo>
                    <a:lnTo>
                      <a:pt x="326" y="2542"/>
                    </a:lnTo>
                    <a:lnTo>
                      <a:pt x="307" y="2439"/>
                    </a:lnTo>
                    <a:lnTo>
                      <a:pt x="307" y="2400"/>
                    </a:lnTo>
                    <a:lnTo>
                      <a:pt x="297" y="2375"/>
                    </a:lnTo>
                    <a:lnTo>
                      <a:pt x="297" y="2346"/>
                    </a:lnTo>
                    <a:lnTo>
                      <a:pt x="287" y="2316"/>
                    </a:lnTo>
                    <a:lnTo>
                      <a:pt x="278" y="2291"/>
                    </a:lnTo>
                    <a:lnTo>
                      <a:pt x="258" y="2262"/>
                    </a:lnTo>
                    <a:lnTo>
                      <a:pt x="242" y="2233"/>
                    </a:lnTo>
                    <a:lnTo>
                      <a:pt x="222" y="2206"/>
                    </a:lnTo>
                    <a:lnTo>
                      <a:pt x="174" y="2084"/>
                    </a:lnTo>
                    <a:lnTo>
                      <a:pt x="129" y="1955"/>
                    </a:lnTo>
                    <a:lnTo>
                      <a:pt x="90" y="1813"/>
                    </a:lnTo>
                    <a:lnTo>
                      <a:pt x="65" y="1678"/>
                    </a:lnTo>
                    <a:lnTo>
                      <a:pt x="36" y="1520"/>
                    </a:lnTo>
                    <a:lnTo>
                      <a:pt x="16" y="1361"/>
                    </a:lnTo>
                    <a:lnTo>
                      <a:pt x="6" y="1203"/>
                    </a:lnTo>
                    <a:lnTo>
                      <a:pt x="0" y="1045"/>
                    </a:lnTo>
                    <a:lnTo>
                      <a:pt x="0" y="735"/>
                    </a:lnTo>
                    <a:lnTo>
                      <a:pt x="6" y="448"/>
                    </a:lnTo>
                    <a:lnTo>
                      <a:pt x="26" y="316"/>
                    </a:lnTo>
                    <a:lnTo>
                      <a:pt x="45" y="197"/>
                    </a:lnTo>
                    <a:lnTo>
                      <a:pt x="65" y="93"/>
                    </a:lnTo>
                    <a:lnTo>
                      <a:pt x="81" y="0"/>
                    </a:lnTo>
                    <a:lnTo>
                      <a:pt x="100" y="129"/>
                    </a:lnTo>
                    <a:lnTo>
                      <a:pt x="100" y="222"/>
                    </a:lnTo>
                    <a:lnTo>
                      <a:pt x="100" y="280"/>
                    </a:lnTo>
                    <a:lnTo>
                      <a:pt x="90" y="326"/>
                    </a:lnTo>
                    <a:lnTo>
                      <a:pt x="81" y="371"/>
                    </a:lnTo>
                    <a:lnTo>
                      <a:pt x="81" y="429"/>
                    </a:lnTo>
                    <a:lnTo>
                      <a:pt x="90" y="493"/>
                    </a:lnTo>
                    <a:lnTo>
                      <a:pt x="119" y="606"/>
                    </a:lnTo>
                    <a:lnTo>
                      <a:pt x="119" y="690"/>
                    </a:lnTo>
                    <a:lnTo>
                      <a:pt x="119" y="791"/>
                    </a:lnTo>
                    <a:lnTo>
                      <a:pt x="119" y="904"/>
                    </a:lnTo>
                    <a:lnTo>
                      <a:pt x="119" y="1016"/>
                    </a:lnTo>
                    <a:lnTo>
                      <a:pt x="129" y="1129"/>
                    </a:lnTo>
                    <a:lnTo>
                      <a:pt x="149" y="1238"/>
                    </a:lnTo>
                    <a:lnTo>
                      <a:pt x="165" y="1332"/>
                    </a:lnTo>
                    <a:lnTo>
                      <a:pt x="194" y="1426"/>
                    </a:lnTo>
                    <a:lnTo>
                      <a:pt x="232" y="1510"/>
                    </a:lnTo>
                    <a:lnTo>
                      <a:pt x="287" y="1633"/>
                    </a:lnTo>
                    <a:lnTo>
                      <a:pt x="361" y="1771"/>
                    </a:lnTo>
                    <a:lnTo>
                      <a:pt x="436" y="1907"/>
                    </a:lnTo>
                    <a:lnTo>
                      <a:pt x="509" y="2055"/>
                    </a:lnTo>
                    <a:lnTo>
                      <a:pt x="577" y="2197"/>
                    </a:lnTo>
                    <a:lnTo>
                      <a:pt x="622" y="2307"/>
                    </a:lnTo>
                    <a:lnTo>
                      <a:pt x="652" y="2400"/>
                    </a:lnTo>
                    <a:lnTo>
                      <a:pt x="678" y="2494"/>
                    </a:lnTo>
                    <a:lnTo>
                      <a:pt x="687" y="2588"/>
                    </a:lnTo>
                    <a:lnTo>
                      <a:pt x="697" y="2662"/>
                    </a:lnTo>
                    <a:lnTo>
                      <a:pt x="697" y="2746"/>
                    </a:lnTo>
                    <a:lnTo>
                      <a:pt x="687" y="2820"/>
                    </a:lnTo>
                    <a:lnTo>
                      <a:pt x="662" y="2913"/>
                    </a:lnTo>
                    <a:lnTo>
                      <a:pt x="632" y="3017"/>
                    </a:lnTo>
                    <a:lnTo>
                      <a:pt x="584" y="3139"/>
                    </a:lnTo>
                    <a:lnTo>
                      <a:pt x="577" y="3185"/>
                    </a:lnTo>
                    <a:lnTo>
                      <a:pt x="568" y="3239"/>
                    </a:lnTo>
                    <a:lnTo>
                      <a:pt x="549" y="3287"/>
                    </a:lnTo>
                    <a:lnTo>
                      <a:pt x="529" y="3324"/>
                    </a:lnTo>
                    <a:lnTo>
                      <a:pt x="500" y="3352"/>
                    </a:lnTo>
                    <a:lnTo>
                      <a:pt x="484" y="3362"/>
                    </a:lnTo>
                    <a:lnTo>
                      <a:pt x="474" y="3362"/>
                    </a:lnTo>
                    <a:lnTo>
                      <a:pt x="464" y="3352"/>
                    </a:lnTo>
                    <a:lnTo>
                      <a:pt x="455" y="3343"/>
                    </a:lnTo>
                    <a:lnTo>
                      <a:pt x="445" y="3324"/>
                    </a:lnTo>
                    <a:close/>
                  </a:path>
                </a:pathLst>
              </a:custGeom>
              <a:solidFill>
                <a:srgbClr val="E8B582"/>
              </a:solidFill>
              <a:ln w="9525">
                <a:noFill/>
                <a:round/>
                <a:headEnd/>
                <a:tailEnd/>
              </a:ln>
            </p:spPr>
            <p:txBody>
              <a:bodyPr/>
              <a:lstStyle/>
              <a:p>
                <a:endParaRPr lang="en-US"/>
              </a:p>
            </p:txBody>
          </p:sp>
          <p:sp>
            <p:nvSpPr>
              <p:cNvPr id="77" name="Freeform 76"/>
              <p:cNvSpPr>
                <a:spLocks/>
              </p:cNvSpPr>
              <p:nvPr/>
            </p:nvSpPr>
            <p:spPr bwMode="auto">
              <a:xfrm>
                <a:off x="194" y="3510"/>
                <a:ext cx="187" cy="100"/>
              </a:xfrm>
              <a:custGeom>
                <a:avLst/>
                <a:gdLst/>
                <a:ahLst/>
                <a:cxnLst>
                  <a:cxn ang="0">
                    <a:pos x="2600" y="1121"/>
                  </a:cxn>
                  <a:cxn ang="0">
                    <a:pos x="2555" y="1202"/>
                  </a:cxn>
                  <a:cxn ang="0">
                    <a:pos x="2507" y="1285"/>
                  </a:cxn>
                  <a:cxn ang="0">
                    <a:pos x="2442" y="1363"/>
                  </a:cxn>
                  <a:cxn ang="0">
                    <a:pos x="2387" y="1398"/>
                  </a:cxn>
                  <a:cxn ang="0">
                    <a:pos x="2367" y="1417"/>
                  </a:cxn>
                  <a:cxn ang="0">
                    <a:pos x="2338" y="1427"/>
                  </a:cxn>
                  <a:cxn ang="0">
                    <a:pos x="2313" y="1447"/>
                  </a:cxn>
                  <a:cxn ang="0">
                    <a:pos x="2255" y="1427"/>
                  </a:cxn>
                  <a:cxn ang="0">
                    <a:pos x="2136" y="1472"/>
                  </a:cxn>
                  <a:cxn ang="0">
                    <a:pos x="2004" y="1501"/>
                  </a:cxn>
                  <a:cxn ang="0">
                    <a:pos x="1875" y="1536"/>
                  </a:cxn>
                  <a:cxn ang="0">
                    <a:pos x="1762" y="1595"/>
                  </a:cxn>
                  <a:cxn ang="0">
                    <a:pos x="1568" y="1614"/>
                  </a:cxn>
                  <a:cxn ang="0">
                    <a:pos x="1371" y="1595"/>
                  </a:cxn>
                  <a:cxn ang="0">
                    <a:pos x="1203" y="1520"/>
                  </a:cxn>
                  <a:cxn ang="0">
                    <a:pos x="1064" y="1388"/>
                  </a:cxn>
                  <a:cxn ang="0">
                    <a:pos x="813" y="1417"/>
                  </a:cxn>
                  <a:cxn ang="0">
                    <a:pos x="571" y="1379"/>
                  </a:cxn>
                  <a:cxn ang="0">
                    <a:pos x="354" y="1278"/>
                  </a:cxn>
                  <a:cxn ang="0">
                    <a:pos x="252" y="1202"/>
                  </a:cxn>
                  <a:cxn ang="0">
                    <a:pos x="168" y="1121"/>
                  </a:cxn>
                  <a:cxn ang="0">
                    <a:pos x="113" y="1043"/>
                  </a:cxn>
                  <a:cxn ang="0">
                    <a:pos x="68" y="960"/>
                  </a:cxn>
                  <a:cxn ang="0">
                    <a:pos x="29" y="791"/>
                  </a:cxn>
                  <a:cxn ang="0">
                    <a:pos x="20" y="608"/>
                  </a:cxn>
                  <a:cxn ang="0">
                    <a:pos x="0" y="420"/>
                  </a:cxn>
                  <a:cxn ang="0">
                    <a:pos x="74" y="514"/>
                  </a:cxn>
                  <a:cxn ang="0">
                    <a:pos x="152" y="597"/>
                  </a:cxn>
                  <a:cxn ang="0">
                    <a:pos x="216" y="643"/>
                  </a:cxn>
                  <a:cxn ang="0">
                    <a:pos x="271" y="672"/>
                  </a:cxn>
                  <a:cxn ang="0">
                    <a:pos x="319" y="746"/>
                  </a:cxn>
                  <a:cxn ang="0">
                    <a:pos x="375" y="820"/>
                  </a:cxn>
                  <a:cxn ang="0">
                    <a:pos x="419" y="885"/>
                  </a:cxn>
                  <a:cxn ang="0">
                    <a:pos x="477" y="952"/>
                  </a:cxn>
                  <a:cxn ang="0">
                    <a:pos x="587" y="1036"/>
                  </a:cxn>
                  <a:cxn ang="0">
                    <a:pos x="709" y="1101"/>
                  </a:cxn>
                  <a:cxn ang="0">
                    <a:pos x="961" y="1165"/>
                  </a:cxn>
                  <a:cxn ang="0">
                    <a:pos x="1232" y="1175"/>
                  </a:cxn>
                  <a:cxn ang="0">
                    <a:pos x="1500" y="1146"/>
                  </a:cxn>
                  <a:cxn ang="0">
                    <a:pos x="2042" y="1017"/>
                  </a:cxn>
                  <a:cxn ang="0">
                    <a:pos x="2294" y="969"/>
                  </a:cxn>
                  <a:cxn ang="0">
                    <a:pos x="2526" y="952"/>
                  </a:cxn>
                  <a:cxn ang="0">
                    <a:pos x="2536" y="885"/>
                  </a:cxn>
                  <a:cxn ang="0">
                    <a:pos x="2545" y="830"/>
                  </a:cxn>
                  <a:cxn ang="0">
                    <a:pos x="2555" y="775"/>
                  </a:cxn>
                  <a:cxn ang="0">
                    <a:pos x="2564" y="737"/>
                  </a:cxn>
                  <a:cxn ang="0">
                    <a:pos x="2619" y="691"/>
                  </a:cxn>
                  <a:cxn ang="0">
                    <a:pos x="2693" y="597"/>
                  </a:cxn>
                  <a:cxn ang="0">
                    <a:pos x="2778" y="485"/>
                  </a:cxn>
                  <a:cxn ang="0">
                    <a:pos x="2806" y="420"/>
                  </a:cxn>
                  <a:cxn ang="0">
                    <a:pos x="2842" y="317"/>
                  </a:cxn>
                  <a:cxn ang="0">
                    <a:pos x="2880" y="213"/>
                  </a:cxn>
                  <a:cxn ang="0">
                    <a:pos x="2916" y="113"/>
                  </a:cxn>
                  <a:cxn ang="0">
                    <a:pos x="2964" y="30"/>
                  </a:cxn>
                  <a:cxn ang="0">
                    <a:pos x="2974" y="20"/>
                  </a:cxn>
                  <a:cxn ang="0">
                    <a:pos x="2993" y="11"/>
                  </a:cxn>
                  <a:cxn ang="0">
                    <a:pos x="2945" y="130"/>
                  </a:cxn>
                  <a:cxn ang="0">
                    <a:pos x="2861" y="401"/>
                  </a:cxn>
                  <a:cxn ang="0">
                    <a:pos x="2768" y="672"/>
                  </a:cxn>
                  <a:cxn ang="0">
                    <a:pos x="2674" y="943"/>
                  </a:cxn>
                </a:cxnLst>
                <a:rect l="0" t="0" r="r" b="b"/>
                <a:pathLst>
                  <a:path w="2999" h="1614">
                    <a:moveTo>
                      <a:pt x="2628" y="1082"/>
                    </a:moveTo>
                    <a:lnTo>
                      <a:pt x="2600" y="1121"/>
                    </a:lnTo>
                    <a:lnTo>
                      <a:pt x="2580" y="1165"/>
                    </a:lnTo>
                    <a:lnTo>
                      <a:pt x="2555" y="1202"/>
                    </a:lnTo>
                    <a:lnTo>
                      <a:pt x="2536" y="1250"/>
                    </a:lnTo>
                    <a:lnTo>
                      <a:pt x="2507" y="1285"/>
                    </a:lnTo>
                    <a:lnTo>
                      <a:pt x="2480" y="1324"/>
                    </a:lnTo>
                    <a:lnTo>
                      <a:pt x="2442" y="1363"/>
                    </a:lnTo>
                    <a:lnTo>
                      <a:pt x="2397" y="1388"/>
                    </a:lnTo>
                    <a:lnTo>
                      <a:pt x="2387" y="1398"/>
                    </a:lnTo>
                    <a:lnTo>
                      <a:pt x="2377" y="1407"/>
                    </a:lnTo>
                    <a:lnTo>
                      <a:pt x="2367" y="1417"/>
                    </a:lnTo>
                    <a:lnTo>
                      <a:pt x="2358" y="1427"/>
                    </a:lnTo>
                    <a:lnTo>
                      <a:pt x="2338" y="1427"/>
                    </a:lnTo>
                    <a:lnTo>
                      <a:pt x="2329" y="1436"/>
                    </a:lnTo>
                    <a:lnTo>
                      <a:pt x="2313" y="1447"/>
                    </a:lnTo>
                    <a:lnTo>
                      <a:pt x="2294" y="1447"/>
                    </a:lnTo>
                    <a:lnTo>
                      <a:pt x="2255" y="1427"/>
                    </a:lnTo>
                    <a:lnTo>
                      <a:pt x="2200" y="1453"/>
                    </a:lnTo>
                    <a:lnTo>
                      <a:pt x="2136" y="1472"/>
                    </a:lnTo>
                    <a:lnTo>
                      <a:pt x="2071" y="1492"/>
                    </a:lnTo>
                    <a:lnTo>
                      <a:pt x="2004" y="1501"/>
                    </a:lnTo>
                    <a:lnTo>
                      <a:pt x="1939" y="1520"/>
                    </a:lnTo>
                    <a:lnTo>
                      <a:pt x="1875" y="1536"/>
                    </a:lnTo>
                    <a:lnTo>
                      <a:pt x="1819" y="1566"/>
                    </a:lnTo>
                    <a:lnTo>
                      <a:pt x="1762" y="1595"/>
                    </a:lnTo>
                    <a:lnTo>
                      <a:pt x="1661" y="1614"/>
                    </a:lnTo>
                    <a:lnTo>
                      <a:pt x="1568" y="1614"/>
                    </a:lnTo>
                    <a:lnTo>
                      <a:pt x="1464" y="1614"/>
                    </a:lnTo>
                    <a:lnTo>
                      <a:pt x="1371" y="1595"/>
                    </a:lnTo>
                    <a:lnTo>
                      <a:pt x="1287" y="1556"/>
                    </a:lnTo>
                    <a:lnTo>
                      <a:pt x="1203" y="1520"/>
                    </a:lnTo>
                    <a:lnTo>
                      <a:pt x="1129" y="1463"/>
                    </a:lnTo>
                    <a:lnTo>
                      <a:pt x="1064" y="1388"/>
                    </a:lnTo>
                    <a:lnTo>
                      <a:pt x="942" y="1407"/>
                    </a:lnTo>
                    <a:lnTo>
                      <a:pt x="813" y="1417"/>
                    </a:lnTo>
                    <a:lnTo>
                      <a:pt x="690" y="1407"/>
                    </a:lnTo>
                    <a:lnTo>
                      <a:pt x="571" y="1379"/>
                    </a:lnTo>
                    <a:lnTo>
                      <a:pt x="458" y="1334"/>
                    </a:lnTo>
                    <a:lnTo>
                      <a:pt x="354" y="1278"/>
                    </a:lnTo>
                    <a:lnTo>
                      <a:pt x="300" y="1240"/>
                    </a:lnTo>
                    <a:lnTo>
                      <a:pt x="252" y="1202"/>
                    </a:lnTo>
                    <a:lnTo>
                      <a:pt x="216" y="1165"/>
                    </a:lnTo>
                    <a:lnTo>
                      <a:pt x="168" y="1121"/>
                    </a:lnTo>
                    <a:lnTo>
                      <a:pt x="142" y="1082"/>
                    </a:lnTo>
                    <a:lnTo>
                      <a:pt x="113" y="1043"/>
                    </a:lnTo>
                    <a:lnTo>
                      <a:pt x="84" y="1008"/>
                    </a:lnTo>
                    <a:lnTo>
                      <a:pt x="68" y="960"/>
                    </a:lnTo>
                    <a:lnTo>
                      <a:pt x="39" y="875"/>
                    </a:lnTo>
                    <a:lnTo>
                      <a:pt x="29" y="791"/>
                    </a:lnTo>
                    <a:lnTo>
                      <a:pt x="20" y="701"/>
                    </a:lnTo>
                    <a:lnTo>
                      <a:pt x="20" y="608"/>
                    </a:lnTo>
                    <a:lnTo>
                      <a:pt x="10" y="514"/>
                    </a:lnTo>
                    <a:lnTo>
                      <a:pt x="0" y="420"/>
                    </a:lnTo>
                    <a:lnTo>
                      <a:pt x="39" y="465"/>
                    </a:lnTo>
                    <a:lnTo>
                      <a:pt x="74" y="514"/>
                    </a:lnTo>
                    <a:lnTo>
                      <a:pt x="113" y="559"/>
                    </a:lnTo>
                    <a:lnTo>
                      <a:pt x="152" y="597"/>
                    </a:lnTo>
                    <a:lnTo>
                      <a:pt x="177" y="624"/>
                    </a:lnTo>
                    <a:lnTo>
                      <a:pt x="216" y="643"/>
                    </a:lnTo>
                    <a:lnTo>
                      <a:pt x="242" y="662"/>
                    </a:lnTo>
                    <a:lnTo>
                      <a:pt x="271" y="672"/>
                    </a:lnTo>
                    <a:lnTo>
                      <a:pt x="300" y="707"/>
                    </a:lnTo>
                    <a:lnTo>
                      <a:pt x="319" y="746"/>
                    </a:lnTo>
                    <a:lnTo>
                      <a:pt x="345" y="785"/>
                    </a:lnTo>
                    <a:lnTo>
                      <a:pt x="375" y="820"/>
                    </a:lnTo>
                    <a:lnTo>
                      <a:pt x="403" y="859"/>
                    </a:lnTo>
                    <a:lnTo>
                      <a:pt x="419" y="885"/>
                    </a:lnTo>
                    <a:lnTo>
                      <a:pt x="448" y="923"/>
                    </a:lnTo>
                    <a:lnTo>
                      <a:pt x="477" y="952"/>
                    </a:lnTo>
                    <a:lnTo>
                      <a:pt x="532" y="988"/>
                    </a:lnTo>
                    <a:lnTo>
                      <a:pt x="587" y="1036"/>
                    </a:lnTo>
                    <a:lnTo>
                      <a:pt x="655" y="1062"/>
                    </a:lnTo>
                    <a:lnTo>
                      <a:pt x="709" y="1101"/>
                    </a:lnTo>
                    <a:lnTo>
                      <a:pt x="829" y="1137"/>
                    </a:lnTo>
                    <a:lnTo>
                      <a:pt x="961" y="1165"/>
                    </a:lnTo>
                    <a:lnTo>
                      <a:pt x="1090" y="1175"/>
                    </a:lnTo>
                    <a:lnTo>
                      <a:pt x="1232" y="1175"/>
                    </a:lnTo>
                    <a:lnTo>
                      <a:pt x="1361" y="1165"/>
                    </a:lnTo>
                    <a:lnTo>
                      <a:pt x="1500" y="1146"/>
                    </a:lnTo>
                    <a:lnTo>
                      <a:pt x="1771" y="1082"/>
                    </a:lnTo>
                    <a:lnTo>
                      <a:pt x="2042" y="1017"/>
                    </a:lnTo>
                    <a:lnTo>
                      <a:pt x="2171" y="988"/>
                    </a:lnTo>
                    <a:lnTo>
                      <a:pt x="2294" y="969"/>
                    </a:lnTo>
                    <a:lnTo>
                      <a:pt x="2413" y="952"/>
                    </a:lnTo>
                    <a:lnTo>
                      <a:pt x="2526" y="952"/>
                    </a:lnTo>
                    <a:lnTo>
                      <a:pt x="2526" y="923"/>
                    </a:lnTo>
                    <a:lnTo>
                      <a:pt x="2536" y="885"/>
                    </a:lnTo>
                    <a:lnTo>
                      <a:pt x="2536" y="859"/>
                    </a:lnTo>
                    <a:lnTo>
                      <a:pt x="2545" y="830"/>
                    </a:lnTo>
                    <a:lnTo>
                      <a:pt x="2555" y="801"/>
                    </a:lnTo>
                    <a:lnTo>
                      <a:pt x="2555" y="775"/>
                    </a:lnTo>
                    <a:lnTo>
                      <a:pt x="2564" y="756"/>
                    </a:lnTo>
                    <a:lnTo>
                      <a:pt x="2564" y="737"/>
                    </a:lnTo>
                    <a:lnTo>
                      <a:pt x="2580" y="727"/>
                    </a:lnTo>
                    <a:lnTo>
                      <a:pt x="2619" y="691"/>
                    </a:lnTo>
                    <a:lnTo>
                      <a:pt x="2658" y="643"/>
                    </a:lnTo>
                    <a:lnTo>
                      <a:pt x="2693" y="597"/>
                    </a:lnTo>
                    <a:lnTo>
                      <a:pt x="2741" y="540"/>
                    </a:lnTo>
                    <a:lnTo>
                      <a:pt x="2778" y="485"/>
                    </a:lnTo>
                    <a:lnTo>
                      <a:pt x="2797" y="449"/>
                    </a:lnTo>
                    <a:lnTo>
                      <a:pt x="2806" y="420"/>
                    </a:lnTo>
                    <a:lnTo>
                      <a:pt x="2826" y="366"/>
                    </a:lnTo>
                    <a:lnTo>
                      <a:pt x="2842" y="317"/>
                    </a:lnTo>
                    <a:lnTo>
                      <a:pt x="2861" y="262"/>
                    </a:lnTo>
                    <a:lnTo>
                      <a:pt x="2880" y="213"/>
                    </a:lnTo>
                    <a:lnTo>
                      <a:pt x="2900" y="159"/>
                    </a:lnTo>
                    <a:lnTo>
                      <a:pt x="2916" y="113"/>
                    </a:lnTo>
                    <a:lnTo>
                      <a:pt x="2945" y="65"/>
                    </a:lnTo>
                    <a:lnTo>
                      <a:pt x="2964" y="30"/>
                    </a:lnTo>
                    <a:lnTo>
                      <a:pt x="2964" y="20"/>
                    </a:lnTo>
                    <a:lnTo>
                      <a:pt x="2974" y="20"/>
                    </a:lnTo>
                    <a:lnTo>
                      <a:pt x="2983" y="11"/>
                    </a:lnTo>
                    <a:lnTo>
                      <a:pt x="2993" y="11"/>
                    </a:lnTo>
                    <a:lnTo>
                      <a:pt x="2999" y="0"/>
                    </a:lnTo>
                    <a:lnTo>
                      <a:pt x="2945" y="130"/>
                    </a:lnTo>
                    <a:lnTo>
                      <a:pt x="2900" y="272"/>
                    </a:lnTo>
                    <a:lnTo>
                      <a:pt x="2861" y="401"/>
                    </a:lnTo>
                    <a:lnTo>
                      <a:pt x="2816" y="540"/>
                    </a:lnTo>
                    <a:lnTo>
                      <a:pt x="2768" y="672"/>
                    </a:lnTo>
                    <a:lnTo>
                      <a:pt x="2722" y="810"/>
                    </a:lnTo>
                    <a:lnTo>
                      <a:pt x="2674" y="943"/>
                    </a:lnTo>
                    <a:lnTo>
                      <a:pt x="2628" y="1082"/>
                    </a:lnTo>
                    <a:close/>
                  </a:path>
                </a:pathLst>
              </a:custGeom>
              <a:solidFill>
                <a:srgbClr val="E8B582"/>
              </a:solidFill>
              <a:ln w="9525">
                <a:noFill/>
                <a:round/>
                <a:headEnd/>
                <a:tailEnd/>
              </a:ln>
            </p:spPr>
            <p:txBody>
              <a:bodyPr/>
              <a:lstStyle/>
              <a:p>
                <a:endParaRPr lang="en-US"/>
              </a:p>
            </p:txBody>
          </p:sp>
          <p:sp>
            <p:nvSpPr>
              <p:cNvPr id="78" name="Freeform 77"/>
              <p:cNvSpPr>
                <a:spLocks/>
              </p:cNvSpPr>
              <p:nvPr/>
            </p:nvSpPr>
            <p:spPr bwMode="auto">
              <a:xfrm>
                <a:off x="191" y="3510"/>
                <a:ext cx="190" cy="100"/>
              </a:xfrm>
              <a:custGeom>
                <a:avLst/>
                <a:gdLst/>
                <a:ahLst/>
                <a:cxnLst>
                  <a:cxn ang="0">
                    <a:pos x="84" y="438"/>
                  </a:cxn>
                  <a:cxn ang="0">
                    <a:pos x="223" y="586"/>
                  </a:cxn>
                  <a:cxn ang="0">
                    <a:pos x="326" y="651"/>
                  </a:cxn>
                  <a:cxn ang="0">
                    <a:pos x="400" y="774"/>
                  </a:cxn>
                  <a:cxn ang="0">
                    <a:pos x="484" y="874"/>
                  </a:cxn>
                  <a:cxn ang="0">
                    <a:pos x="587" y="977"/>
                  </a:cxn>
                  <a:cxn ang="0">
                    <a:pos x="764" y="1081"/>
                  </a:cxn>
                  <a:cxn ang="0">
                    <a:pos x="1155" y="1164"/>
                  </a:cxn>
                  <a:cxn ang="0">
                    <a:pos x="1555" y="1126"/>
                  </a:cxn>
                  <a:cxn ang="0">
                    <a:pos x="2226" y="977"/>
                  </a:cxn>
                  <a:cxn ang="0">
                    <a:pos x="2581" y="932"/>
                  </a:cxn>
                  <a:cxn ang="0">
                    <a:pos x="2591" y="848"/>
                  </a:cxn>
                  <a:cxn ang="0">
                    <a:pos x="2619" y="764"/>
                  </a:cxn>
                  <a:cxn ang="0">
                    <a:pos x="2635" y="716"/>
                  </a:cxn>
                  <a:cxn ang="0">
                    <a:pos x="2758" y="586"/>
                  </a:cxn>
                  <a:cxn ang="0">
                    <a:pos x="2852" y="438"/>
                  </a:cxn>
                  <a:cxn ang="0">
                    <a:pos x="2897" y="306"/>
                  </a:cxn>
                  <a:cxn ang="0">
                    <a:pos x="2955" y="148"/>
                  </a:cxn>
                  <a:cxn ang="0">
                    <a:pos x="3019" y="19"/>
                  </a:cxn>
                  <a:cxn ang="0">
                    <a:pos x="3038" y="9"/>
                  </a:cxn>
                  <a:cxn ang="0">
                    <a:pos x="3000" y="129"/>
                  </a:cxn>
                  <a:cxn ang="0">
                    <a:pos x="2861" y="529"/>
                  </a:cxn>
                  <a:cxn ang="0">
                    <a:pos x="2729" y="941"/>
                  </a:cxn>
                  <a:cxn ang="0">
                    <a:pos x="2629" y="1154"/>
                  </a:cxn>
                  <a:cxn ang="0">
                    <a:pos x="2562" y="1283"/>
                  </a:cxn>
                  <a:cxn ang="0">
                    <a:pos x="2452" y="1377"/>
                  </a:cxn>
                  <a:cxn ang="0">
                    <a:pos x="2422" y="1406"/>
                  </a:cxn>
                  <a:cxn ang="0">
                    <a:pos x="2377" y="1425"/>
                  </a:cxn>
                  <a:cxn ang="0">
                    <a:pos x="2310" y="1425"/>
                  </a:cxn>
                  <a:cxn ang="0">
                    <a:pos x="2116" y="1481"/>
                  </a:cxn>
                  <a:cxn ang="0">
                    <a:pos x="1930" y="1525"/>
                  </a:cxn>
                  <a:cxn ang="0">
                    <a:pos x="1716" y="1603"/>
                  </a:cxn>
                  <a:cxn ang="0">
                    <a:pos x="1426" y="1584"/>
                  </a:cxn>
                  <a:cxn ang="0">
                    <a:pos x="1175" y="1452"/>
                  </a:cxn>
                  <a:cxn ang="0">
                    <a:pos x="868" y="1406"/>
                  </a:cxn>
                  <a:cxn ang="0">
                    <a:pos x="513" y="1323"/>
                  </a:cxn>
                  <a:cxn ang="0">
                    <a:pos x="307" y="1191"/>
                  </a:cxn>
                  <a:cxn ang="0">
                    <a:pos x="188" y="1071"/>
                  </a:cxn>
                  <a:cxn ang="0">
                    <a:pos x="123" y="949"/>
                  </a:cxn>
                  <a:cxn ang="0">
                    <a:pos x="75" y="670"/>
                  </a:cxn>
                  <a:cxn ang="0">
                    <a:pos x="46" y="380"/>
                  </a:cxn>
                  <a:cxn ang="0">
                    <a:pos x="19" y="361"/>
                  </a:cxn>
                  <a:cxn ang="0">
                    <a:pos x="10" y="334"/>
                  </a:cxn>
                </a:cxnLst>
                <a:rect l="0" t="0" r="r" b="b"/>
                <a:pathLst>
                  <a:path w="3054" h="1603">
                    <a:moveTo>
                      <a:pt x="0" y="315"/>
                    </a:moveTo>
                    <a:lnTo>
                      <a:pt x="46" y="380"/>
                    </a:lnTo>
                    <a:lnTo>
                      <a:pt x="84" y="438"/>
                    </a:lnTo>
                    <a:lnTo>
                      <a:pt x="129" y="493"/>
                    </a:lnTo>
                    <a:lnTo>
                      <a:pt x="178" y="548"/>
                    </a:lnTo>
                    <a:lnTo>
                      <a:pt x="223" y="586"/>
                    </a:lnTo>
                    <a:lnTo>
                      <a:pt x="261" y="622"/>
                    </a:lnTo>
                    <a:lnTo>
                      <a:pt x="297" y="642"/>
                    </a:lnTo>
                    <a:lnTo>
                      <a:pt x="326" y="651"/>
                    </a:lnTo>
                    <a:lnTo>
                      <a:pt x="355" y="690"/>
                    </a:lnTo>
                    <a:lnTo>
                      <a:pt x="374" y="735"/>
                    </a:lnTo>
                    <a:lnTo>
                      <a:pt x="400" y="774"/>
                    </a:lnTo>
                    <a:lnTo>
                      <a:pt x="430" y="809"/>
                    </a:lnTo>
                    <a:lnTo>
                      <a:pt x="458" y="848"/>
                    </a:lnTo>
                    <a:lnTo>
                      <a:pt x="484" y="874"/>
                    </a:lnTo>
                    <a:lnTo>
                      <a:pt x="503" y="903"/>
                    </a:lnTo>
                    <a:lnTo>
                      <a:pt x="532" y="932"/>
                    </a:lnTo>
                    <a:lnTo>
                      <a:pt x="587" y="977"/>
                    </a:lnTo>
                    <a:lnTo>
                      <a:pt x="642" y="1025"/>
                    </a:lnTo>
                    <a:lnTo>
                      <a:pt x="710" y="1051"/>
                    </a:lnTo>
                    <a:lnTo>
                      <a:pt x="764" y="1081"/>
                    </a:lnTo>
                    <a:lnTo>
                      <a:pt x="893" y="1126"/>
                    </a:lnTo>
                    <a:lnTo>
                      <a:pt x="1016" y="1154"/>
                    </a:lnTo>
                    <a:lnTo>
                      <a:pt x="1155" y="1164"/>
                    </a:lnTo>
                    <a:lnTo>
                      <a:pt x="1287" y="1164"/>
                    </a:lnTo>
                    <a:lnTo>
                      <a:pt x="1426" y="1154"/>
                    </a:lnTo>
                    <a:lnTo>
                      <a:pt x="1555" y="1126"/>
                    </a:lnTo>
                    <a:lnTo>
                      <a:pt x="1826" y="1071"/>
                    </a:lnTo>
                    <a:lnTo>
                      <a:pt x="2097" y="1006"/>
                    </a:lnTo>
                    <a:lnTo>
                      <a:pt x="2226" y="977"/>
                    </a:lnTo>
                    <a:lnTo>
                      <a:pt x="2349" y="958"/>
                    </a:lnTo>
                    <a:lnTo>
                      <a:pt x="2468" y="941"/>
                    </a:lnTo>
                    <a:lnTo>
                      <a:pt x="2581" y="932"/>
                    </a:lnTo>
                    <a:lnTo>
                      <a:pt x="2581" y="903"/>
                    </a:lnTo>
                    <a:lnTo>
                      <a:pt x="2591" y="874"/>
                    </a:lnTo>
                    <a:lnTo>
                      <a:pt x="2591" y="848"/>
                    </a:lnTo>
                    <a:lnTo>
                      <a:pt x="2600" y="819"/>
                    </a:lnTo>
                    <a:lnTo>
                      <a:pt x="2610" y="790"/>
                    </a:lnTo>
                    <a:lnTo>
                      <a:pt x="2619" y="764"/>
                    </a:lnTo>
                    <a:lnTo>
                      <a:pt x="2619" y="745"/>
                    </a:lnTo>
                    <a:lnTo>
                      <a:pt x="2619" y="726"/>
                    </a:lnTo>
                    <a:lnTo>
                      <a:pt x="2635" y="716"/>
                    </a:lnTo>
                    <a:lnTo>
                      <a:pt x="2674" y="680"/>
                    </a:lnTo>
                    <a:lnTo>
                      <a:pt x="2713" y="632"/>
                    </a:lnTo>
                    <a:lnTo>
                      <a:pt x="2758" y="586"/>
                    </a:lnTo>
                    <a:lnTo>
                      <a:pt x="2796" y="529"/>
                    </a:lnTo>
                    <a:lnTo>
                      <a:pt x="2833" y="474"/>
                    </a:lnTo>
                    <a:lnTo>
                      <a:pt x="2852" y="438"/>
                    </a:lnTo>
                    <a:lnTo>
                      <a:pt x="2861" y="409"/>
                    </a:lnTo>
                    <a:lnTo>
                      <a:pt x="2881" y="355"/>
                    </a:lnTo>
                    <a:lnTo>
                      <a:pt x="2897" y="306"/>
                    </a:lnTo>
                    <a:lnTo>
                      <a:pt x="2916" y="251"/>
                    </a:lnTo>
                    <a:lnTo>
                      <a:pt x="2935" y="202"/>
                    </a:lnTo>
                    <a:lnTo>
                      <a:pt x="2955" y="148"/>
                    </a:lnTo>
                    <a:lnTo>
                      <a:pt x="2981" y="102"/>
                    </a:lnTo>
                    <a:lnTo>
                      <a:pt x="3000" y="64"/>
                    </a:lnTo>
                    <a:lnTo>
                      <a:pt x="3019" y="19"/>
                    </a:lnTo>
                    <a:lnTo>
                      <a:pt x="3029" y="19"/>
                    </a:lnTo>
                    <a:lnTo>
                      <a:pt x="3029" y="9"/>
                    </a:lnTo>
                    <a:lnTo>
                      <a:pt x="3038" y="9"/>
                    </a:lnTo>
                    <a:lnTo>
                      <a:pt x="3048" y="0"/>
                    </a:lnTo>
                    <a:lnTo>
                      <a:pt x="3054" y="0"/>
                    </a:lnTo>
                    <a:lnTo>
                      <a:pt x="3000" y="129"/>
                    </a:lnTo>
                    <a:lnTo>
                      <a:pt x="2955" y="261"/>
                    </a:lnTo>
                    <a:lnTo>
                      <a:pt x="2906" y="390"/>
                    </a:lnTo>
                    <a:lnTo>
                      <a:pt x="2861" y="529"/>
                    </a:lnTo>
                    <a:lnTo>
                      <a:pt x="2823" y="661"/>
                    </a:lnTo>
                    <a:lnTo>
                      <a:pt x="2777" y="799"/>
                    </a:lnTo>
                    <a:lnTo>
                      <a:pt x="2729" y="941"/>
                    </a:lnTo>
                    <a:lnTo>
                      <a:pt x="2683" y="1071"/>
                    </a:lnTo>
                    <a:lnTo>
                      <a:pt x="2655" y="1110"/>
                    </a:lnTo>
                    <a:lnTo>
                      <a:pt x="2629" y="1154"/>
                    </a:lnTo>
                    <a:lnTo>
                      <a:pt x="2610" y="1200"/>
                    </a:lnTo>
                    <a:lnTo>
                      <a:pt x="2581" y="1239"/>
                    </a:lnTo>
                    <a:lnTo>
                      <a:pt x="2562" y="1283"/>
                    </a:lnTo>
                    <a:lnTo>
                      <a:pt x="2526" y="1313"/>
                    </a:lnTo>
                    <a:lnTo>
                      <a:pt x="2487" y="1352"/>
                    </a:lnTo>
                    <a:lnTo>
                      <a:pt x="2452" y="1377"/>
                    </a:lnTo>
                    <a:lnTo>
                      <a:pt x="2442" y="1387"/>
                    </a:lnTo>
                    <a:lnTo>
                      <a:pt x="2432" y="1396"/>
                    </a:lnTo>
                    <a:lnTo>
                      <a:pt x="2422" y="1406"/>
                    </a:lnTo>
                    <a:lnTo>
                      <a:pt x="2403" y="1416"/>
                    </a:lnTo>
                    <a:lnTo>
                      <a:pt x="2393" y="1425"/>
                    </a:lnTo>
                    <a:lnTo>
                      <a:pt x="2377" y="1425"/>
                    </a:lnTo>
                    <a:lnTo>
                      <a:pt x="2368" y="1436"/>
                    </a:lnTo>
                    <a:lnTo>
                      <a:pt x="2349" y="1436"/>
                    </a:lnTo>
                    <a:lnTo>
                      <a:pt x="2310" y="1425"/>
                    </a:lnTo>
                    <a:lnTo>
                      <a:pt x="2245" y="1442"/>
                    </a:lnTo>
                    <a:lnTo>
                      <a:pt x="2180" y="1461"/>
                    </a:lnTo>
                    <a:lnTo>
                      <a:pt x="2116" y="1481"/>
                    </a:lnTo>
                    <a:lnTo>
                      <a:pt x="2059" y="1490"/>
                    </a:lnTo>
                    <a:lnTo>
                      <a:pt x="1994" y="1509"/>
                    </a:lnTo>
                    <a:lnTo>
                      <a:pt x="1930" y="1525"/>
                    </a:lnTo>
                    <a:lnTo>
                      <a:pt x="1874" y="1555"/>
                    </a:lnTo>
                    <a:lnTo>
                      <a:pt x="1817" y="1584"/>
                    </a:lnTo>
                    <a:lnTo>
                      <a:pt x="1716" y="1603"/>
                    </a:lnTo>
                    <a:lnTo>
                      <a:pt x="1623" y="1603"/>
                    </a:lnTo>
                    <a:lnTo>
                      <a:pt x="1519" y="1603"/>
                    </a:lnTo>
                    <a:lnTo>
                      <a:pt x="1426" y="1584"/>
                    </a:lnTo>
                    <a:lnTo>
                      <a:pt x="1333" y="1555"/>
                    </a:lnTo>
                    <a:lnTo>
                      <a:pt x="1258" y="1509"/>
                    </a:lnTo>
                    <a:lnTo>
                      <a:pt x="1175" y="1452"/>
                    </a:lnTo>
                    <a:lnTo>
                      <a:pt x="1110" y="1377"/>
                    </a:lnTo>
                    <a:lnTo>
                      <a:pt x="987" y="1396"/>
                    </a:lnTo>
                    <a:lnTo>
                      <a:pt x="868" y="1406"/>
                    </a:lnTo>
                    <a:lnTo>
                      <a:pt x="745" y="1396"/>
                    </a:lnTo>
                    <a:lnTo>
                      <a:pt x="626" y="1368"/>
                    </a:lnTo>
                    <a:lnTo>
                      <a:pt x="513" y="1323"/>
                    </a:lnTo>
                    <a:lnTo>
                      <a:pt x="409" y="1267"/>
                    </a:lnTo>
                    <a:lnTo>
                      <a:pt x="355" y="1239"/>
                    </a:lnTo>
                    <a:lnTo>
                      <a:pt x="307" y="1191"/>
                    </a:lnTo>
                    <a:lnTo>
                      <a:pt x="261" y="1154"/>
                    </a:lnTo>
                    <a:lnTo>
                      <a:pt x="223" y="1110"/>
                    </a:lnTo>
                    <a:lnTo>
                      <a:pt x="188" y="1071"/>
                    </a:lnTo>
                    <a:lnTo>
                      <a:pt x="158" y="1032"/>
                    </a:lnTo>
                    <a:lnTo>
                      <a:pt x="139" y="987"/>
                    </a:lnTo>
                    <a:lnTo>
                      <a:pt x="123" y="949"/>
                    </a:lnTo>
                    <a:lnTo>
                      <a:pt x="94" y="858"/>
                    </a:lnTo>
                    <a:lnTo>
                      <a:pt x="84" y="764"/>
                    </a:lnTo>
                    <a:lnTo>
                      <a:pt x="75" y="670"/>
                    </a:lnTo>
                    <a:lnTo>
                      <a:pt x="65" y="577"/>
                    </a:lnTo>
                    <a:lnTo>
                      <a:pt x="55" y="474"/>
                    </a:lnTo>
                    <a:lnTo>
                      <a:pt x="46" y="380"/>
                    </a:lnTo>
                    <a:lnTo>
                      <a:pt x="38" y="371"/>
                    </a:lnTo>
                    <a:lnTo>
                      <a:pt x="29" y="361"/>
                    </a:lnTo>
                    <a:lnTo>
                      <a:pt x="19" y="361"/>
                    </a:lnTo>
                    <a:lnTo>
                      <a:pt x="19" y="355"/>
                    </a:lnTo>
                    <a:lnTo>
                      <a:pt x="10" y="344"/>
                    </a:lnTo>
                    <a:lnTo>
                      <a:pt x="10" y="334"/>
                    </a:lnTo>
                    <a:lnTo>
                      <a:pt x="0" y="325"/>
                    </a:lnTo>
                    <a:lnTo>
                      <a:pt x="0" y="315"/>
                    </a:lnTo>
                    <a:close/>
                  </a:path>
                </a:pathLst>
              </a:custGeom>
              <a:solidFill>
                <a:srgbClr val="FF6699"/>
              </a:solidFill>
              <a:ln w="9525">
                <a:noFill/>
                <a:round/>
                <a:headEnd/>
                <a:tailEnd/>
              </a:ln>
            </p:spPr>
            <p:txBody>
              <a:bodyPr/>
              <a:lstStyle/>
              <a:p>
                <a:endParaRPr lang="en-US"/>
              </a:p>
            </p:txBody>
          </p:sp>
          <p:sp>
            <p:nvSpPr>
              <p:cNvPr id="79" name="Freeform 78"/>
              <p:cNvSpPr>
                <a:spLocks/>
              </p:cNvSpPr>
              <p:nvPr/>
            </p:nvSpPr>
            <p:spPr bwMode="auto">
              <a:xfrm>
                <a:off x="96" y="3494"/>
                <a:ext cx="374" cy="136"/>
              </a:xfrm>
              <a:custGeom>
                <a:avLst/>
                <a:gdLst/>
                <a:ahLst/>
                <a:cxnLst>
                  <a:cxn ang="0">
                    <a:pos x="5909" y="282"/>
                  </a:cxn>
                  <a:cxn ang="0">
                    <a:pos x="5925" y="355"/>
                  </a:cxn>
                  <a:cxn ang="0">
                    <a:pos x="5964" y="430"/>
                  </a:cxn>
                  <a:cxn ang="0">
                    <a:pos x="5974" y="569"/>
                  </a:cxn>
                  <a:cxn ang="0">
                    <a:pos x="5984" y="707"/>
                  </a:cxn>
                  <a:cxn ang="0">
                    <a:pos x="5974" y="840"/>
                  </a:cxn>
                  <a:cxn ang="0">
                    <a:pos x="5796" y="1137"/>
                  </a:cxn>
                  <a:cxn ang="0">
                    <a:pos x="5003" y="1631"/>
                  </a:cxn>
                  <a:cxn ang="0">
                    <a:pos x="4677" y="1828"/>
                  </a:cxn>
                  <a:cxn ang="0">
                    <a:pos x="4567" y="1976"/>
                  </a:cxn>
                  <a:cxn ang="0">
                    <a:pos x="4416" y="2099"/>
                  </a:cxn>
                  <a:cxn ang="0">
                    <a:pos x="4322" y="2163"/>
                  </a:cxn>
                  <a:cxn ang="0">
                    <a:pos x="4465" y="2099"/>
                  </a:cxn>
                  <a:cxn ang="0">
                    <a:pos x="4119" y="2163"/>
                  </a:cxn>
                  <a:cxn ang="0">
                    <a:pos x="2739" y="2124"/>
                  </a:cxn>
                  <a:cxn ang="0">
                    <a:pos x="1648" y="2089"/>
                  </a:cxn>
                  <a:cxn ang="0">
                    <a:pos x="1174" y="1950"/>
                  </a:cxn>
                  <a:cxn ang="0">
                    <a:pos x="691" y="1798"/>
                  </a:cxn>
                  <a:cxn ang="0">
                    <a:pos x="326" y="1640"/>
                  </a:cxn>
                  <a:cxn ang="0">
                    <a:pos x="113" y="1511"/>
                  </a:cxn>
                  <a:cxn ang="0">
                    <a:pos x="0" y="1398"/>
                  </a:cxn>
                  <a:cxn ang="0">
                    <a:pos x="74" y="1437"/>
                  </a:cxn>
                  <a:cxn ang="0">
                    <a:pos x="49" y="1043"/>
                  </a:cxn>
                  <a:cxn ang="0">
                    <a:pos x="336" y="198"/>
                  </a:cxn>
                  <a:cxn ang="0">
                    <a:pos x="384" y="140"/>
                  </a:cxn>
                  <a:cxn ang="0">
                    <a:pos x="484" y="75"/>
                  </a:cxn>
                  <a:cxn ang="0">
                    <a:pos x="942" y="150"/>
                  </a:cxn>
                  <a:cxn ang="0">
                    <a:pos x="1006" y="307"/>
                  </a:cxn>
                  <a:cxn ang="0">
                    <a:pos x="1006" y="336"/>
                  </a:cxn>
                  <a:cxn ang="0">
                    <a:pos x="1065" y="514"/>
                  </a:cxn>
                  <a:cxn ang="0">
                    <a:pos x="1465" y="588"/>
                  </a:cxn>
                  <a:cxn ang="0">
                    <a:pos x="1500" y="766"/>
                  </a:cxn>
                  <a:cxn ang="0">
                    <a:pos x="1565" y="1212"/>
                  </a:cxn>
                  <a:cxn ang="0">
                    <a:pos x="1919" y="1576"/>
                  </a:cxn>
                  <a:cxn ang="0">
                    <a:pos x="2422" y="1705"/>
                  </a:cxn>
                  <a:cxn ang="0">
                    <a:pos x="2629" y="1753"/>
                  </a:cxn>
                  <a:cxn ang="0">
                    <a:pos x="2713" y="1818"/>
                  </a:cxn>
                  <a:cxn ang="0">
                    <a:pos x="3009" y="1892"/>
                  </a:cxn>
                  <a:cxn ang="0">
                    <a:pos x="3419" y="1866"/>
                  </a:cxn>
                  <a:cxn ang="0">
                    <a:pos x="3680" y="1763"/>
                  </a:cxn>
                  <a:cxn ang="0">
                    <a:pos x="3868" y="1763"/>
                  </a:cxn>
                  <a:cxn ang="0">
                    <a:pos x="4129" y="1615"/>
                  </a:cxn>
                  <a:cxn ang="0">
                    <a:pos x="4174" y="1502"/>
                  </a:cxn>
                  <a:cxn ang="0">
                    <a:pos x="4287" y="1269"/>
                  </a:cxn>
                  <a:cxn ang="0">
                    <a:pos x="4390" y="1043"/>
                  </a:cxn>
                  <a:cxn ang="0">
                    <a:pos x="4416" y="924"/>
                  </a:cxn>
                  <a:cxn ang="0">
                    <a:pos x="4509" y="663"/>
                  </a:cxn>
                  <a:cxn ang="0">
                    <a:pos x="4529" y="569"/>
                  </a:cxn>
                  <a:cxn ang="0">
                    <a:pos x="4584" y="371"/>
                  </a:cxn>
                  <a:cxn ang="0">
                    <a:pos x="4603" y="263"/>
                  </a:cxn>
                  <a:cxn ang="0">
                    <a:pos x="4716" y="150"/>
                  </a:cxn>
                  <a:cxn ang="0">
                    <a:pos x="4771" y="65"/>
                  </a:cxn>
                  <a:cxn ang="0">
                    <a:pos x="4977" y="37"/>
                  </a:cxn>
                  <a:cxn ang="0">
                    <a:pos x="5022" y="10"/>
                  </a:cxn>
                  <a:cxn ang="0">
                    <a:pos x="5312" y="0"/>
                  </a:cxn>
                  <a:cxn ang="0">
                    <a:pos x="5748" y="120"/>
                  </a:cxn>
                  <a:cxn ang="0">
                    <a:pos x="5831" y="178"/>
                  </a:cxn>
                </a:cxnLst>
                <a:rect l="0" t="0" r="r" b="b"/>
                <a:pathLst>
                  <a:path w="5984" h="2173">
                    <a:moveTo>
                      <a:pt x="5880" y="198"/>
                    </a:moveTo>
                    <a:lnTo>
                      <a:pt x="5880" y="214"/>
                    </a:lnTo>
                    <a:lnTo>
                      <a:pt x="5890" y="223"/>
                    </a:lnTo>
                    <a:lnTo>
                      <a:pt x="5890" y="242"/>
                    </a:lnTo>
                    <a:lnTo>
                      <a:pt x="5900" y="252"/>
                    </a:lnTo>
                    <a:lnTo>
                      <a:pt x="5909" y="272"/>
                    </a:lnTo>
                    <a:lnTo>
                      <a:pt x="5909" y="282"/>
                    </a:lnTo>
                    <a:lnTo>
                      <a:pt x="5916" y="298"/>
                    </a:lnTo>
                    <a:lnTo>
                      <a:pt x="5925" y="307"/>
                    </a:lnTo>
                    <a:lnTo>
                      <a:pt x="5916" y="317"/>
                    </a:lnTo>
                    <a:lnTo>
                      <a:pt x="5916" y="327"/>
                    </a:lnTo>
                    <a:lnTo>
                      <a:pt x="5916" y="336"/>
                    </a:lnTo>
                    <a:lnTo>
                      <a:pt x="5916" y="346"/>
                    </a:lnTo>
                    <a:lnTo>
                      <a:pt x="5925" y="355"/>
                    </a:lnTo>
                    <a:lnTo>
                      <a:pt x="5935" y="355"/>
                    </a:lnTo>
                    <a:lnTo>
                      <a:pt x="5954" y="355"/>
                    </a:lnTo>
                    <a:lnTo>
                      <a:pt x="5944" y="371"/>
                    </a:lnTo>
                    <a:lnTo>
                      <a:pt x="5944" y="382"/>
                    </a:lnTo>
                    <a:lnTo>
                      <a:pt x="5944" y="401"/>
                    </a:lnTo>
                    <a:lnTo>
                      <a:pt x="5954" y="411"/>
                    </a:lnTo>
                    <a:lnTo>
                      <a:pt x="5964" y="430"/>
                    </a:lnTo>
                    <a:lnTo>
                      <a:pt x="5964" y="440"/>
                    </a:lnTo>
                    <a:lnTo>
                      <a:pt x="5964" y="456"/>
                    </a:lnTo>
                    <a:lnTo>
                      <a:pt x="5964" y="475"/>
                    </a:lnTo>
                    <a:lnTo>
                      <a:pt x="5954" y="505"/>
                    </a:lnTo>
                    <a:lnTo>
                      <a:pt x="5964" y="524"/>
                    </a:lnTo>
                    <a:lnTo>
                      <a:pt x="5964" y="549"/>
                    </a:lnTo>
                    <a:lnTo>
                      <a:pt x="5974" y="569"/>
                    </a:lnTo>
                    <a:lnTo>
                      <a:pt x="5984" y="597"/>
                    </a:lnTo>
                    <a:lnTo>
                      <a:pt x="5984" y="624"/>
                    </a:lnTo>
                    <a:lnTo>
                      <a:pt x="5984" y="653"/>
                    </a:lnTo>
                    <a:lnTo>
                      <a:pt x="5974" y="682"/>
                    </a:lnTo>
                    <a:lnTo>
                      <a:pt x="5984" y="691"/>
                    </a:lnTo>
                    <a:lnTo>
                      <a:pt x="5984" y="701"/>
                    </a:lnTo>
                    <a:lnTo>
                      <a:pt x="5984" y="707"/>
                    </a:lnTo>
                    <a:lnTo>
                      <a:pt x="5984" y="717"/>
                    </a:lnTo>
                    <a:lnTo>
                      <a:pt x="5984" y="727"/>
                    </a:lnTo>
                    <a:lnTo>
                      <a:pt x="5984" y="747"/>
                    </a:lnTo>
                    <a:lnTo>
                      <a:pt x="5984" y="756"/>
                    </a:lnTo>
                    <a:lnTo>
                      <a:pt x="5984" y="766"/>
                    </a:lnTo>
                    <a:lnTo>
                      <a:pt x="5974" y="801"/>
                    </a:lnTo>
                    <a:lnTo>
                      <a:pt x="5974" y="840"/>
                    </a:lnTo>
                    <a:lnTo>
                      <a:pt x="5964" y="876"/>
                    </a:lnTo>
                    <a:lnTo>
                      <a:pt x="5964" y="914"/>
                    </a:lnTo>
                    <a:lnTo>
                      <a:pt x="5954" y="959"/>
                    </a:lnTo>
                    <a:lnTo>
                      <a:pt x="5944" y="998"/>
                    </a:lnTo>
                    <a:lnTo>
                      <a:pt x="5925" y="1027"/>
                    </a:lnTo>
                    <a:lnTo>
                      <a:pt x="5900" y="1062"/>
                    </a:lnTo>
                    <a:lnTo>
                      <a:pt x="5796" y="1137"/>
                    </a:lnTo>
                    <a:lnTo>
                      <a:pt x="5683" y="1221"/>
                    </a:lnTo>
                    <a:lnTo>
                      <a:pt x="5573" y="1304"/>
                    </a:lnTo>
                    <a:lnTo>
                      <a:pt x="5471" y="1379"/>
                    </a:lnTo>
                    <a:lnTo>
                      <a:pt x="5358" y="1454"/>
                    </a:lnTo>
                    <a:lnTo>
                      <a:pt x="5245" y="1530"/>
                    </a:lnTo>
                    <a:lnTo>
                      <a:pt x="5126" y="1586"/>
                    </a:lnTo>
                    <a:lnTo>
                      <a:pt x="5003" y="1631"/>
                    </a:lnTo>
                    <a:lnTo>
                      <a:pt x="4968" y="1679"/>
                    </a:lnTo>
                    <a:lnTo>
                      <a:pt x="4919" y="1705"/>
                    </a:lnTo>
                    <a:lnTo>
                      <a:pt x="4864" y="1734"/>
                    </a:lnTo>
                    <a:lnTo>
                      <a:pt x="4819" y="1753"/>
                    </a:lnTo>
                    <a:lnTo>
                      <a:pt x="4771" y="1782"/>
                    </a:lnTo>
                    <a:lnTo>
                      <a:pt x="4726" y="1798"/>
                    </a:lnTo>
                    <a:lnTo>
                      <a:pt x="4677" y="1828"/>
                    </a:lnTo>
                    <a:lnTo>
                      <a:pt x="4632" y="1857"/>
                    </a:lnTo>
                    <a:lnTo>
                      <a:pt x="4622" y="1873"/>
                    </a:lnTo>
                    <a:lnTo>
                      <a:pt x="4613" y="1901"/>
                    </a:lnTo>
                    <a:lnTo>
                      <a:pt x="4603" y="1921"/>
                    </a:lnTo>
                    <a:lnTo>
                      <a:pt x="4594" y="1941"/>
                    </a:lnTo>
                    <a:lnTo>
                      <a:pt x="4573" y="1957"/>
                    </a:lnTo>
                    <a:lnTo>
                      <a:pt x="4567" y="1976"/>
                    </a:lnTo>
                    <a:lnTo>
                      <a:pt x="4557" y="1995"/>
                    </a:lnTo>
                    <a:lnTo>
                      <a:pt x="4548" y="2014"/>
                    </a:lnTo>
                    <a:lnTo>
                      <a:pt x="4519" y="2034"/>
                    </a:lnTo>
                    <a:lnTo>
                      <a:pt x="4490" y="2040"/>
                    </a:lnTo>
                    <a:lnTo>
                      <a:pt x="4465" y="2060"/>
                    </a:lnTo>
                    <a:lnTo>
                      <a:pt x="4444" y="2079"/>
                    </a:lnTo>
                    <a:lnTo>
                      <a:pt x="4416" y="2099"/>
                    </a:lnTo>
                    <a:lnTo>
                      <a:pt x="4390" y="2108"/>
                    </a:lnTo>
                    <a:lnTo>
                      <a:pt x="4371" y="2124"/>
                    </a:lnTo>
                    <a:lnTo>
                      <a:pt x="4352" y="2134"/>
                    </a:lnTo>
                    <a:lnTo>
                      <a:pt x="4352" y="2153"/>
                    </a:lnTo>
                    <a:lnTo>
                      <a:pt x="4342" y="2153"/>
                    </a:lnTo>
                    <a:lnTo>
                      <a:pt x="4332" y="2153"/>
                    </a:lnTo>
                    <a:lnTo>
                      <a:pt x="4322" y="2163"/>
                    </a:lnTo>
                    <a:lnTo>
                      <a:pt x="4306" y="2163"/>
                    </a:lnTo>
                    <a:lnTo>
                      <a:pt x="4287" y="2173"/>
                    </a:lnTo>
                    <a:lnTo>
                      <a:pt x="4277" y="2173"/>
                    </a:lnTo>
                    <a:lnTo>
                      <a:pt x="4267" y="2173"/>
                    </a:lnTo>
                    <a:lnTo>
                      <a:pt x="4258" y="2173"/>
                    </a:lnTo>
                    <a:lnTo>
                      <a:pt x="4490" y="2099"/>
                    </a:lnTo>
                    <a:lnTo>
                      <a:pt x="4465" y="2099"/>
                    </a:lnTo>
                    <a:lnTo>
                      <a:pt x="4416" y="2108"/>
                    </a:lnTo>
                    <a:lnTo>
                      <a:pt x="4361" y="2118"/>
                    </a:lnTo>
                    <a:lnTo>
                      <a:pt x="4296" y="2124"/>
                    </a:lnTo>
                    <a:lnTo>
                      <a:pt x="4232" y="2134"/>
                    </a:lnTo>
                    <a:lnTo>
                      <a:pt x="4174" y="2143"/>
                    </a:lnTo>
                    <a:lnTo>
                      <a:pt x="4138" y="2153"/>
                    </a:lnTo>
                    <a:lnTo>
                      <a:pt x="4119" y="2163"/>
                    </a:lnTo>
                    <a:lnTo>
                      <a:pt x="3903" y="2163"/>
                    </a:lnTo>
                    <a:lnTo>
                      <a:pt x="3699" y="2163"/>
                    </a:lnTo>
                    <a:lnTo>
                      <a:pt x="3503" y="2163"/>
                    </a:lnTo>
                    <a:lnTo>
                      <a:pt x="3319" y="2163"/>
                    </a:lnTo>
                    <a:lnTo>
                      <a:pt x="3122" y="2163"/>
                    </a:lnTo>
                    <a:lnTo>
                      <a:pt x="2935" y="2143"/>
                    </a:lnTo>
                    <a:lnTo>
                      <a:pt x="2739" y="2124"/>
                    </a:lnTo>
                    <a:lnTo>
                      <a:pt x="2535" y="2099"/>
                    </a:lnTo>
                    <a:lnTo>
                      <a:pt x="2403" y="2079"/>
                    </a:lnTo>
                    <a:lnTo>
                      <a:pt x="2255" y="2079"/>
                    </a:lnTo>
                    <a:lnTo>
                      <a:pt x="2106" y="2089"/>
                    </a:lnTo>
                    <a:lnTo>
                      <a:pt x="1958" y="2089"/>
                    </a:lnTo>
                    <a:lnTo>
                      <a:pt x="1799" y="2099"/>
                    </a:lnTo>
                    <a:lnTo>
                      <a:pt x="1648" y="2089"/>
                    </a:lnTo>
                    <a:lnTo>
                      <a:pt x="1574" y="2079"/>
                    </a:lnTo>
                    <a:lnTo>
                      <a:pt x="1509" y="2070"/>
                    </a:lnTo>
                    <a:lnTo>
                      <a:pt x="1436" y="2051"/>
                    </a:lnTo>
                    <a:lnTo>
                      <a:pt x="1371" y="2034"/>
                    </a:lnTo>
                    <a:lnTo>
                      <a:pt x="1313" y="2014"/>
                    </a:lnTo>
                    <a:lnTo>
                      <a:pt x="1248" y="1986"/>
                    </a:lnTo>
                    <a:lnTo>
                      <a:pt x="1174" y="1950"/>
                    </a:lnTo>
                    <a:lnTo>
                      <a:pt x="1090" y="1921"/>
                    </a:lnTo>
                    <a:lnTo>
                      <a:pt x="1006" y="1882"/>
                    </a:lnTo>
                    <a:lnTo>
                      <a:pt x="922" y="1857"/>
                    </a:lnTo>
                    <a:lnTo>
                      <a:pt x="848" y="1837"/>
                    </a:lnTo>
                    <a:lnTo>
                      <a:pt x="783" y="1828"/>
                    </a:lnTo>
                    <a:lnTo>
                      <a:pt x="745" y="1818"/>
                    </a:lnTo>
                    <a:lnTo>
                      <a:pt x="691" y="1798"/>
                    </a:lnTo>
                    <a:lnTo>
                      <a:pt x="626" y="1772"/>
                    </a:lnTo>
                    <a:lnTo>
                      <a:pt x="562" y="1734"/>
                    </a:lnTo>
                    <a:lnTo>
                      <a:pt x="493" y="1705"/>
                    </a:lnTo>
                    <a:lnTo>
                      <a:pt x="429" y="1679"/>
                    </a:lnTo>
                    <a:lnTo>
                      <a:pt x="384" y="1659"/>
                    </a:lnTo>
                    <a:lnTo>
                      <a:pt x="336" y="1650"/>
                    </a:lnTo>
                    <a:lnTo>
                      <a:pt x="326" y="1640"/>
                    </a:lnTo>
                    <a:lnTo>
                      <a:pt x="300" y="1621"/>
                    </a:lnTo>
                    <a:lnTo>
                      <a:pt x="261" y="1595"/>
                    </a:lnTo>
                    <a:lnTo>
                      <a:pt x="216" y="1576"/>
                    </a:lnTo>
                    <a:lnTo>
                      <a:pt x="178" y="1556"/>
                    </a:lnTo>
                    <a:lnTo>
                      <a:pt x="148" y="1537"/>
                    </a:lnTo>
                    <a:lnTo>
                      <a:pt x="122" y="1521"/>
                    </a:lnTo>
                    <a:lnTo>
                      <a:pt x="113" y="1511"/>
                    </a:lnTo>
                    <a:lnTo>
                      <a:pt x="84" y="1492"/>
                    </a:lnTo>
                    <a:lnTo>
                      <a:pt x="58" y="1482"/>
                    </a:lnTo>
                    <a:lnTo>
                      <a:pt x="38" y="1482"/>
                    </a:lnTo>
                    <a:lnTo>
                      <a:pt x="29" y="1473"/>
                    </a:lnTo>
                    <a:lnTo>
                      <a:pt x="9" y="1463"/>
                    </a:lnTo>
                    <a:lnTo>
                      <a:pt x="0" y="1446"/>
                    </a:lnTo>
                    <a:lnTo>
                      <a:pt x="0" y="1398"/>
                    </a:lnTo>
                    <a:lnTo>
                      <a:pt x="0" y="1324"/>
                    </a:lnTo>
                    <a:lnTo>
                      <a:pt x="9" y="1344"/>
                    </a:lnTo>
                    <a:lnTo>
                      <a:pt x="19" y="1363"/>
                    </a:lnTo>
                    <a:lnTo>
                      <a:pt x="38" y="1379"/>
                    </a:lnTo>
                    <a:lnTo>
                      <a:pt x="49" y="1398"/>
                    </a:lnTo>
                    <a:lnTo>
                      <a:pt x="58" y="1417"/>
                    </a:lnTo>
                    <a:lnTo>
                      <a:pt x="74" y="1437"/>
                    </a:lnTo>
                    <a:lnTo>
                      <a:pt x="94" y="1437"/>
                    </a:lnTo>
                    <a:lnTo>
                      <a:pt x="113" y="1427"/>
                    </a:lnTo>
                    <a:lnTo>
                      <a:pt x="94" y="1373"/>
                    </a:lnTo>
                    <a:lnTo>
                      <a:pt x="74" y="1304"/>
                    </a:lnTo>
                    <a:lnTo>
                      <a:pt x="58" y="1240"/>
                    </a:lnTo>
                    <a:lnTo>
                      <a:pt x="49" y="1175"/>
                    </a:lnTo>
                    <a:lnTo>
                      <a:pt x="49" y="1043"/>
                    </a:lnTo>
                    <a:lnTo>
                      <a:pt x="58" y="914"/>
                    </a:lnTo>
                    <a:lnTo>
                      <a:pt x="84" y="785"/>
                    </a:lnTo>
                    <a:lnTo>
                      <a:pt x="113" y="653"/>
                    </a:lnTo>
                    <a:lnTo>
                      <a:pt x="148" y="524"/>
                    </a:lnTo>
                    <a:lnTo>
                      <a:pt x="187" y="411"/>
                    </a:lnTo>
                    <a:lnTo>
                      <a:pt x="326" y="198"/>
                    </a:lnTo>
                    <a:lnTo>
                      <a:pt x="336" y="198"/>
                    </a:lnTo>
                    <a:lnTo>
                      <a:pt x="345" y="198"/>
                    </a:lnTo>
                    <a:lnTo>
                      <a:pt x="355" y="188"/>
                    </a:lnTo>
                    <a:lnTo>
                      <a:pt x="364" y="178"/>
                    </a:lnTo>
                    <a:lnTo>
                      <a:pt x="374" y="178"/>
                    </a:lnTo>
                    <a:lnTo>
                      <a:pt x="374" y="169"/>
                    </a:lnTo>
                    <a:lnTo>
                      <a:pt x="384" y="159"/>
                    </a:lnTo>
                    <a:lnTo>
                      <a:pt x="384" y="140"/>
                    </a:lnTo>
                    <a:lnTo>
                      <a:pt x="384" y="129"/>
                    </a:lnTo>
                    <a:lnTo>
                      <a:pt x="393" y="120"/>
                    </a:lnTo>
                    <a:lnTo>
                      <a:pt x="393" y="104"/>
                    </a:lnTo>
                    <a:lnTo>
                      <a:pt x="400" y="94"/>
                    </a:lnTo>
                    <a:lnTo>
                      <a:pt x="409" y="85"/>
                    </a:lnTo>
                    <a:lnTo>
                      <a:pt x="419" y="75"/>
                    </a:lnTo>
                    <a:lnTo>
                      <a:pt x="484" y="75"/>
                    </a:lnTo>
                    <a:lnTo>
                      <a:pt x="562" y="75"/>
                    </a:lnTo>
                    <a:lnTo>
                      <a:pt x="645" y="75"/>
                    </a:lnTo>
                    <a:lnTo>
                      <a:pt x="729" y="85"/>
                    </a:lnTo>
                    <a:lnTo>
                      <a:pt x="813" y="104"/>
                    </a:lnTo>
                    <a:lnTo>
                      <a:pt x="887" y="120"/>
                    </a:lnTo>
                    <a:lnTo>
                      <a:pt x="912" y="140"/>
                    </a:lnTo>
                    <a:lnTo>
                      <a:pt x="942" y="150"/>
                    </a:lnTo>
                    <a:lnTo>
                      <a:pt x="961" y="178"/>
                    </a:lnTo>
                    <a:lnTo>
                      <a:pt x="971" y="198"/>
                    </a:lnTo>
                    <a:lnTo>
                      <a:pt x="981" y="233"/>
                    </a:lnTo>
                    <a:lnTo>
                      <a:pt x="987" y="263"/>
                    </a:lnTo>
                    <a:lnTo>
                      <a:pt x="997" y="288"/>
                    </a:lnTo>
                    <a:lnTo>
                      <a:pt x="997" y="298"/>
                    </a:lnTo>
                    <a:lnTo>
                      <a:pt x="1006" y="307"/>
                    </a:lnTo>
                    <a:lnTo>
                      <a:pt x="1006" y="288"/>
                    </a:lnTo>
                    <a:lnTo>
                      <a:pt x="997" y="252"/>
                    </a:lnTo>
                    <a:lnTo>
                      <a:pt x="997" y="198"/>
                    </a:lnTo>
                    <a:lnTo>
                      <a:pt x="997" y="233"/>
                    </a:lnTo>
                    <a:lnTo>
                      <a:pt x="997" y="263"/>
                    </a:lnTo>
                    <a:lnTo>
                      <a:pt x="1006" y="298"/>
                    </a:lnTo>
                    <a:lnTo>
                      <a:pt x="1006" y="336"/>
                    </a:lnTo>
                    <a:lnTo>
                      <a:pt x="1006" y="371"/>
                    </a:lnTo>
                    <a:lnTo>
                      <a:pt x="1016" y="401"/>
                    </a:lnTo>
                    <a:lnTo>
                      <a:pt x="1016" y="440"/>
                    </a:lnTo>
                    <a:lnTo>
                      <a:pt x="1016" y="465"/>
                    </a:lnTo>
                    <a:lnTo>
                      <a:pt x="1025" y="484"/>
                    </a:lnTo>
                    <a:lnTo>
                      <a:pt x="1035" y="505"/>
                    </a:lnTo>
                    <a:lnTo>
                      <a:pt x="1065" y="514"/>
                    </a:lnTo>
                    <a:lnTo>
                      <a:pt x="1090" y="533"/>
                    </a:lnTo>
                    <a:lnTo>
                      <a:pt x="1164" y="540"/>
                    </a:lnTo>
                    <a:lnTo>
                      <a:pt x="1248" y="549"/>
                    </a:lnTo>
                    <a:lnTo>
                      <a:pt x="1332" y="559"/>
                    </a:lnTo>
                    <a:lnTo>
                      <a:pt x="1406" y="569"/>
                    </a:lnTo>
                    <a:lnTo>
                      <a:pt x="1445" y="578"/>
                    </a:lnTo>
                    <a:lnTo>
                      <a:pt x="1465" y="588"/>
                    </a:lnTo>
                    <a:lnTo>
                      <a:pt x="1481" y="597"/>
                    </a:lnTo>
                    <a:lnTo>
                      <a:pt x="1490" y="607"/>
                    </a:lnTo>
                    <a:lnTo>
                      <a:pt x="1490" y="618"/>
                    </a:lnTo>
                    <a:lnTo>
                      <a:pt x="1490" y="624"/>
                    </a:lnTo>
                    <a:lnTo>
                      <a:pt x="1490" y="634"/>
                    </a:lnTo>
                    <a:lnTo>
                      <a:pt x="1490" y="701"/>
                    </a:lnTo>
                    <a:lnTo>
                      <a:pt x="1500" y="766"/>
                    </a:lnTo>
                    <a:lnTo>
                      <a:pt x="1509" y="830"/>
                    </a:lnTo>
                    <a:lnTo>
                      <a:pt x="1519" y="895"/>
                    </a:lnTo>
                    <a:lnTo>
                      <a:pt x="1519" y="953"/>
                    </a:lnTo>
                    <a:lnTo>
                      <a:pt x="1529" y="1018"/>
                    </a:lnTo>
                    <a:lnTo>
                      <a:pt x="1548" y="1072"/>
                    </a:lnTo>
                    <a:lnTo>
                      <a:pt x="1557" y="1127"/>
                    </a:lnTo>
                    <a:lnTo>
                      <a:pt x="1565" y="1212"/>
                    </a:lnTo>
                    <a:lnTo>
                      <a:pt x="1594" y="1279"/>
                    </a:lnTo>
                    <a:lnTo>
                      <a:pt x="1632" y="1344"/>
                    </a:lnTo>
                    <a:lnTo>
                      <a:pt x="1677" y="1389"/>
                    </a:lnTo>
                    <a:lnTo>
                      <a:pt x="1732" y="1437"/>
                    </a:lnTo>
                    <a:lnTo>
                      <a:pt x="1799" y="1482"/>
                    </a:lnTo>
                    <a:lnTo>
                      <a:pt x="1855" y="1530"/>
                    </a:lnTo>
                    <a:lnTo>
                      <a:pt x="1919" y="1576"/>
                    </a:lnTo>
                    <a:lnTo>
                      <a:pt x="1919" y="1586"/>
                    </a:lnTo>
                    <a:lnTo>
                      <a:pt x="1984" y="1621"/>
                    </a:lnTo>
                    <a:lnTo>
                      <a:pt x="2061" y="1650"/>
                    </a:lnTo>
                    <a:lnTo>
                      <a:pt x="2145" y="1669"/>
                    </a:lnTo>
                    <a:lnTo>
                      <a:pt x="2235" y="1688"/>
                    </a:lnTo>
                    <a:lnTo>
                      <a:pt x="2329" y="1699"/>
                    </a:lnTo>
                    <a:lnTo>
                      <a:pt x="2422" y="1705"/>
                    </a:lnTo>
                    <a:lnTo>
                      <a:pt x="2497" y="1705"/>
                    </a:lnTo>
                    <a:lnTo>
                      <a:pt x="2571" y="1705"/>
                    </a:lnTo>
                    <a:lnTo>
                      <a:pt x="2571" y="1715"/>
                    </a:lnTo>
                    <a:lnTo>
                      <a:pt x="2581" y="1724"/>
                    </a:lnTo>
                    <a:lnTo>
                      <a:pt x="2600" y="1734"/>
                    </a:lnTo>
                    <a:lnTo>
                      <a:pt x="2610" y="1744"/>
                    </a:lnTo>
                    <a:lnTo>
                      <a:pt x="2629" y="1753"/>
                    </a:lnTo>
                    <a:lnTo>
                      <a:pt x="2638" y="1763"/>
                    </a:lnTo>
                    <a:lnTo>
                      <a:pt x="2654" y="1772"/>
                    </a:lnTo>
                    <a:lnTo>
                      <a:pt x="2664" y="1772"/>
                    </a:lnTo>
                    <a:lnTo>
                      <a:pt x="2674" y="1782"/>
                    </a:lnTo>
                    <a:lnTo>
                      <a:pt x="2683" y="1798"/>
                    </a:lnTo>
                    <a:lnTo>
                      <a:pt x="2703" y="1808"/>
                    </a:lnTo>
                    <a:lnTo>
                      <a:pt x="2713" y="1818"/>
                    </a:lnTo>
                    <a:lnTo>
                      <a:pt x="2732" y="1828"/>
                    </a:lnTo>
                    <a:lnTo>
                      <a:pt x="2732" y="1837"/>
                    </a:lnTo>
                    <a:lnTo>
                      <a:pt x="2739" y="1837"/>
                    </a:lnTo>
                    <a:lnTo>
                      <a:pt x="2787" y="1857"/>
                    </a:lnTo>
                    <a:lnTo>
                      <a:pt x="2852" y="1866"/>
                    </a:lnTo>
                    <a:lnTo>
                      <a:pt x="2925" y="1882"/>
                    </a:lnTo>
                    <a:lnTo>
                      <a:pt x="3009" y="1892"/>
                    </a:lnTo>
                    <a:lnTo>
                      <a:pt x="3084" y="1901"/>
                    </a:lnTo>
                    <a:lnTo>
                      <a:pt x="3167" y="1911"/>
                    </a:lnTo>
                    <a:lnTo>
                      <a:pt x="3235" y="1911"/>
                    </a:lnTo>
                    <a:lnTo>
                      <a:pt x="3290" y="1901"/>
                    </a:lnTo>
                    <a:lnTo>
                      <a:pt x="3319" y="1892"/>
                    </a:lnTo>
                    <a:lnTo>
                      <a:pt x="3364" y="1882"/>
                    </a:lnTo>
                    <a:lnTo>
                      <a:pt x="3419" y="1866"/>
                    </a:lnTo>
                    <a:lnTo>
                      <a:pt x="3477" y="1847"/>
                    </a:lnTo>
                    <a:lnTo>
                      <a:pt x="3532" y="1837"/>
                    </a:lnTo>
                    <a:lnTo>
                      <a:pt x="3578" y="1818"/>
                    </a:lnTo>
                    <a:lnTo>
                      <a:pt x="3626" y="1808"/>
                    </a:lnTo>
                    <a:lnTo>
                      <a:pt x="3654" y="1808"/>
                    </a:lnTo>
                    <a:lnTo>
                      <a:pt x="3661" y="1772"/>
                    </a:lnTo>
                    <a:lnTo>
                      <a:pt x="3680" y="1763"/>
                    </a:lnTo>
                    <a:lnTo>
                      <a:pt x="3710" y="1753"/>
                    </a:lnTo>
                    <a:lnTo>
                      <a:pt x="3739" y="1753"/>
                    </a:lnTo>
                    <a:lnTo>
                      <a:pt x="3774" y="1753"/>
                    </a:lnTo>
                    <a:lnTo>
                      <a:pt x="3803" y="1763"/>
                    </a:lnTo>
                    <a:lnTo>
                      <a:pt x="3829" y="1763"/>
                    </a:lnTo>
                    <a:lnTo>
                      <a:pt x="3848" y="1763"/>
                    </a:lnTo>
                    <a:lnTo>
                      <a:pt x="3868" y="1763"/>
                    </a:lnTo>
                    <a:lnTo>
                      <a:pt x="3903" y="1744"/>
                    </a:lnTo>
                    <a:lnTo>
                      <a:pt x="3941" y="1724"/>
                    </a:lnTo>
                    <a:lnTo>
                      <a:pt x="3981" y="1699"/>
                    </a:lnTo>
                    <a:lnTo>
                      <a:pt x="4016" y="1679"/>
                    </a:lnTo>
                    <a:lnTo>
                      <a:pt x="4064" y="1650"/>
                    </a:lnTo>
                    <a:lnTo>
                      <a:pt x="4090" y="1621"/>
                    </a:lnTo>
                    <a:lnTo>
                      <a:pt x="4129" y="1615"/>
                    </a:lnTo>
                    <a:lnTo>
                      <a:pt x="4129" y="1605"/>
                    </a:lnTo>
                    <a:lnTo>
                      <a:pt x="4129" y="1586"/>
                    </a:lnTo>
                    <a:lnTo>
                      <a:pt x="4138" y="1566"/>
                    </a:lnTo>
                    <a:lnTo>
                      <a:pt x="4148" y="1546"/>
                    </a:lnTo>
                    <a:lnTo>
                      <a:pt x="4154" y="1530"/>
                    </a:lnTo>
                    <a:lnTo>
                      <a:pt x="4164" y="1511"/>
                    </a:lnTo>
                    <a:lnTo>
                      <a:pt x="4174" y="1502"/>
                    </a:lnTo>
                    <a:lnTo>
                      <a:pt x="4174" y="1492"/>
                    </a:lnTo>
                    <a:lnTo>
                      <a:pt x="4183" y="1454"/>
                    </a:lnTo>
                    <a:lnTo>
                      <a:pt x="4202" y="1417"/>
                    </a:lnTo>
                    <a:lnTo>
                      <a:pt x="4223" y="1379"/>
                    </a:lnTo>
                    <a:lnTo>
                      <a:pt x="4239" y="1344"/>
                    </a:lnTo>
                    <a:lnTo>
                      <a:pt x="4267" y="1304"/>
                    </a:lnTo>
                    <a:lnTo>
                      <a:pt x="4287" y="1269"/>
                    </a:lnTo>
                    <a:lnTo>
                      <a:pt x="4306" y="1231"/>
                    </a:lnTo>
                    <a:lnTo>
                      <a:pt x="4306" y="1204"/>
                    </a:lnTo>
                    <a:lnTo>
                      <a:pt x="4332" y="1185"/>
                    </a:lnTo>
                    <a:lnTo>
                      <a:pt x="4352" y="1166"/>
                    </a:lnTo>
                    <a:lnTo>
                      <a:pt x="4361" y="1127"/>
                    </a:lnTo>
                    <a:lnTo>
                      <a:pt x="4371" y="1091"/>
                    </a:lnTo>
                    <a:lnTo>
                      <a:pt x="4390" y="1043"/>
                    </a:lnTo>
                    <a:lnTo>
                      <a:pt x="4400" y="1008"/>
                    </a:lnTo>
                    <a:lnTo>
                      <a:pt x="4406" y="989"/>
                    </a:lnTo>
                    <a:lnTo>
                      <a:pt x="4425" y="979"/>
                    </a:lnTo>
                    <a:lnTo>
                      <a:pt x="4425" y="959"/>
                    </a:lnTo>
                    <a:lnTo>
                      <a:pt x="4425" y="953"/>
                    </a:lnTo>
                    <a:lnTo>
                      <a:pt x="4416" y="943"/>
                    </a:lnTo>
                    <a:lnTo>
                      <a:pt x="4416" y="924"/>
                    </a:lnTo>
                    <a:lnTo>
                      <a:pt x="4416" y="914"/>
                    </a:lnTo>
                    <a:lnTo>
                      <a:pt x="4406" y="905"/>
                    </a:lnTo>
                    <a:lnTo>
                      <a:pt x="4406" y="895"/>
                    </a:lnTo>
                    <a:lnTo>
                      <a:pt x="4416" y="885"/>
                    </a:lnTo>
                    <a:lnTo>
                      <a:pt x="4465" y="776"/>
                    </a:lnTo>
                    <a:lnTo>
                      <a:pt x="4490" y="701"/>
                    </a:lnTo>
                    <a:lnTo>
                      <a:pt x="4509" y="663"/>
                    </a:lnTo>
                    <a:lnTo>
                      <a:pt x="4519" y="653"/>
                    </a:lnTo>
                    <a:lnTo>
                      <a:pt x="4519" y="663"/>
                    </a:lnTo>
                    <a:lnTo>
                      <a:pt x="4519" y="682"/>
                    </a:lnTo>
                    <a:lnTo>
                      <a:pt x="4509" y="701"/>
                    </a:lnTo>
                    <a:lnTo>
                      <a:pt x="4529" y="653"/>
                    </a:lnTo>
                    <a:lnTo>
                      <a:pt x="4529" y="607"/>
                    </a:lnTo>
                    <a:lnTo>
                      <a:pt x="4529" y="569"/>
                    </a:lnTo>
                    <a:lnTo>
                      <a:pt x="4529" y="540"/>
                    </a:lnTo>
                    <a:lnTo>
                      <a:pt x="4529" y="514"/>
                    </a:lnTo>
                    <a:lnTo>
                      <a:pt x="4538" y="484"/>
                    </a:lnTo>
                    <a:lnTo>
                      <a:pt x="4557" y="449"/>
                    </a:lnTo>
                    <a:lnTo>
                      <a:pt x="4584" y="411"/>
                    </a:lnTo>
                    <a:lnTo>
                      <a:pt x="4584" y="401"/>
                    </a:lnTo>
                    <a:lnTo>
                      <a:pt x="4584" y="371"/>
                    </a:lnTo>
                    <a:lnTo>
                      <a:pt x="4584" y="355"/>
                    </a:lnTo>
                    <a:lnTo>
                      <a:pt x="4584" y="336"/>
                    </a:lnTo>
                    <a:lnTo>
                      <a:pt x="4584" y="307"/>
                    </a:lnTo>
                    <a:lnTo>
                      <a:pt x="4584" y="288"/>
                    </a:lnTo>
                    <a:lnTo>
                      <a:pt x="4584" y="272"/>
                    </a:lnTo>
                    <a:lnTo>
                      <a:pt x="4584" y="263"/>
                    </a:lnTo>
                    <a:lnTo>
                      <a:pt x="4603" y="263"/>
                    </a:lnTo>
                    <a:lnTo>
                      <a:pt x="4603" y="252"/>
                    </a:lnTo>
                    <a:lnTo>
                      <a:pt x="4603" y="242"/>
                    </a:lnTo>
                    <a:lnTo>
                      <a:pt x="4603" y="214"/>
                    </a:lnTo>
                    <a:lnTo>
                      <a:pt x="4658" y="198"/>
                    </a:lnTo>
                    <a:lnTo>
                      <a:pt x="4686" y="178"/>
                    </a:lnTo>
                    <a:lnTo>
                      <a:pt x="4696" y="159"/>
                    </a:lnTo>
                    <a:lnTo>
                      <a:pt x="4716" y="150"/>
                    </a:lnTo>
                    <a:lnTo>
                      <a:pt x="4726" y="140"/>
                    </a:lnTo>
                    <a:lnTo>
                      <a:pt x="4735" y="120"/>
                    </a:lnTo>
                    <a:lnTo>
                      <a:pt x="4735" y="113"/>
                    </a:lnTo>
                    <a:lnTo>
                      <a:pt x="4742" y="104"/>
                    </a:lnTo>
                    <a:lnTo>
                      <a:pt x="4742" y="85"/>
                    </a:lnTo>
                    <a:lnTo>
                      <a:pt x="4751" y="75"/>
                    </a:lnTo>
                    <a:lnTo>
                      <a:pt x="4771" y="65"/>
                    </a:lnTo>
                    <a:lnTo>
                      <a:pt x="4809" y="65"/>
                    </a:lnTo>
                    <a:lnTo>
                      <a:pt x="4836" y="65"/>
                    </a:lnTo>
                    <a:lnTo>
                      <a:pt x="4884" y="65"/>
                    </a:lnTo>
                    <a:lnTo>
                      <a:pt x="4919" y="56"/>
                    </a:lnTo>
                    <a:lnTo>
                      <a:pt x="4948" y="56"/>
                    </a:lnTo>
                    <a:lnTo>
                      <a:pt x="4977" y="46"/>
                    </a:lnTo>
                    <a:lnTo>
                      <a:pt x="4977" y="37"/>
                    </a:lnTo>
                    <a:lnTo>
                      <a:pt x="4993" y="37"/>
                    </a:lnTo>
                    <a:lnTo>
                      <a:pt x="4993" y="30"/>
                    </a:lnTo>
                    <a:lnTo>
                      <a:pt x="4993" y="21"/>
                    </a:lnTo>
                    <a:lnTo>
                      <a:pt x="5003" y="21"/>
                    </a:lnTo>
                    <a:lnTo>
                      <a:pt x="5003" y="10"/>
                    </a:lnTo>
                    <a:lnTo>
                      <a:pt x="4993" y="10"/>
                    </a:lnTo>
                    <a:lnTo>
                      <a:pt x="5022" y="10"/>
                    </a:lnTo>
                    <a:lnTo>
                      <a:pt x="5106" y="37"/>
                    </a:lnTo>
                    <a:lnTo>
                      <a:pt x="5126" y="30"/>
                    </a:lnTo>
                    <a:lnTo>
                      <a:pt x="5154" y="21"/>
                    </a:lnTo>
                    <a:lnTo>
                      <a:pt x="5190" y="10"/>
                    </a:lnTo>
                    <a:lnTo>
                      <a:pt x="5239" y="10"/>
                    </a:lnTo>
                    <a:lnTo>
                      <a:pt x="5274" y="0"/>
                    </a:lnTo>
                    <a:lnTo>
                      <a:pt x="5312" y="0"/>
                    </a:lnTo>
                    <a:lnTo>
                      <a:pt x="5339" y="0"/>
                    </a:lnTo>
                    <a:lnTo>
                      <a:pt x="5348" y="0"/>
                    </a:lnTo>
                    <a:lnTo>
                      <a:pt x="5693" y="85"/>
                    </a:lnTo>
                    <a:lnTo>
                      <a:pt x="5702" y="94"/>
                    </a:lnTo>
                    <a:lnTo>
                      <a:pt x="5712" y="94"/>
                    </a:lnTo>
                    <a:lnTo>
                      <a:pt x="5732" y="113"/>
                    </a:lnTo>
                    <a:lnTo>
                      <a:pt x="5748" y="120"/>
                    </a:lnTo>
                    <a:lnTo>
                      <a:pt x="5767" y="129"/>
                    </a:lnTo>
                    <a:lnTo>
                      <a:pt x="5787" y="140"/>
                    </a:lnTo>
                    <a:lnTo>
                      <a:pt x="5806" y="150"/>
                    </a:lnTo>
                    <a:lnTo>
                      <a:pt x="5815" y="150"/>
                    </a:lnTo>
                    <a:lnTo>
                      <a:pt x="5815" y="159"/>
                    </a:lnTo>
                    <a:lnTo>
                      <a:pt x="5825" y="169"/>
                    </a:lnTo>
                    <a:lnTo>
                      <a:pt x="5831" y="178"/>
                    </a:lnTo>
                    <a:lnTo>
                      <a:pt x="5841" y="188"/>
                    </a:lnTo>
                    <a:lnTo>
                      <a:pt x="5852" y="188"/>
                    </a:lnTo>
                    <a:lnTo>
                      <a:pt x="5871" y="198"/>
                    </a:lnTo>
                    <a:lnTo>
                      <a:pt x="5880" y="198"/>
                    </a:lnTo>
                    <a:close/>
                  </a:path>
                </a:pathLst>
              </a:custGeom>
              <a:solidFill>
                <a:srgbClr val="E8B582"/>
              </a:solidFill>
              <a:ln w="9525">
                <a:noFill/>
                <a:round/>
                <a:headEnd/>
                <a:tailEnd/>
              </a:ln>
            </p:spPr>
            <p:txBody>
              <a:bodyPr/>
              <a:lstStyle/>
              <a:p>
                <a:endParaRPr lang="en-US"/>
              </a:p>
            </p:txBody>
          </p:sp>
          <p:sp>
            <p:nvSpPr>
              <p:cNvPr id="80" name="Freeform 79"/>
              <p:cNvSpPr>
                <a:spLocks noEditPoints="1"/>
              </p:cNvSpPr>
              <p:nvPr/>
            </p:nvSpPr>
            <p:spPr bwMode="auto">
              <a:xfrm>
                <a:off x="230" y="3968"/>
                <a:ext cx="76" cy="122"/>
              </a:xfrm>
              <a:custGeom>
                <a:avLst/>
                <a:gdLst/>
                <a:ahLst/>
                <a:cxnLst>
                  <a:cxn ang="0">
                    <a:pos x="94" y="75"/>
                  </a:cxn>
                  <a:cxn ang="0">
                    <a:pos x="49" y="39"/>
                  </a:cxn>
                  <a:cxn ang="0">
                    <a:pos x="0" y="0"/>
                  </a:cxn>
                  <a:cxn ang="0">
                    <a:pos x="40" y="69"/>
                  </a:cxn>
                  <a:cxn ang="0">
                    <a:pos x="84" y="94"/>
                  </a:cxn>
                  <a:cxn ang="0">
                    <a:pos x="123" y="104"/>
                  </a:cxn>
                  <a:cxn ang="0">
                    <a:pos x="178" y="168"/>
                  </a:cxn>
                  <a:cxn ang="0">
                    <a:pos x="226" y="217"/>
                  </a:cxn>
                  <a:cxn ang="0">
                    <a:pos x="261" y="262"/>
                  </a:cxn>
                  <a:cxn ang="0">
                    <a:pos x="403" y="242"/>
                  </a:cxn>
                  <a:cxn ang="0">
                    <a:pos x="513" y="152"/>
                  </a:cxn>
                  <a:cxn ang="0">
                    <a:pos x="607" y="104"/>
                  </a:cxn>
                  <a:cxn ang="0">
                    <a:pos x="636" y="85"/>
                  </a:cxn>
                  <a:cxn ang="0">
                    <a:pos x="664" y="69"/>
                  </a:cxn>
                  <a:cxn ang="0">
                    <a:pos x="729" y="142"/>
                  </a:cxn>
                  <a:cxn ang="0">
                    <a:pos x="823" y="252"/>
                  </a:cxn>
                  <a:cxn ang="0">
                    <a:pos x="923" y="346"/>
                  </a:cxn>
                  <a:cxn ang="0">
                    <a:pos x="897" y="924"/>
                  </a:cxn>
                  <a:cxn ang="0">
                    <a:pos x="962" y="1475"/>
                  </a:cxn>
                  <a:cxn ang="0">
                    <a:pos x="1075" y="1855"/>
                  </a:cxn>
                  <a:cxn ang="0">
                    <a:pos x="1120" y="1914"/>
                  </a:cxn>
                  <a:cxn ang="0">
                    <a:pos x="1185" y="1940"/>
                  </a:cxn>
                  <a:cxn ang="0">
                    <a:pos x="971" y="1930"/>
                  </a:cxn>
                  <a:cxn ang="0">
                    <a:pos x="933" y="1914"/>
                  </a:cxn>
                  <a:cxn ang="0">
                    <a:pos x="887" y="1914"/>
                  </a:cxn>
                  <a:cxn ang="0">
                    <a:pos x="839" y="1855"/>
                  </a:cxn>
                  <a:cxn ang="0">
                    <a:pos x="833" y="1811"/>
                  </a:cxn>
                  <a:cxn ang="0">
                    <a:pos x="794" y="1772"/>
                  </a:cxn>
                  <a:cxn ang="0">
                    <a:pos x="749" y="1662"/>
                  </a:cxn>
                  <a:cxn ang="0">
                    <a:pos x="739" y="1643"/>
                  </a:cxn>
                  <a:cxn ang="0">
                    <a:pos x="701" y="1634"/>
                  </a:cxn>
                  <a:cxn ang="0">
                    <a:pos x="636" y="1540"/>
                  </a:cxn>
                  <a:cxn ang="0">
                    <a:pos x="503" y="1446"/>
                  </a:cxn>
                  <a:cxn ang="0">
                    <a:pos x="449" y="1352"/>
                  </a:cxn>
                  <a:cxn ang="0">
                    <a:pos x="365" y="1166"/>
                  </a:cxn>
                  <a:cxn ang="0">
                    <a:pos x="291" y="1016"/>
                  </a:cxn>
                  <a:cxn ang="0">
                    <a:pos x="197" y="887"/>
                  </a:cxn>
                  <a:cxn ang="0">
                    <a:pos x="132" y="839"/>
                  </a:cxn>
                  <a:cxn ang="0">
                    <a:pos x="142" y="897"/>
                  </a:cxn>
                  <a:cxn ang="0">
                    <a:pos x="132" y="830"/>
                  </a:cxn>
                  <a:cxn ang="0">
                    <a:pos x="94" y="784"/>
                  </a:cxn>
                  <a:cxn ang="0">
                    <a:pos x="78" y="691"/>
                  </a:cxn>
                  <a:cxn ang="0">
                    <a:pos x="94" y="449"/>
                  </a:cxn>
                  <a:cxn ang="0">
                    <a:pos x="132" y="217"/>
                  </a:cxn>
                </a:cxnLst>
                <a:rect l="0" t="0" r="r" b="b"/>
                <a:pathLst>
                  <a:path w="1213" h="1949">
                    <a:moveTo>
                      <a:pt x="123" y="104"/>
                    </a:moveTo>
                    <a:lnTo>
                      <a:pt x="113" y="94"/>
                    </a:lnTo>
                    <a:lnTo>
                      <a:pt x="94" y="75"/>
                    </a:lnTo>
                    <a:lnTo>
                      <a:pt x="84" y="69"/>
                    </a:lnTo>
                    <a:lnTo>
                      <a:pt x="68" y="58"/>
                    </a:lnTo>
                    <a:lnTo>
                      <a:pt x="49" y="39"/>
                    </a:lnTo>
                    <a:lnTo>
                      <a:pt x="40" y="29"/>
                    </a:lnTo>
                    <a:lnTo>
                      <a:pt x="19" y="10"/>
                    </a:lnTo>
                    <a:lnTo>
                      <a:pt x="0" y="0"/>
                    </a:lnTo>
                    <a:lnTo>
                      <a:pt x="0" y="58"/>
                    </a:lnTo>
                    <a:lnTo>
                      <a:pt x="19" y="58"/>
                    </a:lnTo>
                    <a:lnTo>
                      <a:pt x="40" y="69"/>
                    </a:lnTo>
                    <a:lnTo>
                      <a:pt x="59" y="75"/>
                    </a:lnTo>
                    <a:lnTo>
                      <a:pt x="68" y="85"/>
                    </a:lnTo>
                    <a:lnTo>
                      <a:pt x="84" y="94"/>
                    </a:lnTo>
                    <a:lnTo>
                      <a:pt x="94" y="94"/>
                    </a:lnTo>
                    <a:lnTo>
                      <a:pt x="113" y="104"/>
                    </a:lnTo>
                    <a:lnTo>
                      <a:pt x="123" y="104"/>
                    </a:lnTo>
                    <a:close/>
                    <a:moveTo>
                      <a:pt x="152" y="133"/>
                    </a:moveTo>
                    <a:lnTo>
                      <a:pt x="169" y="152"/>
                    </a:lnTo>
                    <a:lnTo>
                      <a:pt x="178" y="168"/>
                    </a:lnTo>
                    <a:lnTo>
                      <a:pt x="197" y="177"/>
                    </a:lnTo>
                    <a:lnTo>
                      <a:pt x="217" y="198"/>
                    </a:lnTo>
                    <a:lnTo>
                      <a:pt x="226" y="217"/>
                    </a:lnTo>
                    <a:lnTo>
                      <a:pt x="245" y="236"/>
                    </a:lnTo>
                    <a:lnTo>
                      <a:pt x="252" y="242"/>
                    </a:lnTo>
                    <a:lnTo>
                      <a:pt x="261" y="262"/>
                    </a:lnTo>
                    <a:lnTo>
                      <a:pt x="320" y="271"/>
                    </a:lnTo>
                    <a:lnTo>
                      <a:pt x="365" y="262"/>
                    </a:lnTo>
                    <a:lnTo>
                      <a:pt x="403" y="242"/>
                    </a:lnTo>
                    <a:lnTo>
                      <a:pt x="439" y="217"/>
                    </a:lnTo>
                    <a:lnTo>
                      <a:pt x="478" y="188"/>
                    </a:lnTo>
                    <a:lnTo>
                      <a:pt x="513" y="152"/>
                    </a:lnTo>
                    <a:lnTo>
                      <a:pt x="562" y="133"/>
                    </a:lnTo>
                    <a:lnTo>
                      <a:pt x="597" y="113"/>
                    </a:lnTo>
                    <a:lnTo>
                      <a:pt x="607" y="104"/>
                    </a:lnTo>
                    <a:lnTo>
                      <a:pt x="616" y="94"/>
                    </a:lnTo>
                    <a:lnTo>
                      <a:pt x="626" y="85"/>
                    </a:lnTo>
                    <a:lnTo>
                      <a:pt x="636" y="85"/>
                    </a:lnTo>
                    <a:lnTo>
                      <a:pt x="645" y="75"/>
                    </a:lnTo>
                    <a:lnTo>
                      <a:pt x="655" y="69"/>
                    </a:lnTo>
                    <a:lnTo>
                      <a:pt x="664" y="69"/>
                    </a:lnTo>
                    <a:lnTo>
                      <a:pt x="672" y="75"/>
                    </a:lnTo>
                    <a:lnTo>
                      <a:pt x="701" y="104"/>
                    </a:lnTo>
                    <a:lnTo>
                      <a:pt x="729" y="142"/>
                    </a:lnTo>
                    <a:lnTo>
                      <a:pt x="765" y="177"/>
                    </a:lnTo>
                    <a:lnTo>
                      <a:pt x="794" y="217"/>
                    </a:lnTo>
                    <a:lnTo>
                      <a:pt x="823" y="252"/>
                    </a:lnTo>
                    <a:lnTo>
                      <a:pt x="858" y="290"/>
                    </a:lnTo>
                    <a:lnTo>
                      <a:pt x="887" y="320"/>
                    </a:lnTo>
                    <a:lnTo>
                      <a:pt x="923" y="346"/>
                    </a:lnTo>
                    <a:lnTo>
                      <a:pt x="906" y="532"/>
                    </a:lnTo>
                    <a:lnTo>
                      <a:pt x="897" y="730"/>
                    </a:lnTo>
                    <a:lnTo>
                      <a:pt x="897" y="924"/>
                    </a:lnTo>
                    <a:lnTo>
                      <a:pt x="906" y="1110"/>
                    </a:lnTo>
                    <a:lnTo>
                      <a:pt x="923" y="1298"/>
                    </a:lnTo>
                    <a:lnTo>
                      <a:pt x="962" y="1475"/>
                    </a:lnTo>
                    <a:lnTo>
                      <a:pt x="1000" y="1653"/>
                    </a:lnTo>
                    <a:lnTo>
                      <a:pt x="1065" y="1830"/>
                    </a:lnTo>
                    <a:lnTo>
                      <a:pt x="1075" y="1855"/>
                    </a:lnTo>
                    <a:lnTo>
                      <a:pt x="1091" y="1876"/>
                    </a:lnTo>
                    <a:lnTo>
                      <a:pt x="1100" y="1895"/>
                    </a:lnTo>
                    <a:lnTo>
                      <a:pt x="1120" y="1914"/>
                    </a:lnTo>
                    <a:lnTo>
                      <a:pt x="1148" y="1920"/>
                    </a:lnTo>
                    <a:lnTo>
                      <a:pt x="1168" y="1930"/>
                    </a:lnTo>
                    <a:lnTo>
                      <a:pt x="1185" y="1940"/>
                    </a:lnTo>
                    <a:lnTo>
                      <a:pt x="1213" y="1949"/>
                    </a:lnTo>
                    <a:lnTo>
                      <a:pt x="981" y="1949"/>
                    </a:lnTo>
                    <a:lnTo>
                      <a:pt x="971" y="1930"/>
                    </a:lnTo>
                    <a:lnTo>
                      <a:pt x="962" y="1920"/>
                    </a:lnTo>
                    <a:lnTo>
                      <a:pt x="952" y="1920"/>
                    </a:lnTo>
                    <a:lnTo>
                      <a:pt x="933" y="1914"/>
                    </a:lnTo>
                    <a:lnTo>
                      <a:pt x="923" y="1914"/>
                    </a:lnTo>
                    <a:lnTo>
                      <a:pt x="906" y="1914"/>
                    </a:lnTo>
                    <a:lnTo>
                      <a:pt x="887" y="1914"/>
                    </a:lnTo>
                    <a:lnTo>
                      <a:pt x="868" y="1914"/>
                    </a:lnTo>
                    <a:lnTo>
                      <a:pt x="839" y="1876"/>
                    </a:lnTo>
                    <a:lnTo>
                      <a:pt x="839" y="1855"/>
                    </a:lnTo>
                    <a:lnTo>
                      <a:pt x="839" y="1846"/>
                    </a:lnTo>
                    <a:lnTo>
                      <a:pt x="833" y="1830"/>
                    </a:lnTo>
                    <a:lnTo>
                      <a:pt x="833" y="1811"/>
                    </a:lnTo>
                    <a:lnTo>
                      <a:pt x="823" y="1791"/>
                    </a:lnTo>
                    <a:lnTo>
                      <a:pt x="814" y="1782"/>
                    </a:lnTo>
                    <a:lnTo>
                      <a:pt x="794" y="1772"/>
                    </a:lnTo>
                    <a:lnTo>
                      <a:pt x="765" y="1772"/>
                    </a:lnTo>
                    <a:lnTo>
                      <a:pt x="765" y="1669"/>
                    </a:lnTo>
                    <a:lnTo>
                      <a:pt x="749" y="1662"/>
                    </a:lnTo>
                    <a:lnTo>
                      <a:pt x="739" y="1662"/>
                    </a:lnTo>
                    <a:lnTo>
                      <a:pt x="739" y="1653"/>
                    </a:lnTo>
                    <a:lnTo>
                      <a:pt x="739" y="1643"/>
                    </a:lnTo>
                    <a:lnTo>
                      <a:pt x="729" y="1643"/>
                    </a:lnTo>
                    <a:lnTo>
                      <a:pt x="720" y="1634"/>
                    </a:lnTo>
                    <a:lnTo>
                      <a:pt x="701" y="1634"/>
                    </a:lnTo>
                    <a:lnTo>
                      <a:pt x="691" y="1604"/>
                    </a:lnTo>
                    <a:lnTo>
                      <a:pt x="664" y="1569"/>
                    </a:lnTo>
                    <a:lnTo>
                      <a:pt x="636" y="1540"/>
                    </a:lnTo>
                    <a:lnTo>
                      <a:pt x="588" y="1500"/>
                    </a:lnTo>
                    <a:lnTo>
                      <a:pt x="552" y="1475"/>
                    </a:lnTo>
                    <a:lnTo>
                      <a:pt x="503" y="1446"/>
                    </a:lnTo>
                    <a:lnTo>
                      <a:pt x="478" y="1427"/>
                    </a:lnTo>
                    <a:lnTo>
                      <a:pt x="459" y="1417"/>
                    </a:lnTo>
                    <a:lnTo>
                      <a:pt x="449" y="1352"/>
                    </a:lnTo>
                    <a:lnTo>
                      <a:pt x="430" y="1279"/>
                    </a:lnTo>
                    <a:lnTo>
                      <a:pt x="403" y="1223"/>
                    </a:lnTo>
                    <a:lnTo>
                      <a:pt x="365" y="1166"/>
                    </a:lnTo>
                    <a:lnTo>
                      <a:pt x="336" y="1120"/>
                    </a:lnTo>
                    <a:lnTo>
                      <a:pt x="310" y="1065"/>
                    </a:lnTo>
                    <a:lnTo>
                      <a:pt x="291" y="1016"/>
                    </a:lnTo>
                    <a:lnTo>
                      <a:pt x="281" y="972"/>
                    </a:lnTo>
                    <a:lnTo>
                      <a:pt x="236" y="924"/>
                    </a:lnTo>
                    <a:lnTo>
                      <a:pt x="197" y="887"/>
                    </a:lnTo>
                    <a:lnTo>
                      <a:pt x="169" y="859"/>
                    </a:lnTo>
                    <a:lnTo>
                      <a:pt x="152" y="839"/>
                    </a:lnTo>
                    <a:lnTo>
                      <a:pt x="132" y="839"/>
                    </a:lnTo>
                    <a:lnTo>
                      <a:pt x="132" y="849"/>
                    </a:lnTo>
                    <a:lnTo>
                      <a:pt x="132" y="868"/>
                    </a:lnTo>
                    <a:lnTo>
                      <a:pt x="142" y="897"/>
                    </a:lnTo>
                    <a:lnTo>
                      <a:pt x="142" y="878"/>
                    </a:lnTo>
                    <a:lnTo>
                      <a:pt x="132" y="849"/>
                    </a:lnTo>
                    <a:lnTo>
                      <a:pt x="132" y="830"/>
                    </a:lnTo>
                    <a:lnTo>
                      <a:pt x="123" y="814"/>
                    </a:lnTo>
                    <a:lnTo>
                      <a:pt x="113" y="804"/>
                    </a:lnTo>
                    <a:lnTo>
                      <a:pt x="94" y="784"/>
                    </a:lnTo>
                    <a:lnTo>
                      <a:pt x="84" y="774"/>
                    </a:lnTo>
                    <a:lnTo>
                      <a:pt x="78" y="755"/>
                    </a:lnTo>
                    <a:lnTo>
                      <a:pt x="78" y="691"/>
                    </a:lnTo>
                    <a:lnTo>
                      <a:pt x="78" y="617"/>
                    </a:lnTo>
                    <a:lnTo>
                      <a:pt x="84" y="532"/>
                    </a:lnTo>
                    <a:lnTo>
                      <a:pt x="94" y="449"/>
                    </a:lnTo>
                    <a:lnTo>
                      <a:pt x="104" y="375"/>
                    </a:lnTo>
                    <a:lnTo>
                      <a:pt x="123" y="290"/>
                    </a:lnTo>
                    <a:lnTo>
                      <a:pt x="132" y="217"/>
                    </a:lnTo>
                    <a:lnTo>
                      <a:pt x="152" y="133"/>
                    </a:lnTo>
                    <a:close/>
                  </a:path>
                </a:pathLst>
              </a:custGeom>
              <a:solidFill>
                <a:srgbClr val="E8B582"/>
              </a:solidFill>
              <a:ln w="9525">
                <a:noFill/>
                <a:round/>
                <a:headEnd/>
                <a:tailEnd/>
              </a:ln>
            </p:spPr>
            <p:txBody>
              <a:bodyPr/>
              <a:lstStyle/>
              <a:p>
                <a:endParaRPr lang="en-US"/>
              </a:p>
            </p:txBody>
          </p:sp>
          <p:sp>
            <p:nvSpPr>
              <p:cNvPr id="81" name="Freeform 80"/>
              <p:cNvSpPr>
                <a:spLocks/>
              </p:cNvSpPr>
              <p:nvPr/>
            </p:nvSpPr>
            <p:spPr bwMode="auto">
              <a:xfrm>
                <a:off x="391" y="3963"/>
                <a:ext cx="40" cy="120"/>
              </a:xfrm>
              <a:custGeom>
                <a:avLst/>
                <a:gdLst/>
                <a:ahLst/>
                <a:cxnLst>
                  <a:cxn ang="0">
                    <a:pos x="16" y="1924"/>
                  </a:cxn>
                  <a:cxn ang="0">
                    <a:pos x="55" y="1895"/>
                  </a:cxn>
                  <a:cxn ang="0">
                    <a:pos x="101" y="1876"/>
                  </a:cxn>
                  <a:cxn ang="0">
                    <a:pos x="139" y="1857"/>
                  </a:cxn>
                  <a:cxn ang="0">
                    <a:pos x="174" y="1841"/>
                  </a:cxn>
                  <a:cxn ang="0">
                    <a:pos x="213" y="1820"/>
                  </a:cxn>
                  <a:cxn ang="0">
                    <a:pos x="252" y="1820"/>
                  </a:cxn>
                  <a:cxn ang="0">
                    <a:pos x="278" y="1792"/>
                  </a:cxn>
                  <a:cxn ang="0">
                    <a:pos x="306" y="1615"/>
                  </a:cxn>
                  <a:cxn ang="0">
                    <a:pos x="306" y="1288"/>
                  </a:cxn>
                  <a:cxn ang="0">
                    <a:pos x="278" y="953"/>
                  </a:cxn>
                  <a:cxn ang="0">
                    <a:pos x="242" y="636"/>
                  </a:cxn>
                  <a:cxn ang="0">
                    <a:pos x="203" y="421"/>
                  </a:cxn>
                  <a:cxn ang="0">
                    <a:pos x="168" y="311"/>
                  </a:cxn>
                  <a:cxn ang="0">
                    <a:pos x="120" y="207"/>
                  </a:cxn>
                  <a:cxn ang="0">
                    <a:pos x="74" y="104"/>
                  </a:cxn>
                  <a:cxn ang="0">
                    <a:pos x="64" y="49"/>
                  </a:cxn>
                  <a:cxn ang="0">
                    <a:pos x="101" y="69"/>
                  </a:cxn>
                  <a:cxn ang="0">
                    <a:pos x="139" y="94"/>
                  </a:cxn>
                  <a:cxn ang="0">
                    <a:pos x="174" y="123"/>
                  </a:cxn>
                  <a:cxn ang="0">
                    <a:pos x="213" y="133"/>
                  </a:cxn>
                  <a:cxn ang="0">
                    <a:pos x="252" y="104"/>
                  </a:cxn>
                  <a:cxn ang="0">
                    <a:pos x="287" y="69"/>
                  </a:cxn>
                  <a:cxn ang="0">
                    <a:pos x="316" y="20"/>
                  </a:cxn>
                  <a:cxn ang="0">
                    <a:pos x="352" y="10"/>
                  </a:cxn>
                  <a:cxn ang="0">
                    <a:pos x="391" y="20"/>
                  </a:cxn>
                  <a:cxn ang="0">
                    <a:pos x="419" y="29"/>
                  </a:cxn>
                  <a:cxn ang="0">
                    <a:pos x="455" y="49"/>
                  </a:cxn>
                  <a:cxn ang="0">
                    <a:pos x="484" y="142"/>
                  </a:cxn>
                  <a:cxn ang="0">
                    <a:pos x="494" y="330"/>
                  </a:cxn>
                  <a:cxn ang="0">
                    <a:pos x="494" y="513"/>
                  </a:cxn>
                  <a:cxn ang="0">
                    <a:pos x="520" y="682"/>
                  </a:cxn>
                  <a:cxn ang="0">
                    <a:pos x="587" y="749"/>
                  </a:cxn>
                  <a:cxn ang="0">
                    <a:pos x="613" y="849"/>
                  </a:cxn>
                  <a:cxn ang="0">
                    <a:pos x="623" y="991"/>
                  </a:cxn>
                  <a:cxn ang="0">
                    <a:pos x="623" y="1327"/>
                  </a:cxn>
                  <a:cxn ang="0">
                    <a:pos x="593" y="1672"/>
                  </a:cxn>
                  <a:cxn ang="0">
                    <a:pos x="587" y="1930"/>
                  </a:cxn>
                </a:cxnLst>
                <a:rect l="0" t="0" r="r" b="b"/>
                <a:pathLst>
                  <a:path w="633" h="1930">
                    <a:moveTo>
                      <a:pt x="0" y="1930"/>
                    </a:moveTo>
                    <a:lnTo>
                      <a:pt x="16" y="1924"/>
                    </a:lnTo>
                    <a:lnTo>
                      <a:pt x="36" y="1905"/>
                    </a:lnTo>
                    <a:lnTo>
                      <a:pt x="55" y="1895"/>
                    </a:lnTo>
                    <a:lnTo>
                      <a:pt x="74" y="1885"/>
                    </a:lnTo>
                    <a:lnTo>
                      <a:pt x="101" y="1876"/>
                    </a:lnTo>
                    <a:lnTo>
                      <a:pt x="120" y="1866"/>
                    </a:lnTo>
                    <a:lnTo>
                      <a:pt x="139" y="1857"/>
                    </a:lnTo>
                    <a:lnTo>
                      <a:pt x="168" y="1857"/>
                    </a:lnTo>
                    <a:lnTo>
                      <a:pt x="174" y="1841"/>
                    </a:lnTo>
                    <a:lnTo>
                      <a:pt x="193" y="1830"/>
                    </a:lnTo>
                    <a:lnTo>
                      <a:pt x="213" y="1820"/>
                    </a:lnTo>
                    <a:lnTo>
                      <a:pt x="233" y="1820"/>
                    </a:lnTo>
                    <a:lnTo>
                      <a:pt x="252" y="1820"/>
                    </a:lnTo>
                    <a:lnTo>
                      <a:pt x="268" y="1811"/>
                    </a:lnTo>
                    <a:lnTo>
                      <a:pt x="278" y="1792"/>
                    </a:lnTo>
                    <a:lnTo>
                      <a:pt x="287" y="1763"/>
                    </a:lnTo>
                    <a:lnTo>
                      <a:pt x="306" y="1615"/>
                    </a:lnTo>
                    <a:lnTo>
                      <a:pt x="316" y="1446"/>
                    </a:lnTo>
                    <a:lnTo>
                      <a:pt x="306" y="1288"/>
                    </a:lnTo>
                    <a:lnTo>
                      <a:pt x="297" y="1121"/>
                    </a:lnTo>
                    <a:lnTo>
                      <a:pt x="278" y="953"/>
                    </a:lnTo>
                    <a:lnTo>
                      <a:pt x="258" y="795"/>
                    </a:lnTo>
                    <a:lnTo>
                      <a:pt x="242" y="636"/>
                    </a:lnTo>
                    <a:lnTo>
                      <a:pt x="222" y="478"/>
                    </a:lnTo>
                    <a:lnTo>
                      <a:pt x="203" y="421"/>
                    </a:lnTo>
                    <a:lnTo>
                      <a:pt x="184" y="365"/>
                    </a:lnTo>
                    <a:lnTo>
                      <a:pt x="168" y="311"/>
                    </a:lnTo>
                    <a:lnTo>
                      <a:pt x="139" y="262"/>
                    </a:lnTo>
                    <a:lnTo>
                      <a:pt x="120" y="207"/>
                    </a:lnTo>
                    <a:lnTo>
                      <a:pt x="90" y="152"/>
                    </a:lnTo>
                    <a:lnTo>
                      <a:pt x="74" y="104"/>
                    </a:lnTo>
                    <a:lnTo>
                      <a:pt x="55" y="49"/>
                    </a:lnTo>
                    <a:lnTo>
                      <a:pt x="64" y="49"/>
                    </a:lnTo>
                    <a:lnTo>
                      <a:pt x="84" y="59"/>
                    </a:lnTo>
                    <a:lnTo>
                      <a:pt x="101" y="69"/>
                    </a:lnTo>
                    <a:lnTo>
                      <a:pt x="120" y="85"/>
                    </a:lnTo>
                    <a:lnTo>
                      <a:pt x="139" y="94"/>
                    </a:lnTo>
                    <a:lnTo>
                      <a:pt x="158" y="104"/>
                    </a:lnTo>
                    <a:lnTo>
                      <a:pt x="174" y="123"/>
                    </a:lnTo>
                    <a:lnTo>
                      <a:pt x="184" y="142"/>
                    </a:lnTo>
                    <a:lnTo>
                      <a:pt x="213" y="133"/>
                    </a:lnTo>
                    <a:lnTo>
                      <a:pt x="233" y="123"/>
                    </a:lnTo>
                    <a:lnTo>
                      <a:pt x="252" y="104"/>
                    </a:lnTo>
                    <a:lnTo>
                      <a:pt x="268" y="85"/>
                    </a:lnTo>
                    <a:lnTo>
                      <a:pt x="287" y="69"/>
                    </a:lnTo>
                    <a:lnTo>
                      <a:pt x="297" y="39"/>
                    </a:lnTo>
                    <a:lnTo>
                      <a:pt x="316" y="20"/>
                    </a:lnTo>
                    <a:lnTo>
                      <a:pt x="335" y="0"/>
                    </a:lnTo>
                    <a:lnTo>
                      <a:pt x="352" y="10"/>
                    </a:lnTo>
                    <a:lnTo>
                      <a:pt x="371" y="10"/>
                    </a:lnTo>
                    <a:lnTo>
                      <a:pt x="391" y="20"/>
                    </a:lnTo>
                    <a:lnTo>
                      <a:pt x="400" y="20"/>
                    </a:lnTo>
                    <a:lnTo>
                      <a:pt x="419" y="29"/>
                    </a:lnTo>
                    <a:lnTo>
                      <a:pt x="435" y="39"/>
                    </a:lnTo>
                    <a:lnTo>
                      <a:pt x="455" y="49"/>
                    </a:lnTo>
                    <a:lnTo>
                      <a:pt x="464" y="59"/>
                    </a:lnTo>
                    <a:lnTo>
                      <a:pt x="484" y="142"/>
                    </a:lnTo>
                    <a:lnTo>
                      <a:pt x="494" y="236"/>
                    </a:lnTo>
                    <a:lnTo>
                      <a:pt x="494" y="330"/>
                    </a:lnTo>
                    <a:lnTo>
                      <a:pt x="494" y="421"/>
                    </a:lnTo>
                    <a:lnTo>
                      <a:pt x="494" y="513"/>
                    </a:lnTo>
                    <a:lnTo>
                      <a:pt x="504" y="607"/>
                    </a:lnTo>
                    <a:lnTo>
                      <a:pt x="520" y="682"/>
                    </a:lnTo>
                    <a:lnTo>
                      <a:pt x="548" y="749"/>
                    </a:lnTo>
                    <a:lnTo>
                      <a:pt x="587" y="749"/>
                    </a:lnTo>
                    <a:lnTo>
                      <a:pt x="593" y="795"/>
                    </a:lnTo>
                    <a:lnTo>
                      <a:pt x="613" y="849"/>
                    </a:lnTo>
                    <a:lnTo>
                      <a:pt x="623" y="917"/>
                    </a:lnTo>
                    <a:lnTo>
                      <a:pt x="623" y="991"/>
                    </a:lnTo>
                    <a:lnTo>
                      <a:pt x="633" y="1150"/>
                    </a:lnTo>
                    <a:lnTo>
                      <a:pt x="623" y="1327"/>
                    </a:lnTo>
                    <a:lnTo>
                      <a:pt x="613" y="1505"/>
                    </a:lnTo>
                    <a:lnTo>
                      <a:pt x="593" y="1672"/>
                    </a:lnTo>
                    <a:lnTo>
                      <a:pt x="587" y="1820"/>
                    </a:lnTo>
                    <a:lnTo>
                      <a:pt x="587" y="1930"/>
                    </a:lnTo>
                    <a:lnTo>
                      <a:pt x="0" y="1930"/>
                    </a:lnTo>
                    <a:close/>
                  </a:path>
                </a:pathLst>
              </a:custGeom>
              <a:solidFill>
                <a:srgbClr val="E8B582"/>
              </a:solidFill>
              <a:ln w="9525">
                <a:noFill/>
                <a:round/>
                <a:headEnd/>
                <a:tailEnd/>
              </a:ln>
            </p:spPr>
            <p:txBody>
              <a:bodyPr/>
              <a:lstStyle/>
              <a:p>
                <a:endParaRPr lang="en-US"/>
              </a:p>
            </p:txBody>
          </p:sp>
          <p:sp>
            <p:nvSpPr>
              <p:cNvPr id="82" name="Freeform 81"/>
              <p:cNvSpPr>
                <a:spLocks/>
              </p:cNvSpPr>
              <p:nvPr/>
            </p:nvSpPr>
            <p:spPr bwMode="auto">
              <a:xfrm>
                <a:off x="128" y="3673"/>
                <a:ext cx="128" cy="146"/>
              </a:xfrm>
              <a:custGeom>
                <a:avLst/>
                <a:gdLst/>
                <a:ahLst/>
                <a:cxnLst>
                  <a:cxn ang="0">
                    <a:pos x="1930" y="1091"/>
                  </a:cxn>
                  <a:cxn ang="0">
                    <a:pos x="1752" y="1190"/>
                  </a:cxn>
                  <a:cxn ang="0">
                    <a:pos x="1406" y="1365"/>
                  </a:cxn>
                  <a:cxn ang="0">
                    <a:pos x="1026" y="1591"/>
                  </a:cxn>
                  <a:cxn ang="0">
                    <a:pos x="736" y="1423"/>
                  </a:cxn>
                  <a:cxn ang="0">
                    <a:pos x="494" y="932"/>
                  </a:cxn>
                  <a:cxn ang="0">
                    <a:pos x="475" y="652"/>
                  </a:cxn>
                  <a:cxn ang="0">
                    <a:pos x="449" y="633"/>
                  </a:cxn>
                  <a:cxn ang="0">
                    <a:pos x="420" y="652"/>
                  </a:cxn>
                  <a:cxn ang="0">
                    <a:pos x="420" y="706"/>
                  </a:cxn>
                  <a:cxn ang="0">
                    <a:pos x="420" y="865"/>
                  </a:cxn>
                  <a:cxn ang="0">
                    <a:pos x="559" y="1310"/>
                  </a:cxn>
                  <a:cxn ang="0">
                    <a:pos x="810" y="1701"/>
                  </a:cxn>
                  <a:cxn ang="0">
                    <a:pos x="1145" y="1991"/>
                  </a:cxn>
                  <a:cxn ang="0">
                    <a:pos x="1314" y="2188"/>
                  </a:cxn>
                  <a:cxn ang="0">
                    <a:pos x="1362" y="2271"/>
                  </a:cxn>
                  <a:cxn ang="0">
                    <a:pos x="1387" y="2317"/>
                  </a:cxn>
                  <a:cxn ang="0">
                    <a:pos x="1304" y="2278"/>
                  </a:cxn>
                  <a:cxn ang="0">
                    <a:pos x="1175" y="2233"/>
                  </a:cxn>
                  <a:cxn ang="0">
                    <a:pos x="1062" y="2149"/>
                  </a:cxn>
                  <a:cxn ang="0">
                    <a:pos x="959" y="2104"/>
                  </a:cxn>
                  <a:cxn ang="0">
                    <a:pos x="894" y="2066"/>
                  </a:cxn>
                  <a:cxn ang="0">
                    <a:pos x="868" y="2046"/>
                  </a:cxn>
                  <a:cxn ang="0">
                    <a:pos x="662" y="1991"/>
                  </a:cxn>
                  <a:cxn ang="0">
                    <a:pos x="439" y="1927"/>
                  </a:cxn>
                  <a:cxn ang="0">
                    <a:pos x="65" y="1953"/>
                  </a:cxn>
                  <a:cxn ang="0">
                    <a:pos x="56" y="1852"/>
                  </a:cxn>
                  <a:cxn ang="0">
                    <a:pos x="139" y="1665"/>
                  </a:cxn>
                  <a:cxn ang="0">
                    <a:pos x="282" y="139"/>
                  </a:cxn>
                  <a:cxn ang="0">
                    <a:pos x="346" y="84"/>
                  </a:cxn>
                  <a:cxn ang="0">
                    <a:pos x="381" y="0"/>
                  </a:cxn>
                  <a:cxn ang="0">
                    <a:pos x="420" y="174"/>
                  </a:cxn>
                  <a:cxn ang="0">
                    <a:pos x="459" y="326"/>
                  </a:cxn>
                  <a:cxn ang="0">
                    <a:pos x="449" y="351"/>
                  </a:cxn>
                  <a:cxn ang="0">
                    <a:pos x="494" y="410"/>
                  </a:cxn>
                  <a:cxn ang="0">
                    <a:pos x="484" y="420"/>
                  </a:cxn>
                  <a:cxn ang="0">
                    <a:pos x="533" y="474"/>
                  </a:cxn>
                  <a:cxn ang="0">
                    <a:pos x="559" y="494"/>
                  </a:cxn>
                  <a:cxn ang="0">
                    <a:pos x="616" y="697"/>
                  </a:cxn>
                  <a:cxn ang="0">
                    <a:pos x="632" y="726"/>
                  </a:cxn>
                  <a:cxn ang="0">
                    <a:pos x="701" y="781"/>
                  </a:cxn>
                  <a:cxn ang="0">
                    <a:pos x="736" y="819"/>
                  </a:cxn>
                  <a:cxn ang="0">
                    <a:pos x="701" y="810"/>
                  </a:cxn>
                  <a:cxn ang="0">
                    <a:pos x="810" y="865"/>
                  </a:cxn>
                  <a:cxn ang="0">
                    <a:pos x="903" y="939"/>
                  </a:cxn>
                  <a:cxn ang="0">
                    <a:pos x="968" y="1052"/>
                  </a:cxn>
                  <a:cxn ang="0">
                    <a:pos x="1371" y="1071"/>
                  </a:cxn>
                  <a:cxn ang="0">
                    <a:pos x="1771" y="1052"/>
                  </a:cxn>
                  <a:cxn ang="0">
                    <a:pos x="1855" y="997"/>
                  </a:cxn>
                  <a:cxn ang="0">
                    <a:pos x="2013" y="1007"/>
                  </a:cxn>
                </a:cxnLst>
                <a:rect l="0" t="0" r="r" b="b"/>
                <a:pathLst>
                  <a:path w="2049" h="2327">
                    <a:moveTo>
                      <a:pt x="2049" y="1007"/>
                    </a:moveTo>
                    <a:lnTo>
                      <a:pt x="2013" y="1033"/>
                    </a:lnTo>
                    <a:lnTo>
                      <a:pt x="1965" y="1061"/>
                    </a:lnTo>
                    <a:lnTo>
                      <a:pt x="1930" y="1091"/>
                    </a:lnTo>
                    <a:lnTo>
                      <a:pt x="1881" y="1107"/>
                    </a:lnTo>
                    <a:lnTo>
                      <a:pt x="1836" y="1136"/>
                    </a:lnTo>
                    <a:lnTo>
                      <a:pt x="1798" y="1165"/>
                    </a:lnTo>
                    <a:lnTo>
                      <a:pt x="1752" y="1190"/>
                    </a:lnTo>
                    <a:lnTo>
                      <a:pt x="1713" y="1220"/>
                    </a:lnTo>
                    <a:lnTo>
                      <a:pt x="1604" y="1265"/>
                    </a:lnTo>
                    <a:lnTo>
                      <a:pt x="1510" y="1310"/>
                    </a:lnTo>
                    <a:lnTo>
                      <a:pt x="1406" y="1365"/>
                    </a:lnTo>
                    <a:lnTo>
                      <a:pt x="1314" y="1423"/>
                    </a:lnTo>
                    <a:lnTo>
                      <a:pt x="1220" y="1478"/>
                    </a:lnTo>
                    <a:lnTo>
                      <a:pt x="1126" y="1533"/>
                    </a:lnTo>
                    <a:lnTo>
                      <a:pt x="1026" y="1591"/>
                    </a:lnTo>
                    <a:lnTo>
                      <a:pt x="933" y="1646"/>
                    </a:lnTo>
                    <a:lnTo>
                      <a:pt x="894" y="1646"/>
                    </a:lnTo>
                    <a:lnTo>
                      <a:pt x="810" y="1533"/>
                    </a:lnTo>
                    <a:lnTo>
                      <a:pt x="736" y="1423"/>
                    </a:lnTo>
                    <a:lnTo>
                      <a:pt x="662" y="1300"/>
                    </a:lnTo>
                    <a:lnTo>
                      <a:pt x="588" y="1190"/>
                    </a:lnTo>
                    <a:lnTo>
                      <a:pt x="533" y="1061"/>
                    </a:lnTo>
                    <a:lnTo>
                      <a:pt x="494" y="932"/>
                    </a:lnTo>
                    <a:lnTo>
                      <a:pt x="484" y="865"/>
                    </a:lnTo>
                    <a:lnTo>
                      <a:pt x="475" y="800"/>
                    </a:lnTo>
                    <a:lnTo>
                      <a:pt x="465" y="726"/>
                    </a:lnTo>
                    <a:lnTo>
                      <a:pt x="475" y="652"/>
                    </a:lnTo>
                    <a:lnTo>
                      <a:pt x="475" y="642"/>
                    </a:lnTo>
                    <a:lnTo>
                      <a:pt x="465" y="642"/>
                    </a:lnTo>
                    <a:lnTo>
                      <a:pt x="459" y="633"/>
                    </a:lnTo>
                    <a:lnTo>
                      <a:pt x="449" y="633"/>
                    </a:lnTo>
                    <a:lnTo>
                      <a:pt x="439" y="633"/>
                    </a:lnTo>
                    <a:lnTo>
                      <a:pt x="430" y="633"/>
                    </a:lnTo>
                    <a:lnTo>
                      <a:pt x="420" y="633"/>
                    </a:lnTo>
                    <a:lnTo>
                      <a:pt x="420" y="652"/>
                    </a:lnTo>
                    <a:lnTo>
                      <a:pt x="411" y="662"/>
                    </a:lnTo>
                    <a:lnTo>
                      <a:pt x="411" y="681"/>
                    </a:lnTo>
                    <a:lnTo>
                      <a:pt x="411" y="687"/>
                    </a:lnTo>
                    <a:lnTo>
                      <a:pt x="420" y="706"/>
                    </a:lnTo>
                    <a:lnTo>
                      <a:pt x="420" y="716"/>
                    </a:lnTo>
                    <a:lnTo>
                      <a:pt x="420" y="726"/>
                    </a:lnTo>
                    <a:lnTo>
                      <a:pt x="420" y="746"/>
                    </a:lnTo>
                    <a:lnTo>
                      <a:pt x="420" y="865"/>
                    </a:lnTo>
                    <a:lnTo>
                      <a:pt x="439" y="988"/>
                    </a:lnTo>
                    <a:lnTo>
                      <a:pt x="465" y="1101"/>
                    </a:lnTo>
                    <a:lnTo>
                      <a:pt x="513" y="1211"/>
                    </a:lnTo>
                    <a:lnTo>
                      <a:pt x="559" y="1310"/>
                    </a:lnTo>
                    <a:lnTo>
                      <a:pt x="623" y="1413"/>
                    </a:lnTo>
                    <a:lnTo>
                      <a:pt x="681" y="1517"/>
                    </a:lnTo>
                    <a:lnTo>
                      <a:pt x="745" y="1617"/>
                    </a:lnTo>
                    <a:lnTo>
                      <a:pt x="810" y="1701"/>
                    </a:lnTo>
                    <a:lnTo>
                      <a:pt x="884" y="1784"/>
                    </a:lnTo>
                    <a:lnTo>
                      <a:pt x="968" y="1852"/>
                    </a:lnTo>
                    <a:lnTo>
                      <a:pt x="1062" y="1916"/>
                    </a:lnTo>
                    <a:lnTo>
                      <a:pt x="1145" y="1991"/>
                    </a:lnTo>
                    <a:lnTo>
                      <a:pt x="1220" y="2066"/>
                    </a:lnTo>
                    <a:lnTo>
                      <a:pt x="1258" y="2104"/>
                    </a:lnTo>
                    <a:lnTo>
                      <a:pt x="1287" y="2149"/>
                    </a:lnTo>
                    <a:lnTo>
                      <a:pt x="1314" y="2188"/>
                    </a:lnTo>
                    <a:lnTo>
                      <a:pt x="1342" y="2243"/>
                    </a:lnTo>
                    <a:lnTo>
                      <a:pt x="1352" y="2252"/>
                    </a:lnTo>
                    <a:lnTo>
                      <a:pt x="1352" y="2262"/>
                    </a:lnTo>
                    <a:lnTo>
                      <a:pt x="1362" y="2271"/>
                    </a:lnTo>
                    <a:lnTo>
                      <a:pt x="1371" y="2278"/>
                    </a:lnTo>
                    <a:lnTo>
                      <a:pt x="1378" y="2288"/>
                    </a:lnTo>
                    <a:lnTo>
                      <a:pt x="1378" y="2298"/>
                    </a:lnTo>
                    <a:lnTo>
                      <a:pt x="1387" y="2317"/>
                    </a:lnTo>
                    <a:lnTo>
                      <a:pt x="1397" y="2327"/>
                    </a:lnTo>
                    <a:lnTo>
                      <a:pt x="1362" y="2308"/>
                    </a:lnTo>
                    <a:lnTo>
                      <a:pt x="1333" y="2288"/>
                    </a:lnTo>
                    <a:lnTo>
                      <a:pt x="1304" y="2278"/>
                    </a:lnTo>
                    <a:lnTo>
                      <a:pt x="1268" y="2262"/>
                    </a:lnTo>
                    <a:lnTo>
                      <a:pt x="1239" y="2252"/>
                    </a:lnTo>
                    <a:lnTo>
                      <a:pt x="1210" y="2243"/>
                    </a:lnTo>
                    <a:lnTo>
                      <a:pt x="1175" y="2233"/>
                    </a:lnTo>
                    <a:lnTo>
                      <a:pt x="1145" y="2233"/>
                    </a:lnTo>
                    <a:lnTo>
                      <a:pt x="1110" y="2158"/>
                    </a:lnTo>
                    <a:lnTo>
                      <a:pt x="1081" y="2158"/>
                    </a:lnTo>
                    <a:lnTo>
                      <a:pt x="1062" y="2149"/>
                    </a:lnTo>
                    <a:lnTo>
                      <a:pt x="1035" y="2139"/>
                    </a:lnTo>
                    <a:lnTo>
                      <a:pt x="1007" y="2130"/>
                    </a:lnTo>
                    <a:lnTo>
                      <a:pt x="978" y="2110"/>
                    </a:lnTo>
                    <a:lnTo>
                      <a:pt x="959" y="2104"/>
                    </a:lnTo>
                    <a:lnTo>
                      <a:pt x="933" y="2094"/>
                    </a:lnTo>
                    <a:lnTo>
                      <a:pt x="903" y="2094"/>
                    </a:lnTo>
                    <a:lnTo>
                      <a:pt x="903" y="2075"/>
                    </a:lnTo>
                    <a:lnTo>
                      <a:pt x="894" y="2066"/>
                    </a:lnTo>
                    <a:lnTo>
                      <a:pt x="894" y="2056"/>
                    </a:lnTo>
                    <a:lnTo>
                      <a:pt x="884" y="2056"/>
                    </a:lnTo>
                    <a:lnTo>
                      <a:pt x="874" y="2056"/>
                    </a:lnTo>
                    <a:lnTo>
                      <a:pt x="868" y="2046"/>
                    </a:lnTo>
                    <a:lnTo>
                      <a:pt x="868" y="2020"/>
                    </a:lnTo>
                    <a:lnTo>
                      <a:pt x="765" y="2020"/>
                    </a:lnTo>
                    <a:lnTo>
                      <a:pt x="765" y="1991"/>
                    </a:lnTo>
                    <a:lnTo>
                      <a:pt x="662" y="1991"/>
                    </a:lnTo>
                    <a:lnTo>
                      <a:pt x="662" y="1953"/>
                    </a:lnTo>
                    <a:lnTo>
                      <a:pt x="607" y="1937"/>
                    </a:lnTo>
                    <a:lnTo>
                      <a:pt x="533" y="1927"/>
                    </a:lnTo>
                    <a:lnTo>
                      <a:pt x="439" y="1927"/>
                    </a:lnTo>
                    <a:lnTo>
                      <a:pt x="346" y="1927"/>
                    </a:lnTo>
                    <a:lnTo>
                      <a:pt x="242" y="1937"/>
                    </a:lnTo>
                    <a:lnTo>
                      <a:pt x="148" y="1943"/>
                    </a:lnTo>
                    <a:lnTo>
                      <a:pt x="65" y="1953"/>
                    </a:lnTo>
                    <a:lnTo>
                      <a:pt x="0" y="1953"/>
                    </a:lnTo>
                    <a:lnTo>
                      <a:pt x="19" y="1937"/>
                    </a:lnTo>
                    <a:lnTo>
                      <a:pt x="40" y="1907"/>
                    </a:lnTo>
                    <a:lnTo>
                      <a:pt x="56" y="1852"/>
                    </a:lnTo>
                    <a:lnTo>
                      <a:pt x="75" y="1794"/>
                    </a:lnTo>
                    <a:lnTo>
                      <a:pt x="104" y="1739"/>
                    </a:lnTo>
                    <a:lnTo>
                      <a:pt x="123" y="1685"/>
                    </a:lnTo>
                    <a:lnTo>
                      <a:pt x="139" y="1665"/>
                    </a:lnTo>
                    <a:lnTo>
                      <a:pt x="159" y="1655"/>
                    </a:lnTo>
                    <a:lnTo>
                      <a:pt x="188" y="1646"/>
                    </a:lnTo>
                    <a:lnTo>
                      <a:pt x="207" y="1636"/>
                    </a:lnTo>
                    <a:lnTo>
                      <a:pt x="282" y="139"/>
                    </a:lnTo>
                    <a:lnTo>
                      <a:pt x="291" y="139"/>
                    </a:lnTo>
                    <a:lnTo>
                      <a:pt x="307" y="119"/>
                    </a:lnTo>
                    <a:lnTo>
                      <a:pt x="326" y="109"/>
                    </a:lnTo>
                    <a:lnTo>
                      <a:pt x="346" y="84"/>
                    </a:lnTo>
                    <a:lnTo>
                      <a:pt x="355" y="65"/>
                    </a:lnTo>
                    <a:lnTo>
                      <a:pt x="374" y="36"/>
                    </a:lnTo>
                    <a:lnTo>
                      <a:pt x="381" y="17"/>
                    </a:lnTo>
                    <a:lnTo>
                      <a:pt x="381" y="0"/>
                    </a:lnTo>
                    <a:lnTo>
                      <a:pt x="346" y="0"/>
                    </a:lnTo>
                    <a:lnTo>
                      <a:pt x="381" y="0"/>
                    </a:lnTo>
                    <a:lnTo>
                      <a:pt x="381" y="174"/>
                    </a:lnTo>
                    <a:lnTo>
                      <a:pt x="420" y="174"/>
                    </a:lnTo>
                    <a:lnTo>
                      <a:pt x="420" y="278"/>
                    </a:lnTo>
                    <a:lnTo>
                      <a:pt x="449" y="278"/>
                    </a:lnTo>
                    <a:lnTo>
                      <a:pt x="459" y="307"/>
                    </a:lnTo>
                    <a:lnTo>
                      <a:pt x="459" y="326"/>
                    </a:lnTo>
                    <a:lnTo>
                      <a:pt x="459" y="335"/>
                    </a:lnTo>
                    <a:lnTo>
                      <a:pt x="465" y="342"/>
                    </a:lnTo>
                    <a:lnTo>
                      <a:pt x="465" y="351"/>
                    </a:lnTo>
                    <a:lnTo>
                      <a:pt x="449" y="351"/>
                    </a:lnTo>
                    <a:lnTo>
                      <a:pt x="484" y="351"/>
                    </a:lnTo>
                    <a:lnTo>
                      <a:pt x="484" y="372"/>
                    </a:lnTo>
                    <a:lnTo>
                      <a:pt x="494" y="391"/>
                    </a:lnTo>
                    <a:lnTo>
                      <a:pt x="494" y="410"/>
                    </a:lnTo>
                    <a:lnTo>
                      <a:pt x="503" y="410"/>
                    </a:lnTo>
                    <a:lnTo>
                      <a:pt x="503" y="420"/>
                    </a:lnTo>
                    <a:lnTo>
                      <a:pt x="494" y="420"/>
                    </a:lnTo>
                    <a:lnTo>
                      <a:pt x="484" y="420"/>
                    </a:lnTo>
                    <a:lnTo>
                      <a:pt x="523" y="420"/>
                    </a:lnTo>
                    <a:lnTo>
                      <a:pt x="523" y="445"/>
                    </a:lnTo>
                    <a:lnTo>
                      <a:pt x="523" y="464"/>
                    </a:lnTo>
                    <a:lnTo>
                      <a:pt x="533" y="474"/>
                    </a:lnTo>
                    <a:lnTo>
                      <a:pt x="533" y="484"/>
                    </a:lnTo>
                    <a:lnTo>
                      <a:pt x="533" y="494"/>
                    </a:lnTo>
                    <a:lnTo>
                      <a:pt x="523" y="494"/>
                    </a:lnTo>
                    <a:lnTo>
                      <a:pt x="559" y="494"/>
                    </a:lnTo>
                    <a:lnTo>
                      <a:pt x="559" y="633"/>
                    </a:lnTo>
                    <a:lnTo>
                      <a:pt x="588" y="633"/>
                    </a:lnTo>
                    <a:lnTo>
                      <a:pt x="588" y="697"/>
                    </a:lnTo>
                    <a:lnTo>
                      <a:pt x="616" y="697"/>
                    </a:lnTo>
                    <a:lnTo>
                      <a:pt x="623" y="706"/>
                    </a:lnTo>
                    <a:lnTo>
                      <a:pt x="623" y="716"/>
                    </a:lnTo>
                    <a:lnTo>
                      <a:pt x="623" y="726"/>
                    </a:lnTo>
                    <a:lnTo>
                      <a:pt x="632" y="726"/>
                    </a:lnTo>
                    <a:lnTo>
                      <a:pt x="642" y="736"/>
                    </a:lnTo>
                    <a:lnTo>
                      <a:pt x="662" y="736"/>
                    </a:lnTo>
                    <a:lnTo>
                      <a:pt x="681" y="765"/>
                    </a:lnTo>
                    <a:lnTo>
                      <a:pt x="701" y="781"/>
                    </a:lnTo>
                    <a:lnTo>
                      <a:pt x="717" y="800"/>
                    </a:lnTo>
                    <a:lnTo>
                      <a:pt x="736" y="810"/>
                    </a:lnTo>
                    <a:lnTo>
                      <a:pt x="745" y="819"/>
                    </a:lnTo>
                    <a:lnTo>
                      <a:pt x="736" y="819"/>
                    </a:lnTo>
                    <a:lnTo>
                      <a:pt x="707" y="810"/>
                    </a:lnTo>
                    <a:lnTo>
                      <a:pt x="662" y="800"/>
                    </a:lnTo>
                    <a:lnTo>
                      <a:pt x="681" y="810"/>
                    </a:lnTo>
                    <a:lnTo>
                      <a:pt x="701" y="810"/>
                    </a:lnTo>
                    <a:lnTo>
                      <a:pt x="726" y="819"/>
                    </a:lnTo>
                    <a:lnTo>
                      <a:pt x="765" y="829"/>
                    </a:lnTo>
                    <a:lnTo>
                      <a:pt x="791" y="849"/>
                    </a:lnTo>
                    <a:lnTo>
                      <a:pt x="810" y="865"/>
                    </a:lnTo>
                    <a:lnTo>
                      <a:pt x="830" y="884"/>
                    </a:lnTo>
                    <a:lnTo>
                      <a:pt x="839" y="913"/>
                    </a:lnTo>
                    <a:lnTo>
                      <a:pt x="868" y="939"/>
                    </a:lnTo>
                    <a:lnTo>
                      <a:pt x="903" y="939"/>
                    </a:lnTo>
                    <a:lnTo>
                      <a:pt x="903" y="978"/>
                    </a:lnTo>
                    <a:lnTo>
                      <a:pt x="943" y="978"/>
                    </a:lnTo>
                    <a:lnTo>
                      <a:pt x="943" y="1017"/>
                    </a:lnTo>
                    <a:lnTo>
                      <a:pt x="968" y="1052"/>
                    </a:lnTo>
                    <a:lnTo>
                      <a:pt x="1043" y="1052"/>
                    </a:lnTo>
                    <a:lnTo>
                      <a:pt x="1136" y="1061"/>
                    </a:lnTo>
                    <a:lnTo>
                      <a:pt x="1249" y="1071"/>
                    </a:lnTo>
                    <a:lnTo>
                      <a:pt x="1371" y="1071"/>
                    </a:lnTo>
                    <a:lnTo>
                      <a:pt x="1491" y="1081"/>
                    </a:lnTo>
                    <a:lnTo>
                      <a:pt x="1613" y="1081"/>
                    </a:lnTo>
                    <a:lnTo>
                      <a:pt x="1707" y="1071"/>
                    </a:lnTo>
                    <a:lnTo>
                      <a:pt x="1771" y="1052"/>
                    </a:lnTo>
                    <a:lnTo>
                      <a:pt x="1771" y="1017"/>
                    </a:lnTo>
                    <a:lnTo>
                      <a:pt x="1790" y="1007"/>
                    </a:lnTo>
                    <a:lnTo>
                      <a:pt x="1817" y="1007"/>
                    </a:lnTo>
                    <a:lnTo>
                      <a:pt x="1855" y="997"/>
                    </a:lnTo>
                    <a:lnTo>
                      <a:pt x="1890" y="997"/>
                    </a:lnTo>
                    <a:lnTo>
                      <a:pt x="1930" y="997"/>
                    </a:lnTo>
                    <a:lnTo>
                      <a:pt x="1975" y="1007"/>
                    </a:lnTo>
                    <a:lnTo>
                      <a:pt x="2013" y="1007"/>
                    </a:lnTo>
                    <a:lnTo>
                      <a:pt x="2049" y="1007"/>
                    </a:lnTo>
                    <a:close/>
                  </a:path>
                </a:pathLst>
              </a:custGeom>
              <a:solidFill>
                <a:srgbClr val="E8B582"/>
              </a:solidFill>
              <a:ln w="9525">
                <a:noFill/>
                <a:round/>
                <a:headEnd/>
                <a:tailEnd/>
              </a:ln>
            </p:spPr>
            <p:txBody>
              <a:bodyPr/>
              <a:lstStyle/>
              <a:p>
                <a:endParaRPr lang="en-US"/>
              </a:p>
            </p:txBody>
          </p:sp>
          <p:sp>
            <p:nvSpPr>
              <p:cNvPr id="83" name="Freeform 82"/>
              <p:cNvSpPr>
                <a:spLocks/>
              </p:cNvSpPr>
              <p:nvPr/>
            </p:nvSpPr>
            <p:spPr bwMode="auto">
              <a:xfrm>
                <a:off x="232" y="3454"/>
                <a:ext cx="25" cy="35"/>
              </a:xfrm>
              <a:custGeom>
                <a:avLst/>
                <a:gdLst/>
                <a:ahLst/>
                <a:cxnLst>
                  <a:cxn ang="0">
                    <a:pos x="336" y="0"/>
                  </a:cxn>
                  <a:cxn ang="0">
                    <a:pos x="326" y="10"/>
                  </a:cxn>
                  <a:cxn ang="0">
                    <a:pos x="307" y="10"/>
                  </a:cxn>
                  <a:cxn ang="0">
                    <a:pos x="291" y="19"/>
                  </a:cxn>
                  <a:cxn ang="0">
                    <a:pos x="272" y="29"/>
                  </a:cxn>
                  <a:cxn ang="0">
                    <a:pos x="262" y="38"/>
                  </a:cxn>
                  <a:cxn ang="0">
                    <a:pos x="281" y="29"/>
                  </a:cxn>
                  <a:cxn ang="0">
                    <a:pos x="272" y="38"/>
                  </a:cxn>
                  <a:cxn ang="0">
                    <a:pos x="262" y="59"/>
                  </a:cxn>
                  <a:cxn ang="0">
                    <a:pos x="242" y="59"/>
                  </a:cxn>
                  <a:cxn ang="0">
                    <a:pos x="223" y="59"/>
                  </a:cxn>
                  <a:cxn ang="0">
                    <a:pos x="216" y="78"/>
                  </a:cxn>
                  <a:cxn ang="0">
                    <a:pos x="197" y="84"/>
                  </a:cxn>
                  <a:cxn ang="0">
                    <a:pos x="178" y="94"/>
                  </a:cxn>
                  <a:cxn ang="0">
                    <a:pos x="159" y="94"/>
                  </a:cxn>
                  <a:cxn ang="0">
                    <a:pos x="149" y="103"/>
                  </a:cxn>
                  <a:cxn ang="0">
                    <a:pos x="140" y="113"/>
                  </a:cxn>
                  <a:cxn ang="0">
                    <a:pos x="140" y="113"/>
                  </a:cxn>
                  <a:cxn ang="0">
                    <a:pos x="123" y="123"/>
                  </a:cxn>
                  <a:cxn ang="0">
                    <a:pos x="113" y="161"/>
                  </a:cxn>
                  <a:cxn ang="0">
                    <a:pos x="103" y="178"/>
                  </a:cxn>
                  <a:cxn ang="0">
                    <a:pos x="94" y="188"/>
                  </a:cxn>
                  <a:cxn ang="0">
                    <a:pos x="84" y="216"/>
                  </a:cxn>
                  <a:cxn ang="0">
                    <a:pos x="65" y="226"/>
                  </a:cxn>
                  <a:cxn ang="0">
                    <a:pos x="55" y="236"/>
                  </a:cxn>
                  <a:cxn ang="0">
                    <a:pos x="55" y="245"/>
                  </a:cxn>
                  <a:cxn ang="0">
                    <a:pos x="49" y="252"/>
                  </a:cxn>
                  <a:cxn ang="0">
                    <a:pos x="39" y="261"/>
                  </a:cxn>
                  <a:cxn ang="0">
                    <a:pos x="30" y="280"/>
                  </a:cxn>
                  <a:cxn ang="0">
                    <a:pos x="20" y="310"/>
                  </a:cxn>
                  <a:cxn ang="0">
                    <a:pos x="20" y="329"/>
                  </a:cxn>
                  <a:cxn ang="0">
                    <a:pos x="0" y="336"/>
                  </a:cxn>
                  <a:cxn ang="0">
                    <a:pos x="0" y="365"/>
                  </a:cxn>
                  <a:cxn ang="0">
                    <a:pos x="0" y="403"/>
                  </a:cxn>
                  <a:cxn ang="0">
                    <a:pos x="11" y="430"/>
                  </a:cxn>
                  <a:cxn ang="0">
                    <a:pos x="20" y="439"/>
                  </a:cxn>
                  <a:cxn ang="0">
                    <a:pos x="55" y="439"/>
                  </a:cxn>
                  <a:cxn ang="0">
                    <a:pos x="94" y="430"/>
                  </a:cxn>
                  <a:cxn ang="0">
                    <a:pos x="132" y="430"/>
                  </a:cxn>
                  <a:cxn ang="0">
                    <a:pos x="140" y="449"/>
                  </a:cxn>
                  <a:cxn ang="0">
                    <a:pos x="140" y="449"/>
                  </a:cxn>
                  <a:cxn ang="0">
                    <a:pos x="149" y="458"/>
                  </a:cxn>
                  <a:cxn ang="0">
                    <a:pos x="197" y="468"/>
                  </a:cxn>
                  <a:cxn ang="0">
                    <a:pos x="262" y="497"/>
                  </a:cxn>
                  <a:cxn ang="0">
                    <a:pos x="317" y="513"/>
                  </a:cxn>
                  <a:cxn ang="0">
                    <a:pos x="365" y="522"/>
                  </a:cxn>
                  <a:cxn ang="0">
                    <a:pos x="384" y="543"/>
                  </a:cxn>
                  <a:cxn ang="0">
                    <a:pos x="401" y="552"/>
                  </a:cxn>
                  <a:cxn ang="0">
                    <a:pos x="401" y="552"/>
                  </a:cxn>
                  <a:cxn ang="0">
                    <a:pos x="401" y="552"/>
                  </a:cxn>
                  <a:cxn ang="0">
                    <a:pos x="391" y="543"/>
                  </a:cxn>
                  <a:cxn ang="0">
                    <a:pos x="391" y="522"/>
                  </a:cxn>
                  <a:cxn ang="0">
                    <a:pos x="374" y="513"/>
                  </a:cxn>
                  <a:cxn ang="0">
                    <a:pos x="345" y="478"/>
                  </a:cxn>
                  <a:cxn ang="0">
                    <a:pos x="326" y="420"/>
                  </a:cxn>
                  <a:cxn ang="0">
                    <a:pos x="307" y="384"/>
                  </a:cxn>
                  <a:cxn ang="0">
                    <a:pos x="307" y="336"/>
                  </a:cxn>
                  <a:cxn ang="0">
                    <a:pos x="307" y="271"/>
                  </a:cxn>
                  <a:cxn ang="0">
                    <a:pos x="317" y="207"/>
                  </a:cxn>
                  <a:cxn ang="0">
                    <a:pos x="326" y="142"/>
                  </a:cxn>
                  <a:cxn ang="0">
                    <a:pos x="336" y="84"/>
                  </a:cxn>
                  <a:cxn ang="0">
                    <a:pos x="336" y="78"/>
                  </a:cxn>
                  <a:cxn ang="0">
                    <a:pos x="391" y="68"/>
                  </a:cxn>
                </a:cxnLst>
                <a:rect l="0" t="0" r="r" b="b"/>
                <a:pathLst>
                  <a:path w="401" h="562">
                    <a:moveTo>
                      <a:pt x="401" y="0"/>
                    </a:moveTo>
                    <a:lnTo>
                      <a:pt x="336" y="0"/>
                    </a:lnTo>
                    <a:lnTo>
                      <a:pt x="336" y="10"/>
                    </a:lnTo>
                    <a:lnTo>
                      <a:pt x="326" y="10"/>
                    </a:lnTo>
                    <a:lnTo>
                      <a:pt x="317" y="10"/>
                    </a:lnTo>
                    <a:lnTo>
                      <a:pt x="307" y="10"/>
                    </a:lnTo>
                    <a:lnTo>
                      <a:pt x="301" y="19"/>
                    </a:lnTo>
                    <a:lnTo>
                      <a:pt x="291" y="19"/>
                    </a:lnTo>
                    <a:lnTo>
                      <a:pt x="281" y="29"/>
                    </a:lnTo>
                    <a:lnTo>
                      <a:pt x="272" y="29"/>
                    </a:lnTo>
                    <a:lnTo>
                      <a:pt x="262" y="29"/>
                    </a:lnTo>
                    <a:lnTo>
                      <a:pt x="262" y="38"/>
                    </a:lnTo>
                    <a:lnTo>
                      <a:pt x="272" y="29"/>
                    </a:lnTo>
                    <a:lnTo>
                      <a:pt x="281" y="29"/>
                    </a:lnTo>
                    <a:lnTo>
                      <a:pt x="272" y="29"/>
                    </a:lnTo>
                    <a:lnTo>
                      <a:pt x="272" y="38"/>
                    </a:lnTo>
                    <a:lnTo>
                      <a:pt x="262" y="48"/>
                    </a:lnTo>
                    <a:lnTo>
                      <a:pt x="262" y="59"/>
                    </a:lnTo>
                    <a:lnTo>
                      <a:pt x="252" y="59"/>
                    </a:lnTo>
                    <a:lnTo>
                      <a:pt x="242" y="59"/>
                    </a:lnTo>
                    <a:lnTo>
                      <a:pt x="232" y="59"/>
                    </a:lnTo>
                    <a:lnTo>
                      <a:pt x="223" y="59"/>
                    </a:lnTo>
                    <a:lnTo>
                      <a:pt x="223" y="68"/>
                    </a:lnTo>
                    <a:lnTo>
                      <a:pt x="216" y="78"/>
                    </a:lnTo>
                    <a:lnTo>
                      <a:pt x="207" y="78"/>
                    </a:lnTo>
                    <a:lnTo>
                      <a:pt x="197" y="84"/>
                    </a:lnTo>
                    <a:lnTo>
                      <a:pt x="188" y="84"/>
                    </a:lnTo>
                    <a:lnTo>
                      <a:pt x="178" y="94"/>
                    </a:lnTo>
                    <a:lnTo>
                      <a:pt x="168" y="94"/>
                    </a:lnTo>
                    <a:lnTo>
                      <a:pt x="159" y="94"/>
                    </a:lnTo>
                    <a:lnTo>
                      <a:pt x="159" y="103"/>
                    </a:lnTo>
                    <a:lnTo>
                      <a:pt x="149" y="103"/>
                    </a:lnTo>
                    <a:lnTo>
                      <a:pt x="149" y="113"/>
                    </a:lnTo>
                    <a:lnTo>
                      <a:pt x="140" y="113"/>
                    </a:lnTo>
                    <a:lnTo>
                      <a:pt x="140" y="123"/>
                    </a:lnTo>
                    <a:lnTo>
                      <a:pt x="140" y="113"/>
                    </a:lnTo>
                    <a:lnTo>
                      <a:pt x="132" y="113"/>
                    </a:lnTo>
                    <a:lnTo>
                      <a:pt x="123" y="123"/>
                    </a:lnTo>
                    <a:lnTo>
                      <a:pt x="123" y="161"/>
                    </a:lnTo>
                    <a:lnTo>
                      <a:pt x="113" y="161"/>
                    </a:lnTo>
                    <a:lnTo>
                      <a:pt x="103" y="167"/>
                    </a:lnTo>
                    <a:lnTo>
                      <a:pt x="103" y="178"/>
                    </a:lnTo>
                    <a:lnTo>
                      <a:pt x="94" y="178"/>
                    </a:lnTo>
                    <a:lnTo>
                      <a:pt x="94" y="188"/>
                    </a:lnTo>
                    <a:lnTo>
                      <a:pt x="84" y="188"/>
                    </a:lnTo>
                    <a:lnTo>
                      <a:pt x="84" y="216"/>
                    </a:lnTo>
                    <a:lnTo>
                      <a:pt x="75" y="226"/>
                    </a:lnTo>
                    <a:lnTo>
                      <a:pt x="65" y="226"/>
                    </a:lnTo>
                    <a:lnTo>
                      <a:pt x="65" y="236"/>
                    </a:lnTo>
                    <a:lnTo>
                      <a:pt x="55" y="236"/>
                    </a:lnTo>
                    <a:lnTo>
                      <a:pt x="49" y="245"/>
                    </a:lnTo>
                    <a:lnTo>
                      <a:pt x="55" y="245"/>
                    </a:lnTo>
                    <a:lnTo>
                      <a:pt x="49" y="245"/>
                    </a:lnTo>
                    <a:lnTo>
                      <a:pt x="49" y="252"/>
                    </a:lnTo>
                    <a:lnTo>
                      <a:pt x="49" y="261"/>
                    </a:lnTo>
                    <a:lnTo>
                      <a:pt x="39" y="261"/>
                    </a:lnTo>
                    <a:lnTo>
                      <a:pt x="39" y="271"/>
                    </a:lnTo>
                    <a:lnTo>
                      <a:pt x="30" y="280"/>
                    </a:lnTo>
                    <a:lnTo>
                      <a:pt x="30" y="290"/>
                    </a:lnTo>
                    <a:lnTo>
                      <a:pt x="20" y="310"/>
                    </a:lnTo>
                    <a:lnTo>
                      <a:pt x="20" y="320"/>
                    </a:lnTo>
                    <a:lnTo>
                      <a:pt x="20" y="329"/>
                    </a:lnTo>
                    <a:lnTo>
                      <a:pt x="11" y="329"/>
                    </a:lnTo>
                    <a:lnTo>
                      <a:pt x="0" y="336"/>
                    </a:lnTo>
                    <a:lnTo>
                      <a:pt x="0" y="355"/>
                    </a:lnTo>
                    <a:lnTo>
                      <a:pt x="0" y="365"/>
                    </a:lnTo>
                    <a:lnTo>
                      <a:pt x="0" y="384"/>
                    </a:lnTo>
                    <a:lnTo>
                      <a:pt x="0" y="403"/>
                    </a:lnTo>
                    <a:lnTo>
                      <a:pt x="11" y="414"/>
                    </a:lnTo>
                    <a:lnTo>
                      <a:pt x="11" y="430"/>
                    </a:lnTo>
                    <a:lnTo>
                      <a:pt x="11" y="439"/>
                    </a:lnTo>
                    <a:lnTo>
                      <a:pt x="20" y="439"/>
                    </a:lnTo>
                    <a:lnTo>
                      <a:pt x="39" y="439"/>
                    </a:lnTo>
                    <a:lnTo>
                      <a:pt x="55" y="439"/>
                    </a:lnTo>
                    <a:lnTo>
                      <a:pt x="75" y="430"/>
                    </a:lnTo>
                    <a:lnTo>
                      <a:pt x="94" y="430"/>
                    </a:lnTo>
                    <a:lnTo>
                      <a:pt x="113" y="430"/>
                    </a:lnTo>
                    <a:lnTo>
                      <a:pt x="132" y="430"/>
                    </a:lnTo>
                    <a:lnTo>
                      <a:pt x="140" y="439"/>
                    </a:lnTo>
                    <a:lnTo>
                      <a:pt x="140" y="449"/>
                    </a:lnTo>
                    <a:lnTo>
                      <a:pt x="140" y="439"/>
                    </a:lnTo>
                    <a:lnTo>
                      <a:pt x="140" y="449"/>
                    </a:lnTo>
                    <a:lnTo>
                      <a:pt x="149" y="449"/>
                    </a:lnTo>
                    <a:lnTo>
                      <a:pt x="149" y="458"/>
                    </a:lnTo>
                    <a:lnTo>
                      <a:pt x="168" y="458"/>
                    </a:lnTo>
                    <a:lnTo>
                      <a:pt x="197" y="468"/>
                    </a:lnTo>
                    <a:lnTo>
                      <a:pt x="223" y="487"/>
                    </a:lnTo>
                    <a:lnTo>
                      <a:pt x="262" y="497"/>
                    </a:lnTo>
                    <a:lnTo>
                      <a:pt x="291" y="503"/>
                    </a:lnTo>
                    <a:lnTo>
                      <a:pt x="317" y="513"/>
                    </a:lnTo>
                    <a:lnTo>
                      <a:pt x="345" y="522"/>
                    </a:lnTo>
                    <a:lnTo>
                      <a:pt x="365" y="522"/>
                    </a:lnTo>
                    <a:lnTo>
                      <a:pt x="374" y="543"/>
                    </a:lnTo>
                    <a:lnTo>
                      <a:pt x="384" y="543"/>
                    </a:lnTo>
                    <a:lnTo>
                      <a:pt x="391" y="552"/>
                    </a:lnTo>
                    <a:lnTo>
                      <a:pt x="401" y="552"/>
                    </a:lnTo>
                    <a:lnTo>
                      <a:pt x="401" y="562"/>
                    </a:lnTo>
                    <a:lnTo>
                      <a:pt x="401" y="552"/>
                    </a:lnTo>
                    <a:lnTo>
                      <a:pt x="391" y="552"/>
                    </a:lnTo>
                    <a:lnTo>
                      <a:pt x="401" y="552"/>
                    </a:lnTo>
                    <a:lnTo>
                      <a:pt x="401" y="543"/>
                    </a:lnTo>
                    <a:lnTo>
                      <a:pt x="391" y="543"/>
                    </a:lnTo>
                    <a:lnTo>
                      <a:pt x="391" y="533"/>
                    </a:lnTo>
                    <a:lnTo>
                      <a:pt x="391" y="522"/>
                    </a:lnTo>
                    <a:lnTo>
                      <a:pt x="391" y="513"/>
                    </a:lnTo>
                    <a:lnTo>
                      <a:pt x="374" y="513"/>
                    </a:lnTo>
                    <a:lnTo>
                      <a:pt x="355" y="497"/>
                    </a:lnTo>
                    <a:lnTo>
                      <a:pt x="345" y="478"/>
                    </a:lnTo>
                    <a:lnTo>
                      <a:pt x="336" y="449"/>
                    </a:lnTo>
                    <a:lnTo>
                      <a:pt x="326" y="420"/>
                    </a:lnTo>
                    <a:lnTo>
                      <a:pt x="317" y="403"/>
                    </a:lnTo>
                    <a:lnTo>
                      <a:pt x="307" y="384"/>
                    </a:lnTo>
                    <a:lnTo>
                      <a:pt x="307" y="365"/>
                    </a:lnTo>
                    <a:lnTo>
                      <a:pt x="307" y="336"/>
                    </a:lnTo>
                    <a:lnTo>
                      <a:pt x="307" y="310"/>
                    </a:lnTo>
                    <a:lnTo>
                      <a:pt x="307" y="271"/>
                    </a:lnTo>
                    <a:lnTo>
                      <a:pt x="317" y="245"/>
                    </a:lnTo>
                    <a:lnTo>
                      <a:pt x="317" y="207"/>
                    </a:lnTo>
                    <a:lnTo>
                      <a:pt x="326" y="178"/>
                    </a:lnTo>
                    <a:lnTo>
                      <a:pt x="326" y="142"/>
                    </a:lnTo>
                    <a:lnTo>
                      <a:pt x="326" y="113"/>
                    </a:lnTo>
                    <a:lnTo>
                      <a:pt x="336" y="84"/>
                    </a:lnTo>
                    <a:lnTo>
                      <a:pt x="326" y="84"/>
                    </a:lnTo>
                    <a:lnTo>
                      <a:pt x="336" y="78"/>
                    </a:lnTo>
                    <a:lnTo>
                      <a:pt x="336" y="68"/>
                    </a:lnTo>
                    <a:lnTo>
                      <a:pt x="391" y="68"/>
                    </a:lnTo>
                    <a:lnTo>
                      <a:pt x="401" y="0"/>
                    </a:lnTo>
                    <a:close/>
                  </a:path>
                </a:pathLst>
              </a:custGeom>
              <a:solidFill>
                <a:srgbClr val="FC6396"/>
              </a:solidFill>
              <a:ln w="9525">
                <a:noFill/>
                <a:round/>
                <a:headEnd/>
                <a:tailEnd/>
              </a:ln>
            </p:spPr>
            <p:txBody>
              <a:bodyPr/>
              <a:lstStyle/>
              <a:p>
                <a:endParaRPr lang="en-US"/>
              </a:p>
            </p:txBody>
          </p:sp>
          <p:sp>
            <p:nvSpPr>
              <p:cNvPr id="84" name="Freeform 83"/>
              <p:cNvSpPr>
                <a:spLocks/>
              </p:cNvSpPr>
              <p:nvPr/>
            </p:nvSpPr>
            <p:spPr bwMode="auto">
              <a:xfrm>
                <a:off x="288" y="3559"/>
                <a:ext cx="237" cy="184"/>
              </a:xfrm>
              <a:custGeom>
                <a:avLst/>
                <a:gdLst/>
                <a:ahLst/>
                <a:cxnLst>
                  <a:cxn ang="0">
                    <a:pos x="665" y="2669"/>
                  </a:cxn>
                  <a:cxn ang="0">
                    <a:pos x="561" y="2901"/>
                  </a:cxn>
                  <a:cxn ang="0">
                    <a:pos x="961" y="2453"/>
                  </a:cxn>
                  <a:cxn ang="0">
                    <a:pos x="1016" y="2433"/>
                  </a:cxn>
                  <a:cxn ang="0">
                    <a:pos x="1100" y="2427"/>
                  </a:cxn>
                  <a:cxn ang="0">
                    <a:pos x="1139" y="2294"/>
                  </a:cxn>
                  <a:cxn ang="0">
                    <a:pos x="1332" y="2043"/>
                  </a:cxn>
                  <a:cxn ang="0">
                    <a:pos x="1391" y="2117"/>
                  </a:cxn>
                  <a:cxn ang="0">
                    <a:pos x="1483" y="1895"/>
                  </a:cxn>
                  <a:cxn ang="0">
                    <a:pos x="1548" y="1540"/>
                  </a:cxn>
                  <a:cxn ang="0">
                    <a:pos x="1584" y="1455"/>
                  </a:cxn>
                  <a:cxn ang="0">
                    <a:pos x="1584" y="1856"/>
                  </a:cxn>
                  <a:cxn ang="0">
                    <a:pos x="1790" y="1895"/>
                  </a:cxn>
                  <a:cxn ang="0">
                    <a:pos x="1939" y="1605"/>
                  </a:cxn>
                  <a:cxn ang="0">
                    <a:pos x="2013" y="1427"/>
                  </a:cxn>
                  <a:cxn ang="0">
                    <a:pos x="2061" y="1233"/>
                  </a:cxn>
                  <a:cxn ang="0">
                    <a:pos x="2106" y="1233"/>
                  </a:cxn>
                  <a:cxn ang="0">
                    <a:pos x="2294" y="1165"/>
                  </a:cxn>
                  <a:cxn ang="0">
                    <a:pos x="2480" y="898"/>
                  </a:cxn>
                  <a:cxn ang="0">
                    <a:pos x="2536" y="794"/>
                  </a:cxn>
                  <a:cxn ang="0">
                    <a:pos x="2609" y="720"/>
                  </a:cxn>
                  <a:cxn ang="0">
                    <a:pos x="2638" y="868"/>
                  </a:cxn>
                  <a:cxn ang="0">
                    <a:pos x="2668" y="1056"/>
                  </a:cxn>
                  <a:cxn ang="0">
                    <a:pos x="2658" y="962"/>
                  </a:cxn>
                  <a:cxn ang="0">
                    <a:pos x="2732" y="1091"/>
                  </a:cxn>
                  <a:cxn ang="0">
                    <a:pos x="2778" y="814"/>
                  </a:cxn>
                  <a:cxn ang="0">
                    <a:pos x="2806" y="503"/>
                  </a:cxn>
                  <a:cxn ang="0">
                    <a:pos x="2861" y="552"/>
                  </a:cxn>
                  <a:cxn ang="0">
                    <a:pos x="2900" y="794"/>
                  </a:cxn>
                  <a:cxn ang="0">
                    <a:pos x="3009" y="849"/>
                  </a:cxn>
                  <a:cxn ang="0">
                    <a:pos x="3029" y="645"/>
                  </a:cxn>
                  <a:cxn ang="0">
                    <a:pos x="3087" y="543"/>
                  </a:cxn>
                  <a:cxn ang="0">
                    <a:pos x="3177" y="794"/>
                  </a:cxn>
                  <a:cxn ang="0">
                    <a:pos x="3329" y="991"/>
                  </a:cxn>
                  <a:cxn ang="0">
                    <a:pos x="3319" y="830"/>
                  </a:cxn>
                  <a:cxn ang="0">
                    <a:pos x="3354" y="729"/>
                  </a:cxn>
                  <a:cxn ang="0">
                    <a:pos x="3429" y="804"/>
                  </a:cxn>
                  <a:cxn ang="0">
                    <a:pos x="3503" y="971"/>
                  </a:cxn>
                  <a:cxn ang="0">
                    <a:pos x="3593" y="898"/>
                  </a:cxn>
                  <a:cxn ang="0">
                    <a:pos x="3716" y="588"/>
                  </a:cxn>
                  <a:cxn ang="0">
                    <a:pos x="3593" y="301"/>
                  </a:cxn>
                  <a:cxn ang="0">
                    <a:pos x="3177" y="68"/>
                  </a:cxn>
                  <a:cxn ang="0">
                    <a:pos x="2649" y="236"/>
                  </a:cxn>
                  <a:cxn ang="0">
                    <a:pos x="1987" y="662"/>
                  </a:cxn>
                  <a:cxn ang="0">
                    <a:pos x="1529" y="1036"/>
                  </a:cxn>
                  <a:cxn ang="0">
                    <a:pos x="1278" y="1382"/>
                  </a:cxn>
                  <a:cxn ang="0">
                    <a:pos x="1064" y="1662"/>
                  </a:cxn>
                  <a:cxn ang="0">
                    <a:pos x="690" y="2052"/>
                  </a:cxn>
                  <a:cxn ang="0">
                    <a:pos x="345" y="2350"/>
                  </a:cxn>
                  <a:cxn ang="0">
                    <a:pos x="152" y="2492"/>
                  </a:cxn>
                </a:cxnLst>
                <a:rect l="0" t="0" r="r" b="b"/>
                <a:pathLst>
                  <a:path w="3800" h="2947">
                    <a:moveTo>
                      <a:pt x="0" y="2585"/>
                    </a:moveTo>
                    <a:lnTo>
                      <a:pt x="681" y="2566"/>
                    </a:lnTo>
                    <a:lnTo>
                      <a:pt x="671" y="2611"/>
                    </a:lnTo>
                    <a:lnTo>
                      <a:pt x="665" y="2669"/>
                    </a:lnTo>
                    <a:lnTo>
                      <a:pt x="636" y="2734"/>
                    </a:lnTo>
                    <a:lnTo>
                      <a:pt x="616" y="2799"/>
                    </a:lnTo>
                    <a:lnTo>
                      <a:pt x="587" y="2853"/>
                    </a:lnTo>
                    <a:lnTo>
                      <a:pt x="561" y="2901"/>
                    </a:lnTo>
                    <a:lnTo>
                      <a:pt x="552" y="2937"/>
                    </a:lnTo>
                    <a:lnTo>
                      <a:pt x="542" y="2947"/>
                    </a:lnTo>
                    <a:lnTo>
                      <a:pt x="961" y="2285"/>
                    </a:lnTo>
                    <a:lnTo>
                      <a:pt x="961" y="2453"/>
                    </a:lnTo>
                    <a:lnTo>
                      <a:pt x="971" y="2453"/>
                    </a:lnTo>
                    <a:lnTo>
                      <a:pt x="990" y="2453"/>
                    </a:lnTo>
                    <a:lnTo>
                      <a:pt x="996" y="2444"/>
                    </a:lnTo>
                    <a:lnTo>
                      <a:pt x="1016" y="2433"/>
                    </a:lnTo>
                    <a:lnTo>
                      <a:pt x="1036" y="2433"/>
                    </a:lnTo>
                    <a:lnTo>
                      <a:pt x="1055" y="2427"/>
                    </a:lnTo>
                    <a:lnTo>
                      <a:pt x="1074" y="2427"/>
                    </a:lnTo>
                    <a:lnTo>
                      <a:pt x="1100" y="2427"/>
                    </a:lnTo>
                    <a:lnTo>
                      <a:pt x="1100" y="2388"/>
                    </a:lnTo>
                    <a:lnTo>
                      <a:pt x="1109" y="2359"/>
                    </a:lnTo>
                    <a:lnTo>
                      <a:pt x="1119" y="2324"/>
                    </a:lnTo>
                    <a:lnTo>
                      <a:pt x="1139" y="2294"/>
                    </a:lnTo>
                    <a:lnTo>
                      <a:pt x="1184" y="2230"/>
                    </a:lnTo>
                    <a:lnTo>
                      <a:pt x="1241" y="2165"/>
                    </a:lnTo>
                    <a:lnTo>
                      <a:pt x="1287" y="2108"/>
                    </a:lnTo>
                    <a:lnTo>
                      <a:pt x="1332" y="2043"/>
                    </a:lnTo>
                    <a:lnTo>
                      <a:pt x="1361" y="1988"/>
                    </a:lnTo>
                    <a:lnTo>
                      <a:pt x="1380" y="1930"/>
                    </a:lnTo>
                    <a:lnTo>
                      <a:pt x="1380" y="2146"/>
                    </a:lnTo>
                    <a:lnTo>
                      <a:pt x="1391" y="2117"/>
                    </a:lnTo>
                    <a:lnTo>
                      <a:pt x="1410" y="2082"/>
                    </a:lnTo>
                    <a:lnTo>
                      <a:pt x="1435" y="2024"/>
                    </a:lnTo>
                    <a:lnTo>
                      <a:pt x="1455" y="1959"/>
                    </a:lnTo>
                    <a:lnTo>
                      <a:pt x="1483" y="1895"/>
                    </a:lnTo>
                    <a:lnTo>
                      <a:pt x="1499" y="1830"/>
                    </a:lnTo>
                    <a:lnTo>
                      <a:pt x="1510" y="1772"/>
                    </a:lnTo>
                    <a:lnTo>
                      <a:pt x="1520" y="1727"/>
                    </a:lnTo>
                    <a:lnTo>
                      <a:pt x="1548" y="1540"/>
                    </a:lnTo>
                    <a:lnTo>
                      <a:pt x="1568" y="1446"/>
                    </a:lnTo>
                    <a:lnTo>
                      <a:pt x="1577" y="1436"/>
                    </a:lnTo>
                    <a:lnTo>
                      <a:pt x="1584" y="1436"/>
                    </a:lnTo>
                    <a:lnTo>
                      <a:pt x="1584" y="1455"/>
                    </a:lnTo>
                    <a:lnTo>
                      <a:pt x="1584" y="1485"/>
                    </a:lnTo>
                    <a:lnTo>
                      <a:pt x="1584" y="1578"/>
                    </a:lnTo>
                    <a:lnTo>
                      <a:pt x="1584" y="1707"/>
                    </a:lnTo>
                    <a:lnTo>
                      <a:pt x="1584" y="1856"/>
                    </a:lnTo>
                    <a:lnTo>
                      <a:pt x="1584" y="2004"/>
                    </a:lnTo>
                    <a:lnTo>
                      <a:pt x="1725" y="2004"/>
                    </a:lnTo>
                    <a:lnTo>
                      <a:pt x="1751" y="1959"/>
                    </a:lnTo>
                    <a:lnTo>
                      <a:pt x="1790" y="1895"/>
                    </a:lnTo>
                    <a:lnTo>
                      <a:pt x="1829" y="1820"/>
                    </a:lnTo>
                    <a:lnTo>
                      <a:pt x="1864" y="1746"/>
                    </a:lnTo>
                    <a:lnTo>
                      <a:pt x="1903" y="1669"/>
                    </a:lnTo>
                    <a:lnTo>
                      <a:pt x="1939" y="1605"/>
                    </a:lnTo>
                    <a:lnTo>
                      <a:pt x="1977" y="1549"/>
                    </a:lnTo>
                    <a:lnTo>
                      <a:pt x="2003" y="1511"/>
                    </a:lnTo>
                    <a:lnTo>
                      <a:pt x="2003" y="1475"/>
                    </a:lnTo>
                    <a:lnTo>
                      <a:pt x="2013" y="1427"/>
                    </a:lnTo>
                    <a:lnTo>
                      <a:pt x="2023" y="1382"/>
                    </a:lnTo>
                    <a:lnTo>
                      <a:pt x="2032" y="1333"/>
                    </a:lnTo>
                    <a:lnTo>
                      <a:pt x="2052" y="1288"/>
                    </a:lnTo>
                    <a:lnTo>
                      <a:pt x="2061" y="1233"/>
                    </a:lnTo>
                    <a:lnTo>
                      <a:pt x="2071" y="1185"/>
                    </a:lnTo>
                    <a:lnTo>
                      <a:pt x="2071" y="1130"/>
                    </a:lnTo>
                    <a:lnTo>
                      <a:pt x="2106" y="1091"/>
                    </a:lnTo>
                    <a:lnTo>
                      <a:pt x="2106" y="1233"/>
                    </a:lnTo>
                    <a:lnTo>
                      <a:pt x="2145" y="1269"/>
                    </a:lnTo>
                    <a:lnTo>
                      <a:pt x="2190" y="1259"/>
                    </a:lnTo>
                    <a:lnTo>
                      <a:pt x="2238" y="1223"/>
                    </a:lnTo>
                    <a:lnTo>
                      <a:pt x="2294" y="1165"/>
                    </a:lnTo>
                    <a:lnTo>
                      <a:pt x="2358" y="1100"/>
                    </a:lnTo>
                    <a:lnTo>
                      <a:pt x="2407" y="1027"/>
                    </a:lnTo>
                    <a:lnTo>
                      <a:pt x="2451" y="962"/>
                    </a:lnTo>
                    <a:lnTo>
                      <a:pt x="2480" y="898"/>
                    </a:lnTo>
                    <a:lnTo>
                      <a:pt x="2490" y="849"/>
                    </a:lnTo>
                    <a:lnTo>
                      <a:pt x="2506" y="830"/>
                    </a:lnTo>
                    <a:lnTo>
                      <a:pt x="2515" y="814"/>
                    </a:lnTo>
                    <a:lnTo>
                      <a:pt x="2536" y="794"/>
                    </a:lnTo>
                    <a:lnTo>
                      <a:pt x="2555" y="765"/>
                    </a:lnTo>
                    <a:lnTo>
                      <a:pt x="2574" y="745"/>
                    </a:lnTo>
                    <a:lnTo>
                      <a:pt x="2590" y="729"/>
                    </a:lnTo>
                    <a:lnTo>
                      <a:pt x="2609" y="720"/>
                    </a:lnTo>
                    <a:lnTo>
                      <a:pt x="2628" y="720"/>
                    </a:lnTo>
                    <a:lnTo>
                      <a:pt x="2628" y="765"/>
                    </a:lnTo>
                    <a:lnTo>
                      <a:pt x="2638" y="814"/>
                    </a:lnTo>
                    <a:lnTo>
                      <a:pt x="2638" y="868"/>
                    </a:lnTo>
                    <a:lnTo>
                      <a:pt x="2649" y="914"/>
                    </a:lnTo>
                    <a:lnTo>
                      <a:pt x="2658" y="962"/>
                    </a:lnTo>
                    <a:lnTo>
                      <a:pt x="2658" y="1008"/>
                    </a:lnTo>
                    <a:lnTo>
                      <a:pt x="2668" y="1056"/>
                    </a:lnTo>
                    <a:lnTo>
                      <a:pt x="2668" y="1091"/>
                    </a:lnTo>
                    <a:lnTo>
                      <a:pt x="2658" y="1017"/>
                    </a:lnTo>
                    <a:lnTo>
                      <a:pt x="2649" y="981"/>
                    </a:lnTo>
                    <a:lnTo>
                      <a:pt x="2658" y="962"/>
                    </a:lnTo>
                    <a:lnTo>
                      <a:pt x="2674" y="981"/>
                    </a:lnTo>
                    <a:lnTo>
                      <a:pt x="2684" y="1017"/>
                    </a:lnTo>
                    <a:lnTo>
                      <a:pt x="2703" y="1056"/>
                    </a:lnTo>
                    <a:lnTo>
                      <a:pt x="2732" y="1091"/>
                    </a:lnTo>
                    <a:lnTo>
                      <a:pt x="2741" y="1027"/>
                    </a:lnTo>
                    <a:lnTo>
                      <a:pt x="2757" y="962"/>
                    </a:lnTo>
                    <a:lnTo>
                      <a:pt x="2767" y="888"/>
                    </a:lnTo>
                    <a:lnTo>
                      <a:pt x="2778" y="814"/>
                    </a:lnTo>
                    <a:lnTo>
                      <a:pt x="2787" y="739"/>
                    </a:lnTo>
                    <a:lnTo>
                      <a:pt x="2797" y="662"/>
                    </a:lnTo>
                    <a:lnTo>
                      <a:pt x="2806" y="578"/>
                    </a:lnTo>
                    <a:lnTo>
                      <a:pt x="2806" y="503"/>
                    </a:lnTo>
                    <a:lnTo>
                      <a:pt x="2826" y="503"/>
                    </a:lnTo>
                    <a:lnTo>
                      <a:pt x="2835" y="513"/>
                    </a:lnTo>
                    <a:lnTo>
                      <a:pt x="2851" y="533"/>
                    </a:lnTo>
                    <a:lnTo>
                      <a:pt x="2861" y="552"/>
                    </a:lnTo>
                    <a:lnTo>
                      <a:pt x="2880" y="607"/>
                    </a:lnTo>
                    <a:lnTo>
                      <a:pt x="2890" y="672"/>
                    </a:lnTo>
                    <a:lnTo>
                      <a:pt x="2900" y="739"/>
                    </a:lnTo>
                    <a:lnTo>
                      <a:pt x="2900" y="794"/>
                    </a:lnTo>
                    <a:lnTo>
                      <a:pt x="2910" y="849"/>
                    </a:lnTo>
                    <a:lnTo>
                      <a:pt x="2910" y="888"/>
                    </a:lnTo>
                    <a:lnTo>
                      <a:pt x="3009" y="888"/>
                    </a:lnTo>
                    <a:lnTo>
                      <a:pt x="3009" y="849"/>
                    </a:lnTo>
                    <a:lnTo>
                      <a:pt x="3009" y="794"/>
                    </a:lnTo>
                    <a:lnTo>
                      <a:pt x="3019" y="745"/>
                    </a:lnTo>
                    <a:lnTo>
                      <a:pt x="3029" y="691"/>
                    </a:lnTo>
                    <a:lnTo>
                      <a:pt x="3029" y="645"/>
                    </a:lnTo>
                    <a:lnTo>
                      <a:pt x="3039" y="588"/>
                    </a:lnTo>
                    <a:lnTo>
                      <a:pt x="3039" y="543"/>
                    </a:lnTo>
                    <a:lnTo>
                      <a:pt x="3048" y="503"/>
                    </a:lnTo>
                    <a:lnTo>
                      <a:pt x="3087" y="543"/>
                    </a:lnTo>
                    <a:lnTo>
                      <a:pt x="3122" y="588"/>
                    </a:lnTo>
                    <a:lnTo>
                      <a:pt x="3152" y="656"/>
                    </a:lnTo>
                    <a:lnTo>
                      <a:pt x="3171" y="720"/>
                    </a:lnTo>
                    <a:lnTo>
                      <a:pt x="3177" y="794"/>
                    </a:lnTo>
                    <a:lnTo>
                      <a:pt x="3177" y="868"/>
                    </a:lnTo>
                    <a:lnTo>
                      <a:pt x="3187" y="933"/>
                    </a:lnTo>
                    <a:lnTo>
                      <a:pt x="3187" y="991"/>
                    </a:lnTo>
                    <a:lnTo>
                      <a:pt x="3329" y="991"/>
                    </a:lnTo>
                    <a:lnTo>
                      <a:pt x="3319" y="962"/>
                    </a:lnTo>
                    <a:lnTo>
                      <a:pt x="3319" y="914"/>
                    </a:lnTo>
                    <a:lnTo>
                      <a:pt x="3319" y="878"/>
                    </a:lnTo>
                    <a:lnTo>
                      <a:pt x="3319" y="830"/>
                    </a:lnTo>
                    <a:lnTo>
                      <a:pt x="3329" y="785"/>
                    </a:lnTo>
                    <a:lnTo>
                      <a:pt x="3338" y="745"/>
                    </a:lnTo>
                    <a:lnTo>
                      <a:pt x="3345" y="739"/>
                    </a:lnTo>
                    <a:lnTo>
                      <a:pt x="3354" y="729"/>
                    </a:lnTo>
                    <a:lnTo>
                      <a:pt x="3374" y="720"/>
                    </a:lnTo>
                    <a:lnTo>
                      <a:pt x="3393" y="720"/>
                    </a:lnTo>
                    <a:lnTo>
                      <a:pt x="3413" y="765"/>
                    </a:lnTo>
                    <a:lnTo>
                      <a:pt x="3429" y="804"/>
                    </a:lnTo>
                    <a:lnTo>
                      <a:pt x="3448" y="849"/>
                    </a:lnTo>
                    <a:lnTo>
                      <a:pt x="3464" y="898"/>
                    </a:lnTo>
                    <a:lnTo>
                      <a:pt x="3474" y="933"/>
                    </a:lnTo>
                    <a:lnTo>
                      <a:pt x="3503" y="971"/>
                    </a:lnTo>
                    <a:lnTo>
                      <a:pt x="3519" y="1017"/>
                    </a:lnTo>
                    <a:lnTo>
                      <a:pt x="3539" y="1056"/>
                    </a:lnTo>
                    <a:lnTo>
                      <a:pt x="3568" y="971"/>
                    </a:lnTo>
                    <a:lnTo>
                      <a:pt x="3593" y="898"/>
                    </a:lnTo>
                    <a:lnTo>
                      <a:pt x="3622" y="814"/>
                    </a:lnTo>
                    <a:lnTo>
                      <a:pt x="3652" y="739"/>
                    </a:lnTo>
                    <a:lnTo>
                      <a:pt x="3687" y="662"/>
                    </a:lnTo>
                    <a:lnTo>
                      <a:pt x="3716" y="588"/>
                    </a:lnTo>
                    <a:lnTo>
                      <a:pt x="3761" y="513"/>
                    </a:lnTo>
                    <a:lnTo>
                      <a:pt x="3800" y="439"/>
                    </a:lnTo>
                    <a:lnTo>
                      <a:pt x="3697" y="365"/>
                    </a:lnTo>
                    <a:lnTo>
                      <a:pt x="3593" y="301"/>
                    </a:lnTo>
                    <a:lnTo>
                      <a:pt x="3493" y="236"/>
                    </a:lnTo>
                    <a:lnTo>
                      <a:pt x="3393" y="169"/>
                    </a:lnTo>
                    <a:lnTo>
                      <a:pt x="3290" y="113"/>
                    </a:lnTo>
                    <a:lnTo>
                      <a:pt x="3177" y="68"/>
                    </a:lnTo>
                    <a:lnTo>
                      <a:pt x="3077" y="19"/>
                    </a:lnTo>
                    <a:lnTo>
                      <a:pt x="2955" y="0"/>
                    </a:lnTo>
                    <a:lnTo>
                      <a:pt x="2806" y="123"/>
                    </a:lnTo>
                    <a:lnTo>
                      <a:pt x="2649" y="236"/>
                    </a:lnTo>
                    <a:lnTo>
                      <a:pt x="2480" y="355"/>
                    </a:lnTo>
                    <a:lnTo>
                      <a:pt x="2322" y="459"/>
                    </a:lnTo>
                    <a:lnTo>
                      <a:pt x="2155" y="572"/>
                    </a:lnTo>
                    <a:lnTo>
                      <a:pt x="1987" y="662"/>
                    </a:lnTo>
                    <a:lnTo>
                      <a:pt x="1810" y="755"/>
                    </a:lnTo>
                    <a:lnTo>
                      <a:pt x="1642" y="839"/>
                    </a:lnTo>
                    <a:lnTo>
                      <a:pt x="1584" y="943"/>
                    </a:lnTo>
                    <a:lnTo>
                      <a:pt x="1529" y="1036"/>
                    </a:lnTo>
                    <a:lnTo>
                      <a:pt x="1464" y="1120"/>
                    </a:lnTo>
                    <a:lnTo>
                      <a:pt x="1400" y="1213"/>
                    </a:lnTo>
                    <a:lnTo>
                      <a:pt x="1332" y="1298"/>
                    </a:lnTo>
                    <a:lnTo>
                      <a:pt x="1278" y="1382"/>
                    </a:lnTo>
                    <a:lnTo>
                      <a:pt x="1213" y="1475"/>
                    </a:lnTo>
                    <a:lnTo>
                      <a:pt x="1158" y="1559"/>
                    </a:lnTo>
                    <a:lnTo>
                      <a:pt x="1139" y="1559"/>
                    </a:lnTo>
                    <a:lnTo>
                      <a:pt x="1064" y="1662"/>
                    </a:lnTo>
                    <a:lnTo>
                      <a:pt x="980" y="1762"/>
                    </a:lnTo>
                    <a:lnTo>
                      <a:pt x="887" y="1856"/>
                    </a:lnTo>
                    <a:lnTo>
                      <a:pt x="794" y="1959"/>
                    </a:lnTo>
                    <a:lnTo>
                      <a:pt x="690" y="2052"/>
                    </a:lnTo>
                    <a:lnTo>
                      <a:pt x="587" y="2146"/>
                    </a:lnTo>
                    <a:lnTo>
                      <a:pt x="487" y="2230"/>
                    </a:lnTo>
                    <a:lnTo>
                      <a:pt x="394" y="2314"/>
                    </a:lnTo>
                    <a:lnTo>
                      <a:pt x="345" y="2350"/>
                    </a:lnTo>
                    <a:lnTo>
                      <a:pt x="300" y="2388"/>
                    </a:lnTo>
                    <a:lnTo>
                      <a:pt x="252" y="2427"/>
                    </a:lnTo>
                    <a:lnTo>
                      <a:pt x="197" y="2453"/>
                    </a:lnTo>
                    <a:lnTo>
                      <a:pt x="152" y="2492"/>
                    </a:lnTo>
                    <a:lnTo>
                      <a:pt x="103" y="2517"/>
                    </a:lnTo>
                    <a:lnTo>
                      <a:pt x="58" y="2546"/>
                    </a:lnTo>
                    <a:lnTo>
                      <a:pt x="0" y="2585"/>
                    </a:lnTo>
                    <a:close/>
                  </a:path>
                </a:pathLst>
              </a:custGeom>
              <a:solidFill>
                <a:srgbClr val="7D4A17"/>
              </a:solidFill>
              <a:ln w="9525">
                <a:noFill/>
                <a:round/>
                <a:headEnd/>
                <a:tailEnd/>
              </a:ln>
            </p:spPr>
            <p:txBody>
              <a:bodyPr/>
              <a:lstStyle/>
              <a:p>
                <a:endParaRPr lang="en-US"/>
              </a:p>
            </p:txBody>
          </p:sp>
          <p:sp>
            <p:nvSpPr>
              <p:cNvPr id="85" name="Freeform 84"/>
              <p:cNvSpPr>
                <a:spLocks/>
              </p:cNvSpPr>
              <p:nvPr/>
            </p:nvSpPr>
            <p:spPr bwMode="auto">
              <a:xfrm>
                <a:off x="131" y="3780"/>
                <a:ext cx="399" cy="179"/>
              </a:xfrm>
              <a:custGeom>
                <a:avLst/>
                <a:gdLst/>
                <a:ahLst/>
                <a:cxnLst>
                  <a:cxn ang="0">
                    <a:pos x="167" y="2620"/>
                  </a:cxn>
                  <a:cxn ang="0">
                    <a:pos x="350" y="2649"/>
                  </a:cxn>
                  <a:cxn ang="0">
                    <a:pos x="390" y="2759"/>
                  </a:cxn>
                  <a:cxn ang="0">
                    <a:pos x="493" y="2842"/>
                  </a:cxn>
                  <a:cxn ang="0">
                    <a:pos x="583" y="2743"/>
                  </a:cxn>
                  <a:cxn ang="0">
                    <a:pos x="715" y="2620"/>
                  </a:cxn>
                  <a:cxn ang="0">
                    <a:pos x="725" y="2620"/>
                  </a:cxn>
                  <a:cxn ang="0">
                    <a:pos x="957" y="2591"/>
                  </a:cxn>
                  <a:cxn ang="0">
                    <a:pos x="1247" y="2275"/>
                  </a:cxn>
                  <a:cxn ang="0">
                    <a:pos x="1274" y="2507"/>
                  </a:cxn>
                  <a:cxn ang="0">
                    <a:pos x="1406" y="2546"/>
                  </a:cxn>
                  <a:cxn ang="0">
                    <a:pos x="1599" y="2210"/>
                  </a:cxn>
                  <a:cxn ang="0">
                    <a:pos x="1712" y="2501"/>
                  </a:cxn>
                  <a:cxn ang="0">
                    <a:pos x="1786" y="2611"/>
                  </a:cxn>
                  <a:cxn ang="0">
                    <a:pos x="1880" y="2507"/>
                  </a:cxn>
                  <a:cxn ang="0">
                    <a:pos x="1973" y="2126"/>
                  </a:cxn>
                  <a:cxn ang="0">
                    <a:pos x="2102" y="2333"/>
                  </a:cxn>
                  <a:cxn ang="0">
                    <a:pos x="2270" y="2555"/>
                  </a:cxn>
                  <a:cxn ang="0">
                    <a:pos x="2344" y="2200"/>
                  </a:cxn>
                  <a:cxn ang="0">
                    <a:pos x="2457" y="2071"/>
                  </a:cxn>
                  <a:cxn ang="0">
                    <a:pos x="2645" y="2220"/>
                  </a:cxn>
                  <a:cxn ang="0">
                    <a:pos x="2906" y="2417"/>
                  </a:cxn>
                  <a:cxn ang="0">
                    <a:pos x="3083" y="2220"/>
                  </a:cxn>
                  <a:cxn ang="0">
                    <a:pos x="3250" y="2546"/>
                  </a:cxn>
                  <a:cxn ang="0">
                    <a:pos x="3519" y="2378"/>
                  </a:cxn>
                  <a:cxn ang="0">
                    <a:pos x="3882" y="1752"/>
                  </a:cxn>
                  <a:cxn ang="0">
                    <a:pos x="4209" y="2062"/>
                  </a:cxn>
                  <a:cxn ang="0">
                    <a:pos x="4460" y="1771"/>
                  </a:cxn>
                  <a:cxn ang="0">
                    <a:pos x="4628" y="1958"/>
                  </a:cxn>
                  <a:cxn ang="0">
                    <a:pos x="4766" y="1997"/>
                  </a:cxn>
                  <a:cxn ang="0">
                    <a:pos x="4870" y="1810"/>
                  </a:cxn>
                  <a:cxn ang="0">
                    <a:pos x="5196" y="1613"/>
                  </a:cxn>
                  <a:cxn ang="0">
                    <a:pos x="5560" y="1836"/>
                  </a:cxn>
                  <a:cxn ang="0">
                    <a:pos x="5812" y="922"/>
                  </a:cxn>
                  <a:cxn ang="0">
                    <a:pos x="6124" y="1568"/>
                  </a:cxn>
                  <a:cxn ang="0">
                    <a:pos x="6237" y="1801"/>
                  </a:cxn>
                  <a:cxn ang="0">
                    <a:pos x="6331" y="1801"/>
                  </a:cxn>
                  <a:cxn ang="0">
                    <a:pos x="6357" y="1745"/>
                  </a:cxn>
                  <a:cxn ang="0">
                    <a:pos x="6347" y="1678"/>
                  </a:cxn>
                  <a:cxn ang="0">
                    <a:pos x="6395" y="1390"/>
                  </a:cxn>
                  <a:cxn ang="0">
                    <a:pos x="6366" y="1129"/>
                  </a:cxn>
                  <a:cxn ang="0">
                    <a:pos x="6347" y="812"/>
                  </a:cxn>
                  <a:cxn ang="0">
                    <a:pos x="6173" y="0"/>
                  </a:cxn>
                  <a:cxn ang="0">
                    <a:pos x="6105" y="38"/>
                  </a:cxn>
                  <a:cxn ang="0">
                    <a:pos x="5951" y="113"/>
                  </a:cxn>
                  <a:cxn ang="0">
                    <a:pos x="5560" y="319"/>
                  </a:cxn>
                  <a:cxn ang="0">
                    <a:pos x="4731" y="607"/>
                  </a:cxn>
                  <a:cxn ang="0">
                    <a:pos x="4070" y="755"/>
                  </a:cxn>
                  <a:cxn ang="0">
                    <a:pos x="3586" y="868"/>
                  </a:cxn>
                  <a:cxn ang="0">
                    <a:pos x="2999" y="932"/>
                  </a:cxn>
                  <a:cxn ang="0">
                    <a:pos x="2076" y="1006"/>
                  </a:cxn>
                  <a:cxn ang="0">
                    <a:pos x="1667" y="997"/>
                  </a:cxn>
                  <a:cxn ang="0">
                    <a:pos x="1516" y="1110"/>
                  </a:cxn>
                  <a:cxn ang="0">
                    <a:pos x="1431" y="1371"/>
                  </a:cxn>
                  <a:cxn ang="0">
                    <a:pos x="1041" y="1668"/>
                  </a:cxn>
                  <a:cxn ang="0">
                    <a:pos x="790" y="2126"/>
                  </a:cxn>
                  <a:cxn ang="0">
                    <a:pos x="509" y="2248"/>
                  </a:cxn>
                  <a:cxn ang="0">
                    <a:pos x="83" y="2239"/>
                  </a:cxn>
                  <a:cxn ang="0">
                    <a:pos x="25" y="2349"/>
                  </a:cxn>
                </a:cxnLst>
                <a:rect l="0" t="0" r="r" b="b"/>
                <a:pathLst>
                  <a:path w="6395" h="2862">
                    <a:moveTo>
                      <a:pt x="0" y="2378"/>
                    </a:moveTo>
                    <a:lnTo>
                      <a:pt x="16" y="2452"/>
                    </a:lnTo>
                    <a:lnTo>
                      <a:pt x="44" y="2507"/>
                    </a:lnTo>
                    <a:lnTo>
                      <a:pt x="83" y="2555"/>
                    </a:lnTo>
                    <a:lnTo>
                      <a:pt x="119" y="2591"/>
                    </a:lnTo>
                    <a:lnTo>
                      <a:pt x="167" y="2620"/>
                    </a:lnTo>
                    <a:lnTo>
                      <a:pt x="212" y="2620"/>
                    </a:lnTo>
                    <a:lnTo>
                      <a:pt x="277" y="2611"/>
                    </a:lnTo>
                    <a:lnTo>
                      <a:pt x="341" y="2584"/>
                    </a:lnTo>
                    <a:lnTo>
                      <a:pt x="341" y="2611"/>
                    </a:lnTo>
                    <a:lnTo>
                      <a:pt x="341" y="2630"/>
                    </a:lnTo>
                    <a:lnTo>
                      <a:pt x="350" y="2649"/>
                    </a:lnTo>
                    <a:lnTo>
                      <a:pt x="350" y="2668"/>
                    </a:lnTo>
                    <a:lnTo>
                      <a:pt x="350" y="2694"/>
                    </a:lnTo>
                    <a:lnTo>
                      <a:pt x="360" y="2713"/>
                    </a:lnTo>
                    <a:lnTo>
                      <a:pt x="360" y="2733"/>
                    </a:lnTo>
                    <a:lnTo>
                      <a:pt x="360" y="2753"/>
                    </a:lnTo>
                    <a:lnTo>
                      <a:pt x="390" y="2759"/>
                    </a:lnTo>
                    <a:lnTo>
                      <a:pt x="409" y="2759"/>
                    </a:lnTo>
                    <a:lnTo>
                      <a:pt x="425" y="2778"/>
                    </a:lnTo>
                    <a:lnTo>
                      <a:pt x="444" y="2788"/>
                    </a:lnTo>
                    <a:lnTo>
                      <a:pt x="454" y="2807"/>
                    </a:lnTo>
                    <a:lnTo>
                      <a:pt x="473" y="2826"/>
                    </a:lnTo>
                    <a:lnTo>
                      <a:pt x="493" y="2842"/>
                    </a:lnTo>
                    <a:lnTo>
                      <a:pt x="503" y="2862"/>
                    </a:lnTo>
                    <a:lnTo>
                      <a:pt x="509" y="2862"/>
                    </a:lnTo>
                    <a:lnTo>
                      <a:pt x="519" y="2862"/>
                    </a:lnTo>
                    <a:lnTo>
                      <a:pt x="528" y="2836"/>
                    </a:lnTo>
                    <a:lnTo>
                      <a:pt x="548" y="2788"/>
                    </a:lnTo>
                    <a:lnTo>
                      <a:pt x="583" y="2743"/>
                    </a:lnTo>
                    <a:lnTo>
                      <a:pt x="632" y="2684"/>
                    </a:lnTo>
                    <a:lnTo>
                      <a:pt x="677" y="2640"/>
                    </a:lnTo>
                    <a:lnTo>
                      <a:pt x="725" y="2591"/>
                    </a:lnTo>
                    <a:lnTo>
                      <a:pt x="761" y="2565"/>
                    </a:lnTo>
                    <a:lnTo>
                      <a:pt x="799" y="2555"/>
                    </a:lnTo>
                    <a:lnTo>
                      <a:pt x="715" y="2620"/>
                    </a:lnTo>
                    <a:lnTo>
                      <a:pt x="667" y="2659"/>
                    </a:lnTo>
                    <a:lnTo>
                      <a:pt x="661" y="2668"/>
                    </a:lnTo>
                    <a:lnTo>
                      <a:pt x="661" y="2659"/>
                    </a:lnTo>
                    <a:lnTo>
                      <a:pt x="667" y="2659"/>
                    </a:lnTo>
                    <a:lnTo>
                      <a:pt x="686" y="2640"/>
                    </a:lnTo>
                    <a:lnTo>
                      <a:pt x="725" y="2620"/>
                    </a:lnTo>
                    <a:lnTo>
                      <a:pt x="745" y="2611"/>
                    </a:lnTo>
                    <a:lnTo>
                      <a:pt x="761" y="2611"/>
                    </a:lnTo>
                    <a:lnTo>
                      <a:pt x="780" y="2620"/>
                    </a:lnTo>
                    <a:lnTo>
                      <a:pt x="799" y="2630"/>
                    </a:lnTo>
                    <a:lnTo>
                      <a:pt x="883" y="2620"/>
                    </a:lnTo>
                    <a:lnTo>
                      <a:pt x="957" y="2591"/>
                    </a:lnTo>
                    <a:lnTo>
                      <a:pt x="1022" y="2565"/>
                    </a:lnTo>
                    <a:lnTo>
                      <a:pt x="1086" y="2517"/>
                    </a:lnTo>
                    <a:lnTo>
                      <a:pt x="1135" y="2462"/>
                    </a:lnTo>
                    <a:lnTo>
                      <a:pt x="1180" y="2407"/>
                    </a:lnTo>
                    <a:lnTo>
                      <a:pt x="1218" y="2339"/>
                    </a:lnTo>
                    <a:lnTo>
                      <a:pt x="1247" y="2275"/>
                    </a:lnTo>
                    <a:lnTo>
                      <a:pt x="1247" y="2313"/>
                    </a:lnTo>
                    <a:lnTo>
                      <a:pt x="1254" y="2349"/>
                    </a:lnTo>
                    <a:lnTo>
                      <a:pt x="1254" y="2398"/>
                    </a:lnTo>
                    <a:lnTo>
                      <a:pt x="1264" y="2433"/>
                    </a:lnTo>
                    <a:lnTo>
                      <a:pt x="1274" y="2471"/>
                    </a:lnTo>
                    <a:lnTo>
                      <a:pt x="1274" y="2507"/>
                    </a:lnTo>
                    <a:lnTo>
                      <a:pt x="1283" y="2546"/>
                    </a:lnTo>
                    <a:lnTo>
                      <a:pt x="1283" y="2584"/>
                    </a:lnTo>
                    <a:lnTo>
                      <a:pt x="1322" y="2584"/>
                    </a:lnTo>
                    <a:lnTo>
                      <a:pt x="1347" y="2575"/>
                    </a:lnTo>
                    <a:lnTo>
                      <a:pt x="1377" y="2565"/>
                    </a:lnTo>
                    <a:lnTo>
                      <a:pt x="1406" y="2546"/>
                    </a:lnTo>
                    <a:lnTo>
                      <a:pt x="1460" y="2501"/>
                    </a:lnTo>
                    <a:lnTo>
                      <a:pt x="1506" y="2433"/>
                    </a:lnTo>
                    <a:lnTo>
                      <a:pt x="1544" y="2378"/>
                    </a:lnTo>
                    <a:lnTo>
                      <a:pt x="1573" y="2313"/>
                    </a:lnTo>
                    <a:lnTo>
                      <a:pt x="1589" y="2256"/>
                    </a:lnTo>
                    <a:lnTo>
                      <a:pt x="1599" y="2210"/>
                    </a:lnTo>
                    <a:lnTo>
                      <a:pt x="1608" y="2248"/>
                    </a:lnTo>
                    <a:lnTo>
                      <a:pt x="1629" y="2294"/>
                    </a:lnTo>
                    <a:lnTo>
                      <a:pt x="1657" y="2349"/>
                    </a:lnTo>
                    <a:lnTo>
                      <a:pt x="1673" y="2398"/>
                    </a:lnTo>
                    <a:lnTo>
                      <a:pt x="1702" y="2452"/>
                    </a:lnTo>
                    <a:lnTo>
                      <a:pt x="1712" y="2501"/>
                    </a:lnTo>
                    <a:lnTo>
                      <a:pt x="1731" y="2546"/>
                    </a:lnTo>
                    <a:lnTo>
                      <a:pt x="1731" y="2584"/>
                    </a:lnTo>
                    <a:lnTo>
                      <a:pt x="1750" y="2591"/>
                    </a:lnTo>
                    <a:lnTo>
                      <a:pt x="1758" y="2591"/>
                    </a:lnTo>
                    <a:lnTo>
                      <a:pt x="1777" y="2600"/>
                    </a:lnTo>
                    <a:lnTo>
                      <a:pt x="1786" y="2611"/>
                    </a:lnTo>
                    <a:lnTo>
                      <a:pt x="1806" y="2611"/>
                    </a:lnTo>
                    <a:lnTo>
                      <a:pt x="1825" y="2620"/>
                    </a:lnTo>
                    <a:lnTo>
                      <a:pt x="1850" y="2620"/>
                    </a:lnTo>
                    <a:lnTo>
                      <a:pt x="1870" y="2630"/>
                    </a:lnTo>
                    <a:lnTo>
                      <a:pt x="1870" y="2575"/>
                    </a:lnTo>
                    <a:lnTo>
                      <a:pt x="1880" y="2507"/>
                    </a:lnTo>
                    <a:lnTo>
                      <a:pt x="1890" y="2423"/>
                    </a:lnTo>
                    <a:lnTo>
                      <a:pt x="1899" y="2339"/>
                    </a:lnTo>
                    <a:lnTo>
                      <a:pt x="1919" y="2256"/>
                    </a:lnTo>
                    <a:lnTo>
                      <a:pt x="1944" y="2181"/>
                    </a:lnTo>
                    <a:lnTo>
                      <a:pt x="1963" y="2156"/>
                    </a:lnTo>
                    <a:lnTo>
                      <a:pt x="1973" y="2126"/>
                    </a:lnTo>
                    <a:lnTo>
                      <a:pt x="1992" y="2107"/>
                    </a:lnTo>
                    <a:lnTo>
                      <a:pt x="2009" y="2097"/>
                    </a:lnTo>
                    <a:lnTo>
                      <a:pt x="2038" y="2156"/>
                    </a:lnTo>
                    <a:lnTo>
                      <a:pt x="2067" y="2210"/>
                    </a:lnTo>
                    <a:lnTo>
                      <a:pt x="2086" y="2265"/>
                    </a:lnTo>
                    <a:lnTo>
                      <a:pt x="2102" y="2333"/>
                    </a:lnTo>
                    <a:lnTo>
                      <a:pt x="2121" y="2398"/>
                    </a:lnTo>
                    <a:lnTo>
                      <a:pt x="2141" y="2462"/>
                    </a:lnTo>
                    <a:lnTo>
                      <a:pt x="2151" y="2517"/>
                    </a:lnTo>
                    <a:lnTo>
                      <a:pt x="2151" y="2584"/>
                    </a:lnTo>
                    <a:lnTo>
                      <a:pt x="2261" y="2584"/>
                    </a:lnTo>
                    <a:lnTo>
                      <a:pt x="2270" y="2555"/>
                    </a:lnTo>
                    <a:lnTo>
                      <a:pt x="2280" y="2501"/>
                    </a:lnTo>
                    <a:lnTo>
                      <a:pt x="2299" y="2433"/>
                    </a:lnTo>
                    <a:lnTo>
                      <a:pt x="2309" y="2368"/>
                    </a:lnTo>
                    <a:lnTo>
                      <a:pt x="2318" y="2304"/>
                    </a:lnTo>
                    <a:lnTo>
                      <a:pt x="2338" y="2239"/>
                    </a:lnTo>
                    <a:lnTo>
                      <a:pt x="2344" y="2200"/>
                    </a:lnTo>
                    <a:lnTo>
                      <a:pt x="2354" y="2172"/>
                    </a:lnTo>
                    <a:lnTo>
                      <a:pt x="2428" y="2136"/>
                    </a:lnTo>
                    <a:lnTo>
                      <a:pt x="2438" y="2116"/>
                    </a:lnTo>
                    <a:lnTo>
                      <a:pt x="2447" y="2107"/>
                    </a:lnTo>
                    <a:lnTo>
                      <a:pt x="2447" y="2087"/>
                    </a:lnTo>
                    <a:lnTo>
                      <a:pt x="2457" y="2071"/>
                    </a:lnTo>
                    <a:lnTo>
                      <a:pt x="2467" y="2062"/>
                    </a:lnTo>
                    <a:lnTo>
                      <a:pt x="2476" y="2043"/>
                    </a:lnTo>
                    <a:lnTo>
                      <a:pt x="2505" y="2033"/>
                    </a:lnTo>
                    <a:lnTo>
                      <a:pt x="2532" y="2033"/>
                    </a:lnTo>
                    <a:lnTo>
                      <a:pt x="2580" y="2116"/>
                    </a:lnTo>
                    <a:lnTo>
                      <a:pt x="2645" y="2220"/>
                    </a:lnTo>
                    <a:lnTo>
                      <a:pt x="2709" y="2313"/>
                    </a:lnTo>
                    <a:lnTo>
                      <a:pt x="2783" y="2388"/>
                    </a:lnTo>
                    <a:lnTo>
                      <a:pt x="2812" y="2417"/>
                    </a:lnTo>
                    <a:lnTo>
                      <a:pt x="2847" y="2423"/>
                    </a:lnTo>
                    <a:lnTo>
                      <a:pt x="2876" y="2423"/>
                    </a:lnTo>
                    <a:lnTo>
                      <a:pt x="2906" y="2417"/>
                    </a:lnTo>
                    <a:lnTo>
                      <a:pt x="2925" y="2388"/>
                    </a:lnTo>
                    <a:lnTo>
                      <a:pt x="2941" y="2333"/>
                    </a:lnTo>
                    <a:lnTo>
                      <a:pt x="2951" y="2265"/>
                    </a:lnTo>
                    <a:lnTo>
                      <a:pt x="2951" y="2172"/>
                    </a:lnTo>
                    <a:lnTo>
                      <a:pt x="3054" y="2172"/>
                    </a:lnTo>
                    <a:lnTo>
                      <a:pt x="3083" y="2220"/>
                    </a:lnTo>
                    <a:lnTo>
                      <a:pt x="3108" y="2265"/>
                    </a:lnTo>
                    <a:lnTo>
                      <a:pt x="3137" y="2323"/>
                    </a:lnTo>
                    <a:lnTo>
                      <a:pt x="3177" y="2378"/>
                    </a:lnTo>
                    <a:lnTo>
                      <a:pt x="3202" y="2442"/>
                    </a:lnTo>
                    <a:lnTo>
                      <a:pt x="3221" y="2490"/>
                    </a:lnTo>
                    <a:lnTo>
                      <a:pt x="3250" y="2546"/>
                    </a:lnTo>
                    <a:lnTo>
                      <a:pt x="3267" y="2584"/>
                    </a:lnTo>
                    <a:lnTo>
                      <a:pt x="3306" y="2584"/>
                    </a:lnTo>
                    <a:lnTo>
                      <a:pt x="3350" y="2565"/>
                    </a:lnTo>
                    <a:lnTo>
                      <a:pt x="3399" y="2527"/>
                    </a:lnTo>
                    <a:lnTo>
                      <a:pt x="3435" y="2490"/>
                    </a:lnTo>
                    <a:lnTo>
                      <a:pt x="3519" y="2378"/>
                    </a:lnTo>
                    <a:lnTo>
                      <a:pt x="3586" y="2248"/>
                    </a:lnTo>
                    <a:lnTo>
                      <a:pt x="3651" y="2107"/>
                    </a:lnTo>
                    <a:lnTo>
                      <a:pt x="3705" y="1968"/>
                    </a:lnTo>
                    <a:lnTo>
                      <a:pt x="3753" y="1845"/>
                    </a:lnTo>
                    <a:lnTo>
                      <a:pt x="3780" y="1752"/>
                    </a:lnTo>
                    <a:lnTo>
                      <a:pt x="3882" y="1752"/>
                    </a:lnTo>
                    <a:lnTo>
                      <a:pt x="3928" y="1801"/>
                    </a:lnTo>
                    <a:lnTo>
                      <a:pt x="3976" y="1845"/>
                    </a:lnTo>
                    <a:lnTo>
                      <a:pt x="4032" y="1914"/>
                    </a:lnTo>
                    <a:lnTo>
                      <a:pt x="4089" y="1968"/>
                    </a:lnTo>
                    <a:lnTo>
                      <a:pt x="4144" y="2014"/>
                    </a:lnTo>
                    <a:lnTo>
                      <a:pt x="4209" y="2062"/>
                    </a:lnTo>
                    <a:lnTo>
                      <a:pt x="4274" y="2087"/>
                    </a:lnTo>
                    <a:lnTo>
                      <a:pt x="4341" y="2097"/>
                    </a:lnTo>
                    <a:lnTo>
                      <a:pt x="4341" y="1716"/>
                    </a:lnTo>
                    <a:lnTo>
                      <a:pt x="4376" y="1726"/>
                    </a:lnTo>
                    <a:lnTo>
                      <a:pt x="4425" y="1745"/>
                    </a:lnTo>
                    <a:lnTo>
                      <a:pt x="4460" y="1771"/>
                    </a:lnTo>
                    <a:lnTo>
                      <a:pt x="4508" y="1810"/>
                    </a:lnTo>
                    <a:lnTo>
                      <a:pt x="4544" y="1855"/>
                    </a:lnTo>
                    <a:lnTo>
                      <a:pt x="4573" y="1894"/>
                    </a:lnTo>
                    <a:lnTo>
                      <a:pt x="4599" y="1930"/>
                    </a:lnTo>
                    <a:lnTo>
                      <a:pt x="4618" y="1958"/>
                    </a:lnTo>
                    <a:lnTo>
                      <a:pt x="4628" y="1958"/>
                    </a:lnTo>
                    <a:lnTo>
                      <a:pt x="4647" y="1968"/>
                    </a:lnTo>
                    <a:lnTo>
                      <a:pt x="4677" y="1968"/>
                    </a:lnTo>
                    <a:lnTo>
                      <a:pt x="4693" y="1978"/>
                    </a:lnTo>
                    <a:lnTo>
                      <a:pt x="4712" y="1987"/>
                    </a:lnTo>
                    <a:lnTo>
                      <a:pt x="4741" y="1987"/>
                    </a:lnTo>
                    <a:lnTo>
                      <a:pt x="4766" y="1997"/>
                    </a:lnTo>
                    <a:lnTo>
                      <a:pt x="4796" y="1997"/>
                    </a:lnTo>
                    <a:lnTo>
                      <a:pt x="4796" y="1958"/>
                    </a:lnTo>
                    <a:lnTo>
                      <a:pt x="4806" y="1920"/>
                    </a:lnTo>
                    <a:lnTo>
                      <a:pt x="4815" y="1894"/>
                    </a:lnTo>
                    <a:lnTo>
                      <a:pt x="4834" y="1865"/>
                    </a:lnTo>
                    <a:lnTo>
                      <a:pt x="4870" y="1810"/>
                    </a:lnTo>
                    <a:lnTo>
                      <a:pt x="4928" y="1761"/>
                    </a:lnTo>
                    <a:lnTo>
                      <a:pt x="4983" y="1726"/>
                    </a:lnTo>
                    <a:lnTo>
                      <a:pt x="5038" y="1688"/>
                    </a:lnTo>
                    <a:lnTo>
                      <a:pt x="5096" y="1651"/>
                    </a:lnTo>
                    <a:lnTo>
                      <a:pt x="5140" y="1613"/>
                    </a:lnTo>
                    <a:lnTo>
                      <a:pt x="5196" y="1613"/>
                    </a:lnTo>
                    <a:lnTo>
                      <a:pt x="5244" y="1623"/>
                    </a:lnTo>
                    <a:lnTo>
                      <a:pt x="5299" y="1642"/>
                    </a:lnTo>
                    <a:lnTo>
                      <a:pt x="5338" y="1662"/>
                    </a:lnTo>
                    <a:lnTo>
                      <a:pt x="5422" y="1707"/>
                    </a:lnTo>
                    <a:lnTo>
                      <a:pt x="5495" y="1771"/>
                    </a:lnTo>
                    <a:lnTo>
                      <a:pt x="5560" y="1836"/>
                    </a:lnTo>
                    <a:lnTo>
                      <a:pt x="5624" y="1914"/>
                    </a:lnTo>
                    <a:lnTo>
                      <a:pt x="5689" y="1978"/>
                    </a:lnTo>
                    <a:lnTo>
                      <a:pt x="5766" y="2033"/>
                    </a:lnTo>
                    <a:lnTo>
                      <a:pt x="5766" y="877"/>
                    </a:lnTo>
                    <a:lnTo>
                      <a:pt x="5782" y="897"/>
                    </a:lnTo>
                    <a:lnTo>
                      <a:pt x="5812" y="922"/>
                    </a:lnTo>
                    <a:lnTo>
                      <a:pt x="5841" y="962"/>
                    </a:lnTo>
                    <a:lnTo>
                      <a:pt x="5876" y="1006"/>
                    </a:lnTo>
                    <a:lnTo>
                      <a:pt x="5941" y="1139"/>
                    </a:lnTo>
                    <a:lnTo>
                      <a:pt x="6015" y="1277"/>
                    </a:lnTo>
                    <a:lnTo>
                      <a:pt x="6070" y="1426"/>
                    </a:lnTo>
                    <a:lnTo>
                      <a:pt x="6124" y="1568"/>
                    </a:lnTo>
                    <a:lnTo>
                      <a:pt x="6164" y="1678"/>
                    </a:lnTo>
                    <a:lnTo>
                      <a:pt x="6173" y="1752"/>
                    </a:lnTo>
                    <a:lnTo>
                      <a:pt x="6189" y="1761"/>
                    </a:lnTo>
                    <a:lnTo>
                      <a:pt x="6209" y="1781"/>
                    </a:lnTo>
                    <a:lnTo>
                      <a:pt x="6218" y="1791"/>
                    </a:lnTo>
                    <a:lnTo>
                      <a:pt x="6237" y="1801"/>
                    </a:lnTo>
                    <a:lnTo>
                      <a:pt x="6257" y="1810"/>
                    </a:lnTo>
                    <a:lnTo>
                      <a:pt x="6273" y="1820"/>
                    </a:lnTo>
                    <a:lnTo>
                      <a:pt x="6293" y="1820"/>
                    </a:lnTo>
                    <a:lnTo>
                      <a:pt x="6312" y="1820"/>
                    </a:lnTo>
                    <a:lnTo>
                      <a:pt x="6322" y="1810"/>
                    </a:lnTo>
                    <a:lnTo>
                      <a:pt x="6331" y="1801"/>
                    </a:lnTo>
                    <a:lnTo>
                      <a:pt x="6341" y="1791"/>
                    </a:lnTo>
                    <a:lnTo>
                      <a:pt x="6347" y="1781"/>
                    </a:lnTo>
                    <a:lnTo>
                      <a:pt x="6347" y="1771"/>
                    </a:lnTo>
                    <a:lnTo>
                      <a:pt x="6357" y="1761"/>
                    </a:lnTo>
                    <a:lnTo>
                      <a:pt x="6357" y="1752"/>
                    </a:lnTo>
                    <a:lnTo>
                      <a:pt x="6357" y="1745"/>
                    </a:lnTo>
                    <a:lnTo>
                      <a:pt x="6357" y="1736"/>
                    </a:lnTo>
                    <a:lnTo>
                      <a:pt x="6357" y="1726"/>
                    </a:lnTo>
                    <a:lnTo>
                      <a:pt x="6357" y="1707"/>
                    </a:lnTo>
                    <a:lnTo>
                      <a:pt x="6347" y="1697"/>
                    </a:lnTo>
                    <a:lnTo>
                      <a:pt x="6347" y="1688"/>
                    </a:lnTo>
                    <a:lnTo>
                      <a:pt x="6347" y="1678"/>
                    </a:lnTo>
                    <a:lnTo>
                      <a:pt x="6347" y="1668"/>
                    </a:lnTo>
                    <a:lnTo>
                      <a:pt x="6386" y="1632"/>
                    </a:lnTo>
                    <a:lnTo>
                      <a:pt x="6386" y="1568"/>
                    </a:lnTo>
                    <a:lnTo>
                      <a:pt x="6386" y="1510"/>
                    </a:lnTo>
                    <a:lnTo>
                      <a:pt x="6395" y="1446"/>
                    </a:lnTo>
                    <a:lnTo>
                      <a:pt x="6395" y="1390"/>
                    </a:lnTo>
                    <a:lnTo>
                      <a:pt x="6395" y="1326"/>
                    </a:lnTo>
                    <a:lnTo>
                      <a:pt x="6395" y="1268"/>
                    </a:lnTo>
                    <a:lnTo>
                      <a:pt x="6386" y="1204"/>
                    </a:lnTo>
                    <a:lnTo>
                      <a:pt x="6386" y="1148"/>
                    </a:lnTo>
                    <a:lnTo>
                      <a:pt x="6376" y="1139"/>
                    </a:lnTo>
                    <a:lnTo>
                      <a:pt x="6366" y="1129"/>
                    </a:lnTo>
                    <a:lnTo>
                      <a:pt x="6366" y="1119"/>
                    </a:lnTo>
                    <a:lnTo>
                      <a:pt x="6376" y="1110"/>
                    </a:lnTo>
                    <a:lnTo>
                      <a:pt x="6376" y="1100"/>
                    </a:lnTo>
                    <a:lnTo>
                      <a:pt x="6376" y="1091"/>
                    </a:lnTo>
                    <a:lnTo>
                      <a:pt x="6357" y="952"/>
                    </a:lnTo>
                    <a:lnTo>
                      <a:pt x="6347" y="812"/>
                    </a:lnTo>
                    <a:lnTo>
                      <a:pt x="6331" y="671"/>
                    </a:lnTo>
                    <a:lnTo>
                      <a:pt x="6312" y="532"/>
                    </a:lnTo>
                    <a:lnTo>
                      <a:pt x="6293" y="393"/>
                    </a:lnTo>
                    <a:lnTo>
                      <a:pt x="6263" y="261"/>
                    </a:lnTo>
                    <a:lnTo>
                      <a:pt x="6218" y="123"/>
                    </a:lnTo>
                    <a:lnTo>
                      <a:pt x="6173" y="0"/>
                    </a:lnTo>
                    <a:lnTo>
                      <a:pt x="6153" y="0"/>
                    </a:lnTo>
                    <a:lnTo>
                      <a:pt x="6144" y="0"/>
                    </a:lnTo>
                    <a:lnTo>
                      <a:pt x="6134" y="10"/>
                    </a:lnTo>
                    <a:lnTo>
                      <a:pt x="6124" y="19"/>
                    </a:lnTo>
                    <a:lnTo>
                      <a:pt x="6124" y="38"/>
                    </a:lnTo>
                    <a:lnTo>
                      <a:pt x="6105" y="38"/>
                    </a:lnTo>
                    <a:lnTo>
                      <a:pt x="6096" y="38"/>
                    </a:lnTo>
                    <a:lnTo>
                      <a:pt x="6080" y="29"/>
                    </a:lnTo>
                    <a:lnTo>
                      <a:pt x="6051" y="58"/>
                    </a:lnTo>
                    <a:lnTo>
                      <a:pt x="6015" y="74"/>
                    </a:lnTo>
                    <a:lnTo>
                      <a:pt x="5986" y="93"/>
                    </a:lnTo>
                    <a:lnTo>
                      <a:pt x="5951" y="113"/>
                    </a:lnTo>
                    <a:lnTo>
                      <a:pt x="5925" y="132"/>
                    </a:lnTo>
                    <a:lnTo>
                      <a:pt x="5886" y="151"/>
                    </a:lnTo>
                    <a:lnTo>
                      <a:pt x="5857" y="167"/>
                    </a:lnTo>
                    <a:lnTo>
                      <a:pt x="5822" y="187"/>
                    </a:lnTo>
                    <a:lnTo>
                      <a:pt x="5689" y="252"/>
                    </a:lnTo>
                    <a:lnTo>
                      <a:pt x="5560" y="319"/>
                    </a:lnTo>
                    <a:lnTo>
                      <a:pt x="5422" y="374"/>
                    </a:lnTo>
                    <a:lnTo>
                      <a:pt x="5290" y="419"/>
                    </a:lnTo>
                    <a:lnTo>
                      <a:pt x="5150" y="478"/>
                    </a:lnTo>
                    <a:lnTo>
                      <a:pt x="5011" y="522"/>
                    </a:lnTo>
                    <a:lnTo>
                      <a:pt x="4870" y="561"/>
                    </a:lnTo>
                    <a:lnTo>
                      <a:pt x="4731" y="607"/>
                    </a:lnTo>
                    <a:lnTo>
                      <a:pt x="4618" y="645"/>
                    </a:lnTo>
                    <a:lnTo>
                      <a:pt x="4515" y="680"/>
                    </a:lnTo>
                    <a:lnTo>
                      <a:pt x="4406" y="700"/>
                    </a:lnTo>
                    <a:lnTo>
                      <a:pt x="4293" y="720"/>
                    </a:lnTo>
                    <a:lnTo>
                      <a:pt x="4180" y="739"/>
                    </a:lnTo>
                    <a:lnTo>
                      <a:pt x="4070" y="755"/>
                    </a:lnTo>
                    <a:lnTo>
                      <a:pt x="3967" y="784"/>
                    </a:lnTo>
                    <a:lnTo>
                      <a:pt x="3854" y="823"/>
                    </a:lnTo>
                    <a:lnTo>
                      <a:pt x="3790" y="823"/>
                    </a:lnTo>
                    <a:lnTo>
                      <a:pt x="3715" y="839"/>
                    </a:lnTo>
                    <a:lnTo>
                      <a:pt x="3651" y="849"/>
                    </a:lnTo>
                    <a:lnTo>
                      <a:pt x="3586" y="868"/>
                    </a:lnTo>
                    <a:lnTo>
                      <a:pt x="3519" y="877"/>
                    </a:lnTo>
                    <a:lnTo>
                      <a:pt x="3444" y="887"/>
                    </a:lnTo>
                    <a:lnTo>
                      <a:pt x="3379" y="897"/>
                    </a:lnTo>
                    <a:lnTo>
                      <a:pt x="3306" y="887"/>
                    </a:lnTo>
                    <a:lnTo>
                      <a:pt x="3148" y="913"/>
                    </a:lnTo>
                    <a:lnTo>
                      <a:pt x="2999" y="932"/>
                    </a:lnTo>
                    <a:lnTo>
                      <a:pt x="2847" y="952"/>
                    </a:lnTo>
                    <a:lnTo>
                      <a:pt x="2689" y="971"/>
                    </a:lnTo>
                    <a:lnTo>
                      <a:pt x="2541" y="981"/>
                    </a:lnTo>
                    <a:lnTo>
                      <a:pt x="2383" y="997"/>
                    </a:lnTo>
                    <a:lnTo>
                      <a:pt x="2234" y="1006"/>
                    </a:lnTo>
                    <a:lnTo>
                      <a:pt x="2076" y="1006"/>
                    </a:lnTo>
                    <a:lnTo>
                      <a:pt x="2009" y="1006"/>
                    </a:lnTo>
                    <a:lnTo>
                      <a:pt x="1935" y="1006"/>
                    </a:lnTo>
                    <a:lnTo>
                      <a:pt x="1870" y="1006"/>
                    </a:lnTo>
                    <a:lnTo>
                      <a:pt x="1796" y="1006"/>
                    </a:lnTo>
                    <a:lnTo>
                      <a:pt x="1731" y="997"/>
                    </a:lnTo>
                    <a:lnTo>
                      <a:pt x="1667" y="997"/>
                    </a:lnTo>
                    <a:lnTo>
                      <a:pt x="1589" y="1006"/>
                    </a:lnTo>
                    <a:lnTo>
                      <a:pt x="1525" y="1006"/>
                    </a:lnTo>
                    <a:lnTo>
                      <a:pt x="1525" y="1035"/>
                    </a:lnTo>
                    <a:lnTo>
                      <a:pt x="1525" y="1065"/>
                    </a:lnTo>
                    <a:lnTo>
                      <a:pt x="1516" y="1091"/>
                    </a:lnTo>
                    <a:lnTo>
                      <a:pt x="1516" y="1110"/>
                    </a:lnTo>
                    <a:lnTo>
                      <a:pt x="1516" y="1139"/>
                    </a:lnTo>
                    <a:lnTo>
                      <a:pt x="1506" y="1164"/>
                    </a:lnTo>
                    <a:lnTo>
                      <a:pt x="1499" y="1194"/>
                    </a:lnTo>
                    <a:lnTo>
                      <a:pt x="1489" y="1213"/>
                    </a:lnTo>
                    <a:lnTo>
                      <a:pt x="1470" y="1297"/>
                    </a:lnTo>
                    <a:lnTo>
                      <a:pt x="1431" y="1371"/>
                    </a:lnTo>
                    <a:lnTo>
                      <a:pt x="1387" y="1436"/>
                    </a:lnTo>
                    <a:lnTo>
                      <a:pt x="1322" y="1500"/>
                    </a:lnTo>
                    <a:lnTo>
                      <a:pt x="1254" y="1559"/>
                    </a:lnTo>
                    <a:lnTo>
                      <a:pt x="1189" y="1603"/>
                    </a:lnTo>
                    <a:lnTo>
                      <a:pt x="1115" y="1642"/>
                    </a:lnTo>
                    <a:lnTo>
                      <a:pt x="1041" y="1668"/>
                    </a:lnTo>
                    <a:lnTo>
                      <a:pt x="1003" y="1745"/>
                    </a:lnTo>
                    <a:lnTo>
                      <a:pt x="967" y="1829"/>
                    </a:lnTo>
                    <a:lnTo>
                      <a:pt x="928" y="1904"/>
                    </a:lnTo>
                    <a:lnTo>
                      <a:pt x="893" y="1987"/>
                    </a:lnTo>
                    <a:lnTo>
                      <a:pt x="844" y="2062"/>
                    </a:lnTo>
                    <a:lnTo>
                      <a:pt x="790" y="2126"/>
                    </a:lnTo>
                    <a:lnTo>
                      <a:pt x="761" y="2156"/>
                    </a:lnTo>
                    <a:lnTo>
                      <a:pt x="725" y="2181"/>
                    </a:lnTo>
                    <a:lnTo>
                      <a:pt x="686" y="2200"/>
                    </a:lnTo>
                    <a:lnTo>
                      <a:pt x="641" y="2220"/>
                    </a:lnTo>
                    <a:lnTo>
                      <a:pt x="576" y="2239"/>
                    </a:lnTo>
                    <a:lnTo>
                      <a:pt x="509" y="2248"/>
                    </a:lnTo>
                    <a:lnTo>
                      <a:pt x="435" y="2265"/>
                    </a:lnTo>
                    <a:lnTo>
                      <a:pt x="360" y="2275"/>
                    </a:lnTo>
                    <a:lnTo>
                      <a:pt x="286" y="2275"/>
                    </a:lnTo>
                    <a:lnTo>
                      <a:pt x="212" y="2275"/>
                    </a:lnTo>
                    <a:lnTo>
                      <a:pt x="148" y="2256"/>
                    </a:lnTo>
                    <a:lnTo>
                      <a:pt x="83" y="2239"/>
                    </a:lnTo>
                    <a:lnTo>
                      <a:pt x="83" y="2256"/>
                    </a:lnTo>
                    <a:lnTo>
                      <a:pt x="73" y="2275"/>
                    </a:lnTo>
                    <a:lnTo>
                      <a:pt x="64" y="2294"/>
                    </a:lnTo>
                    <a:lnTo>
                      <a:pt x="54" y="2313"/>
                    </a:lnTo>
                    <a:lnTo>
                      <a:pt x="44" y="2333"/>
                    </a:lnTo>
                    <a:lnTo>
                      <a:pt x="25" y="2349"/>
                    </a:lnTo>
                    <a:lnTo>
                      <a:pt x="16" y="2368"/>
                    </a:lnTo>
                    <a:lnTo>
                      <a:pt x="0" y="2378"/>
                    </a:lnTo>
                    <a:close/>
                  </a:path>
                </a:pathLst>
              </a:custGeom>
              <a:solidFill>
                <a:srgbClr val="7D4A17"/>
              </a:solidFill>
              <a:ln w="9525">
                <a:noFill/>
                <a:round/>
                <a:headEnd/>
                <a:tailEnd/>
              </a:ln>
            </p:spPr>
            <p:txBody>
              <a:bodyPr/>
              <a:lstStyle/>
              <a:p>
                <a:endParaRPr lang="en-US"/>
              </a:p>
            </p:txBody>
          </p:sp>
          <p:sp>
            <p:nvSpPr>
              <p:cNvPr id="86" name="Freeform 85"/>
              <p:cNvSpPr>
                <a:spLocks noEditPoints="1"/>
              </p:cNvSpPr>
              <p:nvPr/>
            </p:nvSpPr>
            <p:spPr bwMode="auto">
              <a:xfrm>
                <a:off x="656" y="3853"/>
                <a:ext cx="329" cy="80"/>
              </a:xfrm>
              <a:custGeom>
                <a:avLst/>
                <a:gdLst/>
                <a:ahLst/>
                <a:cxnLst>
                  <a:cxn ang="0">
                    <a:pos x="5048" y="671"/>
                  </a:cxn>
                  <a:cxn ang="0">
                    <a:pos x="4984" y="552"/>
                  </a:cxn>
                  <a:cxn ang="0">
                    <a:pos x="4855" y="385"/>
                  </a:cxn>
                  <a:cxn ang="0">
                    <a:pos x="4697" y="243"/>
                  </a:cxn>
                  <a:cxn ang="0">
                    <a:pos x="4239" y="58"/>
                  </a:cxn>
                  <a:cxn ang="0">
                    <a:pos x="3755" y="0"/>
                  </a:cxn>
                  <a:cxn ang="0">
                    <a:pos x="3381" y="49"/>
                  </a:cxn>
                  <a:cxn ang="0">
                    <a:pos x="3280" y="58"/>
                  </a:cxn>
                  <a:cxn ang="0">
                    <a:pos x="3167" y="68"/>
                  </a:cxn>
                  <a:cxn ang="0">
                    <a:pos x="3029" y="103"/>
                  </a:cxn>
                  <a:cxn ang="0">
                    <a:pos x="2877" y="143"/>
                  </a:cxn>
                  <a:cxn ang="0">
                    <a:pos x="2720" y="159"/>
                  </a:cxn>
                  <a:cxn ang="0">
                    <a:pos x="2626" y="207"/>
                  </a:cxn>
                  <a:cxn ang="0">
                    <a:pos x="2516" y="207"/>
                  </a:cxn>
                  <a:cxn ang="0">
                    <a:pos x="2413" y="226"/>
                  </a:cxn>
                  <a:cxn ang="0">
                    <a:pos x="2310" y="252"/>
                  </a:cxn>
                  <a:cxn ang="0">
                    <a:pos x="2216" y="262"/>
                  </a:cxn>
                  <a:cxn ang="0">
                    <a:pos x="2107" y="281"/>
                  </a:cxn>
                  <a:cxn ang="0">
                    <a:pos x="1974" y="291"/>
                  </a:cxn>
                  <a:cxn ang="0">
                    <a:pos x="1845" y="310"/>
                  </a:cxn>
                  <a:cxn ang="0">
                    <a:pos x="1713" y="320"/>
                  </a:cxn>
                  <a:cxn ang="0">
                    <a:pos x="1575" y="326"/>
                  </a:cxn>
                  <a:cxn ang="0">
                    <a:pos x="1313" y="365"/>
                  </a:cxn>
                  <a:cxn ang="0">
                    <a:pos x="781" y="345"/>
                  </a:cxn>
                  <a:cxn ang="0">
                    <a:pos x="261" y="235"/>
                  </a:cxn>
                  <a:cxn ang="0">
                    <a:pos x="75" y="178"/>
                  </a:cxn>
                  <a:cxn ang="0">
                    <a:pos x="36" y="187"/>
                  </a:cxn>
                  <a:cxn ang="0">
                    <a:pos x="0" y="187"/>
                  </a:cxn>
                  <a:cxn ang="0">
                    <a:pos x="0" y="226"/>
                  </a:cxn>
                  <a:cxn ang="0">
                    <a:pos x="0" y="262"/>
                  </a:cxn>
                  <a:cxn ang="0">
                    <a:pos x="178" y="320"/>
                  </a:cxn>
                  <a:cxn ang="0">
                    <a:pos x="849" y="375"/>
                  </a:cxn>
                  <a:cxn ang="0">
                    <a:pos x="1406" y="404"/>
                  </a:cxn>
                  <a:cxn ang="0">
                    <a:pos x="1510" y="458"/>
                  </a:cxn>
                  <a:cxn ang="0">
                    <a:pos x="1619" y="533"/>
                  </a:cxn>
                  <a:cxn ang="0">
                    <a:pos x="1845" y="587"/>
                  </a:cxn>
                  <a:cxn ang="0">
                    <a:pos x="1900" y="636"/>
                  </a:cxn>
                  <a:cxn ang="0">
                    <a:pos x="1807" y="710"/>
                  </a:cxn>
                  <a:cxn ang="0">
                    <a:pos x="1742" y="804"/>
                  </a:cxn>
                  <a:cxn ang="0">
                    <a:pos x="1761" y="869"/>
                  </a:cxn>
                  <a:cxn ang="0">
                    <a:pos x="1836" y="913"/>
                  </a:cxn>
                  <a:cxn ang="0">
                    <a:pos x="2078" y="952"/>
                  </a:cxn>
                  <a:cxn ang="0">
                    <a:pos x="2487" y="923"/>
                  </a:cxn>
                  <a:cxn ang="0">
                    <a:pos x="2916" y="794"/>
                  </a:cxn>
                  <a:cxn ang="0">
                    <a:pos x="3197" y="646"/>
                  </a:cxn>
                  <a:cxn ang="0">
                    <a:pos x="3317" y="597"/>
                  </a:cxn>
                  <a:cxn ang="0">
                    <a:pos x="3409" y="552"/>
                  </a:cxn>
                  <a:cxn ang="0">
                    <a:pos x="3607" y="514"/>
                  </a:cxn>
                  <a:cxn ang="0">
                    <a:pos x="3978" y="514"/>
                  </a:cxn>
                  <a:cxn ang="0">
                    <a:pos x="4538" y="587"/>
                  </a:cxn>
                  <a:cxn ang="0">
                    <a:pos x="4900" y="617"/>
                  </a:cxn>
                  <a:cxn ang="0">
                    <a:pos x="4949" y="646"/>
                  </a:cxn>
                  <a:cxn ang="0">
                    <a:pos x="5032" y="671"/>
                  </a:cxn>
                  <a:cxn ang="0">
                    <a:pos x="5255" y="1139"/>
                  </a:cxn>
                  <a:cxn ang="0">
                    <a:pos x="5216" y="1017"/>
                  </a:cxn>
                  <a:cxn ang="0">
                    <a:pos x="5180" y="897"/>
                  </a:cxn>
                  <a:cxn ang="0">
                    <a:pos x="5161" y="982"/>
                  </a:cxn>
                  <a:cxn ang="0">
                    <a:pos x="5180" y="1165"/>
                  </a:cxn>
                  <a:cxn ang="0">
                    <a:pos x="5210" y="1278"/>
                  </a:cxn>
                  <a:cxn ang="0">
                    <a:pos x="5226" y="1259"/>
                  </a:cxn>
                  <a:cxn ang="0">
                    <a:pos x="5255" y="1224"/>
                  </a:cxn>
                </a:cxnLst>
                <a:rect l="0" t="0" r="r" b="b"/>
                <a:pathLst>
                  <a:path w="5264" h="1278">
                    <a:moveTo>
                      <a:pt x="5058" y="681"/>
                    </a:moveTo>
                    <a:lnTo>
                      <a:pt x="5058" y="671"/>
                    </a:lnTo>
                    <a:lnTo>
                      <a:pt x="5048" y="671"/>
                    </a:lnTo>
                    <a:lnTo>
                      <a:pt x="5048" y="662"/>
                    </a:lnTo>
                    <a:lnTo>
                      <a:pt x="5013" y="607"/>
                    </a:lnTo>
                    <a:lnTo>
                      <a:pt x="4984" y="552"/>
                    </a:lnTo>
                    <a:lnTo>
                      <a:pt x="4949" y="494"/>
                    </a:lnTo>
                    <a:lnTo>
                      <a:pt x="4900" y="439"/>
                    </a:lnTo>
                    <a:lnTo>
                      <a:pt x="4855" y="385"/>
                    </a:lnTo>
                    <a:lnTo>
                      <a:pt x="4806" y="336"/>
                    </a:lnTo>
                    <a:lnTo>
                      <a:pt x="4761" y="291"/>
                    </a:lnTo>
                    <a:lnTo>
                      <a:pt x="4697" y="243"/>
                    </a:lnTo>
                    <a:lnTo>
                      <a:pt x="4554" y="168"/>
                    </a:lnTo>
                    <a:lnTo>
                      <a:pt x="4397" y="103"/>
                    </a:lnTo>
                    <a:lnTo>
                      <a:pt x="4239" y="58"/>
                    </a:lnTo>
                    <a:lnTo>
                      <a:pt x="4081" y="30"/>
                    </a:lnTo>
                    <a:lnTo>
                      <a:pt x="3922" y="10"/>
                    </a:lnTo>
                    <a:lnTo>
                      <a:pt x="3755" y="0"/>
                    </a:lnTo>
                    <a:lnTo>
                      <a:pt x="3587" y="10"/>
                    </a:lnTo>
                    <a:lnTo>
                      <a:pt x="3409" y="30"/>
                    </a:lnTo>
                    <a:lnTo>
                      <a:pt x="3381" y="49"/>
                    </a:lnTo>
                    <a:lnTo>
                      <a:pt x="3345" y="58"/>
                    </a:lnTo>
                    <a:lnTo>
                      <a:pt x="3307" y="58"/>
                    </a:lnTo>
                    <a:lnTo>
                      <a:pt x="3280" y="58"/>
                    </a:lnTo>
                    <a:lnTo>
                      <a:pt x="3242" y="58"/>
                    </a:lnTo>
                    <a:lnTo>
                      <a:pt x="3204" y="58"/>
                    </a:lnTo>
                    <a:lnTo>
                      <a:pt x="3167" y="68"/>
                    </a:lnTo>
                    <a:lnTo>
                      <a:pt x="3129" y="74"/>
                    </a:lnTo>
                    <a:lnTo>
                      <a:pt x="3084" y="94"/>
                    </a:lnTo>
                    <a:lnTo>
                      <a:pt x="3029" y="103"/>
                    </a:lnTo>
                    <a:lnTo>
                      <a:pt x="2981" y="113"/>
                    </a:lnTo>
                    <a:lnTo>
                      <a:pt x="2926" y="133"/>
                    </a:lnTo>
                    <a:lnTo>
                      <a:pt x="2877" y="143"/>
                    </a:lnTo>
                    <a:lnTo>
                      <a:pt x="2823" y="152"/>
                    </a:lnTo>
                    <a:lnTo>
                      <a:pt x="2777" y="159"/>
                    </a:lnTo>
                    <a:lnTo>
                      <a:pt x="2720" y="159"/>
                    </a:lnTo>
                    <a:lnTo>
                      <a:pt x="2694" y="187"/>
                    </a:lnTo>
                    <a:lnTo>
                      <a:pt x="2664" y="197"/>
                    </a:lnTo>
                    <a:lnTo>
                      <a:pt x="2626" y="207"/>
                    </a:lnTo>
                    <a:lnTo>
                      <a:pt x="2591" y="207"/>
                    </a:lnTo>
                    <a:lnTo>
                      <a:pt x="2552" y="207"/>
                    </a:lnTo>
                    <a:lnTo>
                      <a:pt x="2516" y="207"/>
                    </a:lnTo>
                    <a:lnTo>
                      <a:pt x="2478" y="216"/>
                    </a:lnTo>
                    <a:lnTo>
                      <a:pt x="2452" y="226"/>
                    </a:lnTo>
                    <a:lnTo>
                      <a:pt x="2413" y="226"/>
                    </a:lnTo>
                    <a:lnTo>
                      <a:pt x="2374" y="235"/>
                    </a:lnTo>
                    <a:lnTo>
                      <a:pt x="2339" y="243"/>
                    </a:lnTo>
                    <a:lnTo>
                      <a:pt x="2310" y="252"/>
                    </a:lnTo>
                    <a:lnTo>
                      <a:pt x="2284" y="262"/>
                    </a:lnTo>
                    <a:lnTo>
                      <a:pt x="2245" y="262"/>
                    </a:lnTo>
                    <a:lnTo>
                      <a:pt x="2216" y="262"/>
                    </a:lnTo>
                    <a:lnTo>
                      <a:pt x="2181" y="262"/>
                    </a:lnTo>
                    <a:lnTo>
                      <a:pt x="2142" y="272"/>
                    </a:lnTo>
                    <a:lnTo>
                      <a:pt x="2107" y="281"/>
                    </a:lnTo>
                    <a:lnTo>
                      <a:pt x="2059" y="281"/>
                    </a:lnTo>
                    <a:lnTo>
                      <a:pt x="2013" y="281"/>
                    </a:lnTo>
                    <a:lnTo>
                      <a:pt x="1974" y="291"/>
                    </a:lnTo>
                    <a:lnTo>
                      <a:pt x="1930" y="291"/>
                    </a:lnTo>
                    <a:lnTo>
                      <a:pt x="1890" y="300"/>
                    </a:lnTo>
                    <a:lnTo>
                      <a:pt x="1845" y="310"/>
                    </a:lnTo>
                    <a:lnTo>
                      <a:pt x="1807" y="320"/>
                    </a:lnTo>
                    <a:lnTo>
                      <a:pt x="1761" y="320"/>
                    </a:lnTo>
                    <a:lnTo>
                      <a:pt x="1713" y="320"/>
                    </a:lnTo>
                    <a:lnTo>
                      <a:pt x="1668" y="320"/>
                    </a:lnTo>
                    <a:lnTo>
                      <a:pt x="1619" y="320"/>
                    </a:lnTo>
                    <a:lnTo>
                      <a:pt x="1575" y="326"/>
                    </a:lnTo>
                    <a:lnTo>
                      <a:pt x="1536" y="336"/>
                    </a:lnTo>
                    <a:lnTo>
                      <a:pt x="1490" y="355"/>
                    </a:lnTo>
                    <a:lnTo>
                      <a:pt x="1313" y="365"/>
                    </a:lnTo>
                    <a:lnTo>
                      <a:pt x="1135" y="365"/>
                    </a:lnTo>
                    <a:lnTo>
                      <a:pt x="958" y="365"/>
                    </a:lnTo>
                    <a:lnTo>
                      <a:pt x="781" y="345"/>
                    </a:lnTo>
                    <a:lnTo>
                      <a:pt x="607" y="320"/>
                    </a:lnTo>
                    <a:lnTo>
                      <a:pt x="430" y="281"/>
                    </a:lnTo>
                    <a:lnTo>
                      <a:pt x="261" y="235"/>
                    </a:lnTo>
                    <a:lnTo>
                      <a:pt x="103" y="178"/>
                    </a:lnTo>
                    <a:lnTo>
                      <a:pt x="94" y="178"/>
                    </a:lnTo>
                    <a:lnTo>
                      <a:pt x="75" y="178"/>
                    </a:lnTo>
                    <a:lnTo>
                      <a:pt x="65" y="178"/>
                    </a:lnTo>
                    <a:lnTo>
                      <a:pt x="55" y="187"/>
                    </a:lnTo>
                    <a:lnTo>
                      <a:pt x="36" y="187"/>
                    </a:lnTo>
                    <a:lnTo>
                      <a:pt x="30" y="187"/>
                    </a:lnTo>
                    <a:lnTo>
                      <a:pt x="19" y="187"/>
                    </a:lnTo>
                    <a:lnTo>
                      <a:pt x="0" y="187"/>
                    </a:lnTo>
                    <a:lnTo>
                      <a:pt x="0" y="197"/>
                    </a:lnTo>
                    <a:lnTo>
                      <a:pt x="0" y="216"/>
                    </a:lnTo>
                    <a:lnTo>
                      <a:pt x="0" y="226"/>
                    </a:lnTo>
                    <a:lnTo>
                      <a:pt x="0" y="235"/>
                    </a:lnTo>
                    <a:lnTo>
                      <a:pt x="0" y="252"/>
                    </a:lnTo>
                    <a:lnTo>
                      <a:pt x="0" y="262"/>
                    </a:lnTo>
                    <a:lnTo>
                      <a:pt x="0" y="272"/>
                    </a:lnTo>
                    <a:lnTo>
                      <a:pt x="0" y="281"/>
                    </a:lnTo>
                    <a:lnTo>
                      <a:pt x="178" y="320"/>
                    </a:lnTo>
                    <a:lnTo>
                      <a:pt x="390" y="336"/>
                    </a:lnTo>
                    <a:lnTo>
                      <a:pt x="623" y="355"/>
                    </a:lnTo>
                    <a:lnTo>
                      <a:pt x="849" y="375"/>
                    </a:lnTo>
                    <a:lnTo>
                      <a:pt x="1071" y="394"/>
                    </a:lnTo>
                    <a:lnTo>
                      <a:pt x="1258" y="404"/>
                    </a:lnTo>
                    <a:lnTo>
                      <a:pt x="1406" y="404"/>
                    </a:lnTo>
                    <a:lnTo>
                      <a:pt x="1490" y="404"/>
                    </a:lnTo>
                    <a:lnTo>
                      <a:pt x="1490" y="439"/>
                    </a:lnTo>
                    <a:lnTo>
                      <a:pt x="1510" y="458"/>
                    </a:lnTo>
                    <a:lnTo>
                      <a:pt x="1529" y="488"/>
                    </a:lnTo>
                    <a:lnTo>
                      <a:pt x="1555" y="504"/>
                    </a:lnTo>
                    <a:lnTo>
                      <a:pt x="1619" y="533"/>
                    </a:lnTo>
                    <a:lnTo>
                      <a:pt x="1697" y="552"/>
                    </a:lnTo>
                    <a:lnTo>
                      <a:pt x="1771" y="571"/>
                    </a:lnTo>
                    <a:lnTo>
                      <a:pt x="1845" y="587"/>
                    </a:lnTo>
                    <a:lnTo>
                      <a:pt x="1865" y="597"/>
                    </a:lnTo>
                    <a:lnTo>
                      <a:pt x="1890" y="617"/>
                    </a:lnTo>
                    <a:lnTo>
                      <a:pt x="1900" y="636"/>
                    </a:lnTo>
                    <a:lnTo>
                      <a:pt x="1909" y="655"/>
                    </a:lnTo>
                    <a:lnTo>
                      <a:pt x="1855" y="681"/>
                    </a:lnTo>
                    <a:lnTo>
                      <a:pt x="1807" y="710"/>
                    </a:lnTo>
                    <a:lnTo>
                      <a:pt x="1780" y="746"/>
                    </a:lnTo>
                    <a:lnTo>
                      <a:pt x="1752" y="775"/>
                    </a:lnTo>
                    <a:lnTo>
                      <a:pt x="1742" y="804"/>
                    </a:lnTo>
                    <a:lnTo>
                      <a:pt x="1742" y="823"/>
                    </a:lnTo>
                    <a:lnTo>
                      <a:pt x="1742" y="849"/>
                    </a:lnTo>
                    <a:lnTo>
                      <a:pt x="1761" y="869"/>
                    </a:lnTo>
                    <a:lnTo>
                      <a:pt x="1780" y="888"/>
                    </a:lnTo>
                    <a:lnTo>
                      <a:pt x="1807" y="907"/>
                    </a:lnTo>
                    <a:lnTo>
                      <a:pt x="1836" y="913"/>
                    </a:lnTo>
                    <a:lnTo>
                      <a:pt x="1871" y="933"/>
                    </a:lnTo>
                    <a:lnTo>
                      <a:pt x="1965" y="952"/>
                    </a:lnTo>
                    <a:lnTo>
                      <a:pt x="2078" y="952"/>
                    </a:lnTo>
                    <a:lnTo>
                      <a:pt x="2207" y="952"/>
                    </a:lnTo>
                    <a:lnTo>
                      <a:pt x="2349" y="942"/>
                    </a:lnTo>
                    <a:lnTo>
                      <a:pt x="2487" y="923"/>
                    </a:lnTo>
                    <a:lnTo>
                      <a:pt x="2626" y="897"/>
                    </a:lnTo>
                    <a:lnTo>
                      <a:pt x="2777" y="849"/>
                    </a:lnTo>
                    <a:lnTo>
                      <a:pt x="2916" y="794"/>
                    </a:lnTo>
                    <a:lnTo>
                      <a:pt x="3035" y="730"/>
                    </a:lnTo>
                    <a:lnTo>
                      <a:pt x="3158" y="655"/>
                    </a:lnTo>
                    <a:lnTo>
                      <a:pt x="3197" y="646"/>
                    </a:lnTo>
                    <a:lnTo>
                      <a:pt x="3232" y="636"/>
                    </a:lnTo>
                    <a:lnTo>
                      <a:pt x="3271" y="617"/>
                    </a:lnTo>
                    <a:lnTo>
                      <a:pt x="3317" y="597"/>
                    </a:lnTo>
                    <a:lnTo>
                      <a:pt x="3345" y="578"/>
                    </a:lnTo>
                    <a:lnTo>
                      <a:pt x="3381" y="571"/>
                    </a:lnTo>
                    <a:lnTo>
                      <a:pt x="3409" y="552"/>
                    </a:lnTo>
                    <a:lnTo>
                      <a:pt x="3430" y="542"/>
                    </a:lnTo>
                    <a:lnTo>
                      <a:pt x="3522" y="523"/>
                    </a:lnTo>
                    <a:lnTo>
                      <a:pt x="3607" y="514"/>
                    </a:lnTo>
                    <a:lnTo>
                      <a:pt x="3700" y="514"/>
                    </a:lnTo>
                    <a:lnTo>
                      <a:pt x="3790" y="504"/>
                    </a:lnTo>
                    <a:lnTo>
                      <a:pt x="3978" y="514"/>
                    </a:lnTo>
                    <a:lnTo>
                      <a:pt x="4164" y="542"/>
                    </a:lnTo>
                    <a:lnTo>
                      <a:pt x="4352" y="562"/>
                    </a:lnTo>
                    <a:lnTo>
                      <a:pt x="4538" y="587"/>
                    </a:lnTo>
                    <a:lnTo>
                      <a:pt x="4713" y="607"/>
                    </a:lnTo>
                    <a:lnTo>
                      <a:pt x="4890" y="617"/>
                    </a:lnTo>
                    <a:lnTo>
                      <a:pt x="4900" y="617"/>
                    </a:lnTo>
                    <a:lnTo>
                      <a:pt x="4909" y="627"/>
                    </a:lnTo>
                    <a:lnTo>
                      <a:pt x="4919" y="636"/>
                    </a:lnTo>
                    <a:lnTo>
                      <a:pt x="4949" y="646"/>
                    </a:lnTo>
                    <a:lnTo>
                      <a:pt x="4965" y="655"/>
                    </a:lnTo>
                    <a:lnTo>
                      <a:pt x="4994" y="662"/>
                    </a:lnTo>
                    <a:lnTo>
                      <a:pt x="5032" y="671"/>
                    </a:lnTo>
                    <a:lnTo>
                      <a:pt x="5058" y="681"/>
                    </a:lnTo>
                    <a:close/>
                    <a:moveTo>
                      <a:pt x="5264" y="1184"/>
                    </a:moveTo>
                    <a:lnTo>
                      <a:pt x="5255" y="1139"/>
                    </a:lnTo>
                    <a:lnTo>
                      <a:pt x="5245" y="1101"/>
                    </a:lnTo>
                    <a:lnTo>
                      <a:pt x="5236" y="1055"/>
                    </a:lnTo>
                    <a:lnTo>
                      <a:pt x="5216" y="1017"/>
                    </a:lnTo>
                    <a:lnTo>
                      <a:pt x="5210" y="982"/>
                    </a:lnTo>
                    <a:lnTo>
                      <a:pt x="5191" y="933"/>
                    </a:lnTo>
                    <a:lnTo>
                      <a:pt x="5180" y="897"/>
                    </a:lnTo>
                    <a:lnTo>
                      <a:pt x="5161" y="859"/>
                    </a:lnTo>
                    <a:lnTo>
                      <a:pt x="5161" y="923"/>
                    </a:lnTo>
                    <a:lnTo>
                      <a:pt x="5161" y="982"/>
                    </a:lnTo>
                    <a:lnTo>
                      <a:pt x="5161" y="1046"/>
                    </a:lnTo>
                    <a:lnTo>
                      <a:pt x="5171" y="1111"/>
                    </a:lnTo>
                    <a:lnTo>
                      <a:pt x="5180" y="1165"/>
                    </a:lnTo>
                    <a:lnTo>
                      <a:pt x="5191" y="1214"/>
                    </a:lnTo>
                    <a:lnTo>
                      <a:pt x="5200" y="1259"/>
                    </a:lnTo>
                    <a:lnTo>
                      <a:pt x="5210" y="1278"/>
                    </a:lnTo>
                    <a:lnTo>
                      <a:pt x="5216" y="1278"/>
                    </a:lnTo>
                    <a:lnTo>
                      <a:pt x="5216" y="1268"/>
                    </a:lnTo>
                    <a:lnTo>
                      <a:pt x="5226" y="1259"/>
                    </a:lnTo>
                    <a:lnTo>
                      <a:pt x="5236" y="1249"/>
                    </a:lnTo>
                    <a:lnTo>
                      <a:pt x="5245" y="1243"/>
                    </a:lnTo>
                    <a:lnTo>
                      <a:pt x="5255" y="1224"/>
                    </a:lnTo>
                    <a:lnTo>
                      <a:pt x="5264" y="1204"/>
                    </a:lnTo>
                    <a:lnTo>
                      <a:pt x="5264" y="1184"/>
                    </a:lnTo>
                    <a:close/>
                  </a:path>
                </a:pathLst>
              </a:custGeom>
              <a:solidFill>
                <a:srgbClr val="4C4C19"/>
              </a:solidFill>
              <a:ln w="9525">
                <a:noFill/>
                <a:round/>
                <a:headEnd/>
                <a:tailEnd/>
              </a:ln>
            </p:spPr>
            <p:txBody>
              <a:bodyPr/>
              <a:lstStyle/>
              <a:p>
                <a:endParaRPr lang="en-US"/>
              </a:p>
            </p:txBody>
          </p:sp>
        </p:grpSp>
        <p:sp>
          <p:nvSpPr>
            <p:cNvPr id="87" name="Line 86"/>
            <p:cNvSpPr>
              <a:spLocks noChangeShapeType="1"/>
            </p:cNvSpPr>
            <p:nvPr/>
          </p:nvSpPr>
          <p:spPr bwMode="auto">
            <a:xfrm>
              <a:off x="7567612" y="3089275"/>
              <a:ext cx="0" cy="107950"/>
            </a:xfrm>
            <a:prstGeom prst="line">
              <a:avLst/>
            </a:prstGeom>
            <a:noFill/>
            <a:ln w="9525">
              <a:solidFill>
                <a:schemeClr val="tx1"/>
              </a:solidFill>
              <a:miter lim="800000"/>
              <a:headEnd/>
              <a:tailEnd/>
            </a:ln>
            <a:effectLst/>
          </p:spPr>
          <p:txBody>
            <a:bodyPr wrap="none"/>
            <a:lstStyle/>
            <a:p>
              <a:endParaRPr lang="en-US"/>
            </a:p>
          </p:txBody>
        </p:sp>
        <p:sp>
          <p:nvSpPr>
            <p:cNvPr id="88" name="Line 87"/>
            <p:cNvSpPr>
              <a:spLocks noChangeShapeType="1"/>
            </p:cNvSpPr>
            <p:nvPr/>
          </p:nvSpPr>
          <p:spPr bwMode="auto">
            <a:xfrm>
              <a:off x="8697912" y="3089275"/>
              <a:ext cx="0" cy="107950"/>
            </a:xfrm>
            <a:prstGeom prst="line">
              <a:avLst/>
            </a:prstGeom>
            <a:noFill/>
            <a:ln w="9525">
              <a:solidFill>
                <a:schemeClr val="tx1"/>
              </a:solidFill>
              <a:miter lim="800000"/>
              <a:headEnd/>
              <a:tailEnd/>
            </a:ln>
            <a:effectLst/>
          </p:spPr>
          <p:txBody>
            <a:bodyPr wrap="none"/>
            <a:lstStyle/>
            <a:p>
              <a:endParaRPr lang="en-US"/>
            </a:p>
          </p:txBody>
        </p:sp>
        <p:sp>
          <p:nvSpPr>
            <p:cNvPr id="89" name="Text Box 88"/>
            <p:cNvSpPr txBox="1">
              <a:spLocks noChangeArrowheads="1"/>
            </p:cNvSpPr>
            <p:nvPr/>
          </p:nvSpPr>
          <p:spPr bwMode="auto">
            <a:xfrm>
              <a:off x="8382000" y="3181350"/>
              <a:ext cx="628650" cy="336550"/>
            </a:xfrm>
            <a:prstGeom prst="rect">
              <a:avLst/>
            </a:prstGeom>
            <a:noFill/>
            <a:ln w="9525">
              <a:noFill/>
              <a:miter lim="800000"/>
              <a:headEnd/>
              <a:tailEnd/>
            </a:ln>
            <a:effectLst/>
          </p:spPr>
          <p:txBody>
            <a:bodyPr wrap="none">
              <a:spAutoFit/>
            </a:bodyPr>
            <a:lstStyle/>
            <a:p>
              <a:pPr algn="l"/>
              <a:r>
                <a:rPr lang="en-GB" b="0"/>
                <a:t>2004</a:t>
              </a:r>
            </a:p>
          </p:txBody>
        </p:sp>
        <p:sp>
          <p:nvSpPr>
            <p:cNvPr id="90" name="Line 89"/>
            <p:cNvSpPr>
              <a:spLocks noChangeShapeType="1"/>
            </p:cNvSpPr>
            <p:nvPr/>
          </p:nvSpPr>
          <p:spPr bwMode="auto">
            <a:xfrm>
              <a:off x="7351712" y="3089275"/>
              <a:ext cx="1508125" cy="0"/>
            </a:xfrm>
            <a:prstGeom prst="line">
              <a:avLst/>
            </a:prstGeom>
            <a:noFill/>
            <a:ln w="9525">
              <a:solidFill>
                <a:schemeClr val="tx1"/>
              </a:solidFill>
              <a:miter lim="800000"/>
              <a:headEnd/>
              <a:tailEnd/>
            </a:ln>
            <a:effectLst/>
          </p:spPr>
          <p:txBody>
            <a:bodyPr wrap="none"/>
            <a:lstStyle/>
            <a:p>
              <a:endParaRPr lang="en-US"/>
            </a:p>
          </p:txBody>
        </p:sp>
        <p:sp>
          <p:nvSpPr>
            <p:cNvPr id="91" name="Text Box 90"/>
            <p:cNvSpPr txBox="1">
              <a:spLocks noChangeArrowheads="1"/>
            </p:cNvSpPr>
            <p:nvPr/>
          </p:nvSpPr>
          <p:spPr bwMode="auto">
            <a:xfrm>
              <a:off x="7315200" y="3181350"/>
              <a:ext cx="628650" cy="336550"/>
            </a:xfrm>
            <a:prstGeom prst="rect">
              <a:avLst/>
            </a:prstGeom>
            <a:noFill/>
            <a:ln w="9525">
              <a:noFill/>
              <a:miter lim="800000"/>
              <a:headEnd/>
              <a:tailEnd/>
            </a:ln>
            <a:effectLst/>
          </p:spPr>
          <p:txBody>
            <a:bodyPr wrap="none">
              <a:spAutoFit/>
            </a:bodyPr>
            <a:lstStyle/>
            <a:p>
              <a:pPr algn="l"/>
              <a:r>
                <a:rPr lang="en-GB" b="0"/>
                <a:t>2003</a:t>
              </a:r>
            </a:p>
          </p:txBody>
        </p:sp>
        <p:sp>
          <p:nvSpPr>
            <p:cNvPr id="92" name="AutoShape 91"/>
            <p:cNvSpPr>
              <a:spLocks noChangeArrowheads="1"/>
            </p:cNvSpPr>
            <p:nvPr/>
          </p:nvSpPr>
          <p:spPr bwMode="auto">
            <a:xfrm>
              <a:off x="6489700" y="1905000"/>
              <a:ext cx="1077912" cy="1076325"/>
            </a:xfrm>
            <a:prstGeom prst="downArrowCallout">
              <a:avLst>
                <a:gd name="adj1" fmla="val 25037"/>
                <a:gd name="adj2" fmla="val 25037"/>
                <a:gd name="adj3" fmla="val 16667"/>
                <a:gd name="adj4" fmla="val 73542"/>
              </a:avLst>
            </a:prstGeom>
            <a:solidFill>
              <a:schemeClr val="accent2"/>
            </a:solidFill>
            <a:ln w="9525">
              <a:solidFill>
                <a:schemeClr val="tx1"/>
              </a:solidFill>
              <a:miter lim="800000"/>
              <a:headEnd/>
              <a:tailEnd/>
            </a:ln>
            <a:effectLst/>
          </p:spPr>
          <p:txBody>
            <a:bodyPr wrap="none" anchor="ctr"/>
            <a:lstStyle/>
            <a:p>
              <a:pPr algn="ctr"/>
              <a:r>
                <a:rPr lang="en-GB" sz="1200" b="0" dirty="0">
                  <a:solidFill>
                    <a:schemeClr val="bg1"/>
                  </a:solidFill>
                </a:rPr>
                <a:t>UML 1.x</a:t>
              </a:r>
              <a:endParaRPr lang="en-GB" sz="900" b="0" dirty="0">
                <a:solidFill>
                  <a:schemeClr val="bg1"/>
                </a:solidFill>
              </a:endParaRPr>
            </a:p>
          </p:txBody>
        </p:sp>
        <p:sp>
          <p:nvSpPr>
            <p:cNvPr id="93" name="AutoShape 92"/>
            <p:cNvSpPr>
              <a:spLocks noChangeArrowheads="1"/>
            </p:cNvSpPr>
            <p:nvPr/>
          </p:nvSpPr>
          <p:spPr bwMode="auto">
            <a:xfrm>
              <a:off x="7997825" y="1943869"/>
              <a:ext cx="1077912" cy="1037456"/>
            </a:xfrm>
            <a:prstGeom prst="downArrowCallout">
              <a:avLst>
                <a:gd name="adj1" fmla="val 25037"/>
                <a:gd name="adj2" fmla="val 25037"/>
                <a:gd name="adj3" fmla="val 16667"/>
                <a:gd name="adj4" fmla="val 73542"/>
              </a:avLst>
            </a:prstGeom>
            <a:solidFill>
              <a:schemeClr val="accent2"/>
            </a:solidFill>
            <a:ln w="9525">
              <a:solidFill>
                <a:schemeClr val="tx1"/>
              </a:solidFill>
              <a:miter lim="800000"/>
              <a:headEnd/>
              <a:tailEnd/>
            </a:ln>
            <a:effectLst/>
          </p:spPr>
          <p:txBody>
            <a:bodyPr wrap="none" anchor="ctr"/>
            <a:lstStyle/>
            <a:p>
              <a:pPr algn="ctr"/>
              <a:r>
                <a:rPr lang="en-GB" sz="1200" b="0" dirty="0">
                  <a:solidFill>
                    <a:schemeClr val="bg1"/>
                  </a:solidFill>
                </a:rPr>
                <a:t>UML 2.0</a:t>
              </a:r>
              <a:endParaRPr lang="en-GB" sz="900" b="0" dirty="0">
                <a:solidFill>
                  <a:schemeClr val="bg1"/>
                </a:solidFill>
              </a:endParaRPr>
            </a:p>
          </p:txBody>
        </p:sp>
        <p:sp>
          <p:nvSpPr>
            <p:cNvPr id="94" name="Line 93"/>
            <p:cNvSpPr>
              <a:spLocks noChangeShapeType="1"/>
            </p:cNvSpPr>
            <p:nvPr/>
          </p:nvSpPr>
          <p:spPr bwMode="auto">
            <a:xfrm>
              <a:off x="6704012" y="3089275"/>
              <a:ext cx="647700" cy="0"/>
            </a:xfrm>
            <a:prstGeom prst="line">
              <a:avLst/>
            </a:prstGeom>
            <a:noFill/>
            <a:ln w="9525">
              <a:solidFill>
                <a:schemeClr val="tx1"/>
              </a:solidFill>
              <a:prstDash val="dash"/>
              <a:miter lim="800000"/>
              <a:headEnd/>
              <a:tailEnd/>
            </a:ln>
            <a:effectLst/>
          </p:spPr>
          <p:txBody>
            <a:bodyPr wrap="none"/>
            <a:lstStyle/>
            <a:p>
              <a:endParaRPr lang="en-US"/>
            </a:p>
          </p:txBody>
        </p:sp>
        <p:sp>
          <p:nvSpPr>
            <p:cNvPr id="95" name="AutoShape 94"/>
            <p:cNvSpPr>
              <a:spLocks noChangeArrowheads="1"/>
            </p:cNvSpPr>
            <p:nvPr/>
          </p:nvSpPr>
          <p:spPr bwMode="auto">
            <a:xfrm>
              <a:off x="6858000" y="3521075"/>
              <a:ext cx="2163762" cy="1063625"/>
            </a:xfrm>
            <a:prstGeom prst="rightArrow">
              <a:avLst>
                <a:gd name="adj1" fmla="val 50000"/>
                <a:gd name="adj2" fmla="val 50858"/>
              </a:avLst>
            </a:prstGeom>
            <a:solidFill>
              <a:schemeClr val="accent1"/>
            </a:solidFill>
            <a:ln w="9525">
              <a:solidFill>
                <a:schemeClr val="tx1"/>
              </a:solidFill>
              <a:miter lim="800000"/>
              <a:headEnd/>
              <a:tailEnd/>
            </a:ln>
            <a:effectLst/>
          </p:spPr>
          <p:txBody>
            <a:bodyPr wrap="none" anchor="ctr"/>
            <a:lstStyle/>
            <a:p>
              <a:r>
                <a:rPr lang="en-US" sz="1200" b="0">
                  <a:solidFill>
                    <a:schemeClr val="bg1"/>
                  </a:solidFill>
                </a:rPr>
                <a:t>Ongoing UML development</a:t>
              </a:r>
              <a:endParaRPr lang="en-GB" sz="1200" b="0">
                <a:solidFill>
                  <a:schemeClr val="bg1"/>
                </a:solidFill>
              </a:endParaRPr>
            </a:p>
          </p:txBody>
        </p:sp>
      </p:grpSp>
      <p:sp>
        <p:nvSpPr>
          <p:cNvPr id="97" name="Rectangle 96"/>
          <p:cNvSpPr txBox="1">
            <a:spLocks noChangeArrowheads="1"/>
          </p:cNvSpPr>
          <p:nvPr/>
        </p:nvSpPr>
        <p:spPr>
          <a:xfrm>
            <a:off x="304800" y="5029200"/>
            <a:ext cx="8839200" cy="15240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 major upgrade to UML at the end of 2003:</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Greater consistency</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More precisely defined semantics</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New diagram types</a:t>
            </a:r>
            <a:endParaRPr kumimoji="0" lang="en-GB"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Backward compatible</a:t>
            </a:r>
            <a:endParaRPr kumimoji="0" lang="en-GB" sz="18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99" name="TextBox 98"/>
          <p:cNvSpPr txBox="1"/>
          <p:nvPr/>
        </p:nvSpPr>
        <p:spPr>
          <a:xfrm>
            <a:off x="6172200" y="5486400"/>
            <a:ext cx="2422586" cy="646331"/>
          </a:xfrm>
          <a:prstGeom prst="rect">
            <a:avLst/>
          </a:prstGeom>
          <a:noFill/>
        </p:spPr>
        <p:txBody>
          <a:bodyPr wrap="none" rtlCol="0">
            <a:spAutoFit/>
          </a:bodyPr>
          <a:lstStyle/>
          <a:p>
            <a:r>
              <a:rPr lang="en-US" b="1" dirty="0" smtClean="0"/>
              <a:t>Latest Version: 2.4.1</a:t>
            </a:r>
          </a:p>
          <a:p>
            <a:r>
              <a:rPr lang="en-US" b="1" dirty="0" smtClean="0"/>
              <a:t>Published on Aug 2011</a:t>
            </a:r>
          </a:p>
        </p:txBody>
      </p:sp>
      <p:sp>
        <p:nvSpPr>
          <p:cNvPr id="100" name="TextBox 99"/>
          <p:cNvSpPr txBox="1"/>
          <p:nvPr/>
        </p:nvSpPr>
        <p:spPr>
          <a:xfrm>
            <a:off x="5867400" y="42898"/>
            <a:ext cx="1911805" cy="369332"/>
          </a:xfrm>
          <a:prstGeom prst="rect">
            <a:avLst/>
          </a:prstGeom>
          <a:noFill/>
        </p:spPr>
        <p:txBody>
          <a:bodyPr wrap="none" rtlCol="0">
            <a:spAutoFit/>
          </a:bodyPr>
          <a:lstStyle/>
          <a:p>
            <a:r>
              <a:rPr lang="en-US" dirty="0" smtClean="0"/>
              <a:t>The </a:t>
            </a:r>
            <a:r>
              <a:rPr lang="en-US" i="1" dirty="0" smtClean="0"/>
              <a:t>Three Amigos</a:t>
            </a:r>
            <a:endParaRPr lang="en-US"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(cont…)</a:t>
            </a:r>
            <a:endParaRPr lang="en-US" dirty="0"/>
          </a:p>
        </p:txBody>
      </p:sp>
      <p:sp>
        <p:nvSpPr>
          <p:cNvPr id="3" name="Content Placeholder 2"/>
          <p:cNvSpPr>
            <a:spLocks noGrp="1"/>
          </p:cNvSpPr>
          <p:nvPr>
            <p:ph idx="1"/>
          </p:nvPr>
        </p:nvSpPr>
        <p:spPr>
          <a:xfrm>
            <a:off x="609600" y="1600202"/>
            <a:ext cx="8077200" cy="5029199"/>
          </a:xfrm>
        </p:spPr>
        <p:txBody>
          <a:bodyPr>
            <a:normAutofit fontScale="70000" lnSpcReduction="20000"/>
          </a:bodyPr>
          <a:lstStyle/>
          <a:p>
            <a:r>
              <a:rPr lang="en-US" dirty="0" smtClean="0"/>
              <a:t>Behavioral Modeling</a:t>
            </a:r>
          </a:p>
          <a:p>
            <a:pPr lvl="1"/>
            <a:r>
              <a:rPr lang="en-US" dirty="0" smtClean="0"/>
              <a:t>Interactions</a:t>
            </a:r>
          </a:p>
          <a:p>
            <a:pPr lvl="1"/>
            <a:r>
              <a:rPr lang="en-US" dirty="0" smtClean="0"/>
              <a:t>Interaction diagrams</a:t>
            </a:r>
          </a:p>
          <a:p>
            <a:pPr lvl="1"/>
            <a:r>
              <a:rPr lang="en-US" dirty="0" smtClean="0"/>
              <a:t>Use cases</a:t>
            </a:r>
          </a:p>
          <a:p>
            <a:pPr lvl="1"/>
            <a:r>
              <a:rPr lang="en-US" dirty="0" smtClean="0"/>
              <a:t>Use case diagrams</a:t>
            </a:r>
          </a:p>
          <a:p>
            <a:pPr lvl="1"/>
            <a:r>
              <a:rPr lang="en-US" dirty="0" smtClean="0"/>
              <a:t>Activity diagrams</a:t>
            </a:r>
          </a:p>
          <a:p>
            <a:pPr lvl="1"/>
            <a:r>
              <a:rPr lang="en-US" dirty="0" smtClean="0"/>
              <a:t>Events and signals</a:t>
            </a:r>
          </a:p>
          <a:p>
            <a:pPr lvl="1"/>
            <a:r>
              <a:rPr lang="en-US" dirty="0" smtClean="0"/>
              <a:t>State machines</a:t>
            </a:r>
          </a:p>
          <a:p>
            <a:pPr lvl="1"/>
            <a:r>
              <a:rPr lang="en-US" dirty="0" smtClean="0"/>
              <a:t>State chart diagrams</a:t>
            </a:r>
          </a:p>
          <a:p>
            <a:r>
              <a:rPr lang="en-US" dirty="0" smtClean="0"/>
              <a:t>Architectural Modeling</a:t>
            </a:r>
          </a:p>
          <a:p>
            <a:pPr lvl="1"/>
            <a:r>
              <a:rPr lang="en-US" dirty="0" smtClean="0"/>
              <a:t>Components</a:t>
            </a:r>
          </a:p>
          <a:p>
            <a:pPr lvl="1"/>
            <a:r>
              <a:rPr lang="en-US" dirty="0" smtClean="0"/>
              <a:t>Deployment</a:t>
            </a:r>
          </a:p>
          <a:p>
            <a:pPr lvl="1"/>
            <a:r>
              <a:rPr lang="en-US" dirty="0" smtClean="0"/>
              <a:t>Component diagrams</a:t>
            </a:r>
          </a:p>
          <a:p>
            <a:pPr lvl="1"/>
            <a:r>
              <a:rPr lang="en-US" dirty="0" smtClean="0"/>
              <a:t>Deployment diagrams</a:t>
            </a:r>
          </a:p>
          <a:p>
            <a:pPr lvl="1"/>
            <a:r>
              <a:rPr lang="en-US" dirty="0" smtClean="0"/>
              <a:t>Common modeling techniques</a:t>
            </a:r>
          </a:p>
        </p:txBody>
      </p:sp>
      <p:pic>
        <p:nvPicPr>
          <p:cNvPr id="2052" name="Picture 4" descr="http://upload.wikimedia.org/wikipedia/commons/thumb/9/9b/CheckEmail.svg/440px-CheckEmail.svg.png"/>
          <p:cNvPicPr>
            <a:picLocks noChangeAspect="1" noChangeArrowheads="1"/>
          </p:cNvPicPr>
          <p:nvPr/>
        </p:nvPicPr>
        <p:blipFill>
          <a:blip r:embed="rId2"/>
          <a:srcRect/>
          <a:stretch>
            <a:fillRect/>
          </a:stretch>
        </p:blipFill>
        <p:spPr bwMode="auto">
          <a:xfrm>
            <a:off x="5410200" y="1447800"/>
            <a:ext cx="2333625" cy="2310112"/>
          </a:xfrm>
          <a:prstGeom prst="rect">
            <a:avLst/>
          </a:prstGeom>
          <a:noFill/>
        </p:spPr>
      </p:pic>
      <p:pic>
        <p:nvPicPr>
          <p:cNvPr id="2056" name="Picture 8" descr="http://cdn-lucidchart-com.s3.amazonaws.com/deployment-diagram-example.jpeg"/>
          <p:cNvPicPr>
            <a:picLocks noChangeAspect="1" noChangeArrowheads="1"/>
          </p:cNvPicPr>
          <p:nvPr/>
        </p:nvPicPr>
        <p:blipFill>
          <a:blip r:embed="rId3"/>
          <a:srcRect/>
          <a:stretch>
            <a:fillRect/>
          </a:stretch>
        </p:blipFill>
        <p:spPr bwMode="auto">
          <a:xfrm>
            <a:off x="5334000" y="4343400"/>
            <a:ext cx="2849453" cy="16764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UML</a:t>
            </a:r>
            <a:endParaRPr lang="en-US" dirty="0"/>
          </a:p>
        </p:txBody>
      </p:sp>
      <p:graphicFrame>
        <p:nvGraphicFramePr>
          <p:cNvPr id="4" name="Diagram 3"/>
          <p:cNvGraphicFramePr/>
          <p:nvPr/>
        </p:nvGraphicFramePr>
        <p:xfrm>
          <a:off x="457200" y="1219200"/>
          <a:ext cx="82296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UML is a Language for Visualizing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Problems with non-standard modeling (textual):</a:t>
            </a:r>
          </a:p>
          <a:p>
            <a:pPr lvl="1" algn="just"/>
            <a:r>
              <a:rPr lang="en-US" i="1" dirty="0" smtClean="0"/>
              <a:t>Communicating conceptual models to others is error-prone unless everyone involved speaks the same language.</a:t>
            </a:r>
          </a:p>
          <a:p>
            <a:pPr lvl="1" algn="just"/>
            <a:endParaRPr lang="en-US" i="1" dirty="0" smtClean="0"/>
          </a:p>
          <a:p>
            <a:pPr lvl="1" algn="just"/>
            <a:r>
              <a:rPr lang="en-US" i="1" dirty="0" smtClean="0"/>
              <a:t>There are some things about a software system you can't understand unless you build models.</a:t>
            </a:r>
          </a:p>
          <a:p>
            <a:pPr lvl="1" algn="just"/>
            <a:endParaRPr lang="en-US" i="1" dirty="0" smtClean="0"/>
          </a:p>
          <a:p>
            <a:pPr lvl="1" algn="just"/>
            <a:r>
              <a:rPr lang="en-US" i="1" dirty="0" smtClean="0"/>
              <a:t>If the developer who created the code never wrote down the models that are in his or her head, that information would be lost forever.</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UML is a Language for Specifying</a:t>
            </a:r>
            <a:endParaRPr lang="en-US" dirty="0"/>
          </a:p>
        </p:txBody>
      </p:sp>
      <p:sp>
        <p:nvSpPr>
          <p:cNvPr id="3" name="Content Placeholder 2"/>
          <p:cNvSpPr>
            <a:spLocks noGrp="1"/>
          </p:cNvSpPr>
          <p:nvPr>
            <p:ph idx="1"/>
          </p:nvPr>
        </p:nvSpPr>
        <p:spPr/>
        <p:txBody>
          <a:bodyPr/>
          <a:lstStyle/>
          <a:p>
            <a:r>
              <a:rPr lang="en-US" dirty="0" smtClean="0"/>
              <a:t>Specifying means building models that are precise, unambiguous and complete.</a:t>
            </a:r>
          </a:p>
          <a:p>
            <a:endParaRPr lang="en-US" dirty="0" smtClean="0"/>
          </a:p>
          <a:p>
            <a:r>
              <a:rPr lang="en-US" dirty="0" smtClean="0"/>
              <a:t>UML addresses the specification of all important decisions regarding:</a:t>
            </a:r>
          </a:p>
          <a:p>
            <a:pPr lvl="1"/>
            <a:r>
              <a:rPr lang="en-US" dirty="0" smtClean="0"/>
              <a:t>Analysis</a:t>
            </a:r>
          </a:p>
          <a:p>
            <a:pPr lvl="1"/>
            <a:r>
              <a:rPr lang="en-US" dirty="0" smtClean="0"/>
              <a:t>Design</a:t>
            </a:r>
          </a:p>
          <a:p>
            <a:pPr lvl="1"/>
            <a:r>
              <a:rPr lang="en-US" dirty="0" smtClean="0"/>
              <a:t>Implementation</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UML is a Language for Constructing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UML models can be directly connected to various programming languages such as Java, C#, VB etc.</a:t>
            </a:r>
          </a:p>
          <a:p>
            <a:endParaRPr lang="en-US" dirty="0" smtClean="0"/>
          </a:p>
          <a:p>
            <a:r>
              <a:rPr lang="en-US" dirty="0" smtClean="0"/>
              <a:t>Forward engineering</a:t>
            </a:r>
          </a:p>
          <a:p>
            <a:endParaRPr lang="en-US" dirty="0" smtClean="0"/>
          </a:p>
          <a:p>
            <a:r>
              <a:rPr lang="en-US" dirty="0" smtClean="0"/>
              <a:t>Reverse engineering</a:t>
            </a:r>
          </a:p>
          <a:p>
            <a:endParaRPr lang="en-US" dirty="0" smtClean="0"/>
          </a:p>
          <a:p>
            <a:r>
              <a:rPr lang="en-US" dirty="0" smtClean="0"/>
              <a:t>Round trip engineering</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Forward Engineering Example</a:t>
            </a:r>
            <a:endParaRPr lang="en-US" dirty="0"/>
          </a:p>
        </p:txBody>
      </p:sp>
      <p:grpSp>
        <p:nvGrpSpPr>
          <p:cNvPr id="14" name="Group 13"/>
          <p:cNvGrpSpPr/>
          <p:nvPr/>
        </p:nvGrpSpPr>
        <p:grpSpPr>
          <a:xfrm>
            <a:off x="685800" y="2057400"/>
            <a:ext cx="2895600" cy="3886200"/>
            <a:chOff x="685800" y="2057400"/>
            <a:chExt cx="2895600" cy="3886200"/>
          </a:xfrm>
        </p:grpSpPr>
        <p:sp>
          <p:nvSpPr>
            <p:cNvPr id="4" name="Rectangle 3"/>
            <p:cNvSpPr/>
            <p:nvPr/>
          </p:nvSpPr>
          <p:spPr>
            <a:xfrm>
              <a:off x="685800" y="2057400"/>
              <a:ext cx="2895600" cy="388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685800" y="2514600"/>
              <a:ext cx="2895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85800" y="4343400"/>
              <a:ext cx="2895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38894" y="2057400"/>
              <a:ext cx="1380506" cy="461665"/>
            </a:xfrm>
            <a:prstGeom prst="rect">
              <a:avLst/>
            </a:prstGeom>
            <a:noFill/>
          </p:spPr>
          <p:txBody>
            <a:bodyPr wrap="none" rtlCol="0">
              <a:spAutoFit/>
            </a:bodyPr>
            <a:lstStyle/>
            <a:p>
              <a:r>
                <a:rPr lang="en-US" sz="2400" dirty="0" smtClean="0"/>
                <a:t>Customer</a:t>
              </a:r>
              <a:endParaRPr lang="en-US" sz="2400" dirty="0"/>
            </a:p>
          </p:txBody>
        </p:sp>
        <p:sp>
          <p:nvSpPr>
            <p:cNvPr id="9" name="TextBox 8"/>
            <p:cNvSpPr txBox="1"/>
            <p:nvPr/>
          </p:nvSpPr>
          <p:spPr>
            <a:xfrm>
              <a:off x="762000" y="2667000"/>
              <a:ext cx="1217000" cy="1569660"/>
            </a:xfrm>
            <a:prstGeom prst="rect">
              <a:avLst/>
            </a:prstGeom>
            <a:noFill/>
          </p:spPr>
          <p:txBody>
            <a:bodyPr wrap="none" rtlCol="0">
              <a:spAutoFit/>
            </a:bodyPr>
            <a:lstStyle/>
            <a:p>
              <a:r>
                <a:rPr lang="en-US" sz="2400" dirty="0" smtClean="0"/>
                <a:t>- cid</a:t>
              </a:r>
            </a:p>
            <a:p>
              <a:r>
                <a:rPr lang="en-US" sz="2400" dirty="0" smtClean="0"/>
                <a:t>- </a:t>
              </a:r>
              <a:r>
                <a:rPr lang="en-US" sz="2400" dirty="0" err="1" smtClean="0"/>
                <a:t>cname</a:t>
              </a:r>
              <a:endParaRPr lang="en-US" sz="2400" dirty="0" smtClean="0"/>
            </a:p>
            <a:p>
              <a:r>
                <a:rPr lang="en-US" sz="2400" dirty="0" smtClean="0"/>
                <a:t>- mobile</a:t>
              </a:r>
            </a:p>
            <a:p>
              <a:r>
                <a:rPr lang="en-US" sz="2400" dirty="0" smtClean="0"/>
                <a:t>- email</a:t>
              </a:r>
            </a:p>
          </p:txBody>
        </p:sp>
        <p:sp>
          <p:nvSpPr>
            <p:cNvPr id="10" name="TextBox 9"/>
            <p:cNvSpPr txBox="1"/>
            <p:nvPr/>
          </p:nvSpPr>
          <p:spPr>
            <a:xfrm>
              <a:off x="762000" y="4343400"/>
              <a:ext cx="1810111" cy="1569660"/>
            </a:xfrm>
            <a:prstGeom prst="rect">
              <a:avLst/>
            </a:prstGeom>
            <a:noFill/>
          </p:spPr>
          <p:txBody>
            <a:bodyPr wrap="none" rtlCol="0">
              <a:spAutoFit/>
            </a:bodyPr>
            <a:lstStyle/>
            <a:p>
              <a:r>
                <a:rPr lang="en-US" sz="2400" dirty="0" smtClean="0"/>
                <a:t>+ purchase( )</a:t>
              </a:r>
            </a:p>
            <a:p>
              <a:r>
                <a:rPr lang="en-US" sz="2400" dirty="0" smtClean="0"/>
                <a:t>+ login( )</a:t>
              </a:r>
            </a:p>
            <a:p>
              <a:r>
                <a:rPr lang="en-US" sz="2400" dirty="0" smtClean="0"/>
                <a:t>+ logout( )</a:t>
              </a:r>
            </a:p>
            <a:p>
              <a:r>
                <a:rPr lang="en-US" sz="2400" dirty="0" smtClean="0"/>
                <a:t>+ search( )</a:t>
              </a:r>
              <a:endParaRPr lang="en-US" sz="2400" dirty="0"/>
            </a:p>
          </p:txBody>
        </p:sp>
      </p:grpSp>
      <p:sp>
        <p:nvSpPr>
          <p:cNvPr id="11" name="TextBox 10"/>
          <p:cNvSpPr txBox="1"/>
          <p:nvPr/>
        </p:nvSpPr>
        <p:spPr>
          <a:xfrm>
            <a:off x="4724400" y="2286000"/>
            <a:ext cx="4011676" cy="3416320"/>
          </a:xfrm>
          <a:prstGeom prst="rect">
            <a:avLst/>
          </a:prstGeom>
          <a:noFill/>
          <a:ln w="25400">
            <a:solidFill>
              <a:schemeClr val="tx1"/>
            </a:solidFill>
          </a:ln>
        </p:spPr>
        <p:txBody>
          <a:bodyPr wrap="none" rtlCol="0">
            <a:spAutoFit/>
          </a:bodyPr>
          <a:lstStyle/>
          <a:p>
            <a:r>
              <a:rPr lang="en-US" b="1" dirty="0" smtClean="0"/>
              <a:t>class Customer</a:t>
            </a:r>
          </a:p>
          <a:p>
            <a:r>
              <a:rPr lang="en-US" b="1" dirty="0" smtClean="0"/>
              <a:t>{</a:t>
            </a:r>
          </a:p>
          <a:p>
            <a:r>
              <a:rPr lang="en-US" b="1" dirty="0" smtClean="0"/>
              <a:t>	private int cid;</a:t>
            </a:r>
          </a:p>
          <a:p>
            <a:r>
              <a:rPr lang="en-US" b="1" dirty="0" smtClean="0"/>
              <a:t>	private String </a:t>
            </a:r>
            <a:r>
              <a:rPr lang="en-US" b="1" dirty="0" err="1" smtClean="0"/>
              <a:t>cname</a:t>
            </a:r>
            <a:r>
              <a:rPr lang="en-US" b="1" dirty="0" smtClean="0"/>
              <a:t>;</a:t>
            </a:r>
          </a:p>
          <a:p>
            <a:r>
              <a:rPr lang="en-US" b="1" dirty="0" smtClean="0"/>
              <a:t>	private String mobile;</a:t>
            </a:r>
          </a:p>
          <a:p>
            <a:r>
              <a:rPr lang="en-US" b="1" dirty="0" smtClean="0"/>
              <a:t>	private String email;</a:t>
            </a:r>
          </a:p>
          <a:p>
            <a:endParaRPr lang="en-US" b="1" dirty="0" smtClean="0"/>
          </a:p>
          <a:p>
            <a:r>
              <a:rPr lang="en-US" b="1" dirty="0" smtClean="0"/>
              <a:t>	public void purchase( )  { … }</a:t>
            </a:r>
          </a:p>
          <a:p>
            <a:r>
              <a:rPr lang="en-US" b="1" dirty="0" smtClean="0"/>
              <a:t>	public void login( ) { … }</a:t>
            </a:r>
          </a:p>
          <a:p>
            <a:r>
              <a:rPr lang="en-US" b="1" dirty="0" smtClean="0"/>
              <a:t>	public void logout( ) { … }</a:t>
            </a:r>
          </a:p>
          <a:p>
            <a:r>
              <a:rPr lang="en-US" b="1" dirty="0" smtClean="0"/>
              <a:t>	public void search( ) { … }</a:t>
            </a:r>
          </a:p>
          <a:p>
            <a:r>
              <a:rPr lang="en-US" b="1" dirty="0" smtClean="0"/>
              <a:t>}</a:t>
            </a:r>
            <a:endParaRPr lang="en-US" b="1" dirty="0"/>
          </a:p>
        </p:txBody>
      </p:sp>
      <p:sp>
        <p:nvSpPr>
          <p:cNvPr id="13" name="Notched Right Arrow 12"/>
          <p:cNvSpPr/>
          <p:nvPr/>
        </p:nvSpPr>
        <p:spPr>
          <a:xfrm>
            <a:off x="3886200" y="3886200"/>
            <a:ext cx="615351" cy="304800"/>
          </a:xfrm>
          <a:prstGeom prst="notched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Reverse Engineering Example</a:t>
            </a:r>
            <a:endParaRPr lang="en-US" dirty="0"/>
          </a:p>
        </p:txBody>
      </p:sp>
      <p:sp>
        <p:nvSpPr>
          <p:cNvPr id="4" name="TextBox 3"/>
          <p:cNvSpPr txBox="1"/>
          <p:nvPr/>
        </p:nvSpPr>
        <p:spPr>
          <a:xfrm>
            <a:off x="533400" y="2286000"/>
            <a:ext cx="4011676" cy="3416320"/>
          </a:xfrm>
          <a:prstGeom prst="rect">
            <a:avLst/>
          </a:prstGeom>
          <a:noFill/>
          <a:ln w="25400">
            <a:solidFill>
              <a:schemeClr val="tx1"/>
            </a:solidFill>
          </a:ln>
        </p:spPr>
        <p:txBody>
          <a:bodyPr wrap="none" rtlCol="0">
            <a:spAutoFit/>
          </a:bodyPr>
          <a:lstStyle/>
          <a:p>
            <a:r>
              <a:rPr lang="en-US" b="1" dirty="0" smtClean="0"/>
              <a:t>class Customer</a:t>
            </a:r>
          </a:p>
          <a:p>
            <a:r>
              <a:rPr lang="en-US" b="1" dirty="0" smtClean="0"/>
              <a:t>{</a:t>
            </a:r>
          </a:p>
          <a:p>
            <a:r>
              <a:rPr lang="en-US" b="1" dirty="0" smtClean="0"/>
              <a:t>	private int cid;</a:t>
            </a:r>
          </a:p>
          <a:p>
            <a:r>
              <a:rPr lang="en-US" b="1" dirty="0" smtClean="0"/>
              <a:t>	private String </a:t>
            </a:r>
            <a:r>
              <a:rPr lang="en-US" b="1" dirty="0" err="1" smtClean="0"/>
              <a:t>cname</a:t>
            </a:r>
            <a:r>
              <a:rPr lang="en-US" b="1" dirty="0" smtClean="0"/>
              <a:t>;</a:t>
            </a:r>
          </a:p>
          <a:p>
            <a:r>
              <a:rPr lang="en-US" b="1" dirty="0" smtClean="0"/>
              <a:t>	private String mobile;</a:t>
            </a:r>
          </a:p>
          <a:p>
            <a:r>
              <a:rPr lang="en-US" b="1" dirty="0" smtClean="0"/>
              <a:t>	private String email;</a:t>
            </a:r>
          </a:p>
          <a:p>
            <a:endParaRPr lang="en-US" b="1" dirty="0" smtClean="0"/>
          </a:p>
          <a:p>
            <a:r>
              <a:rPr lang="en-US" b="1" dirty="0" smtClean="0"/>
              <a:t>	public void purchase( )  { … }</a:t>
            </a:r>
          </a:p>
          <a:p>
            <a:r>
              <a:rPr lang="en-US" b="1" dirty="0" smtClean="0"/>
              <a:t>	public void login( ) { … }</a:t>
            </a:r>
          </a:p>
          <a:p>
            <a:r>
              <a:rPr lang="en-US" b="1" dirty="0" smtClean="0"/>
              <a:t>	public void logout( ) { … }</a:t>
            </a:r>
          </a:p>
          <a:p>
            <a:r>
              <a:rPr lang="en-US" b="1" dirty="0" smtClean="0"/>
              <a:t>	public void search( ) { … }</a:t>
            </a:r>
          </a:p>
          <a:p>
            <a:r>
              <a:rPr lang="en-US" b="1" dirty="0" smtClean="0"/>
              <a:t>}</a:t>
            </a:r>
            <a:endParaRPr lang="en-US" b="1" dirty="0"/>
          </a:p>
        </p:txBody>
      </p:sp>
      <p:grpSp>
        <p:nvGrpSpPr>
          <p:cNvPr id="5" name="Group 4"/>
          <p:cNvGrpSpPr/>
          <p:nvPr/>
        </p:nvGrpSpPr>
        <p:grpSpPr>
          <a:xfrm>
            <a:off x="5867400" y="2057400"/>
            <a:ext cx="2895600" cy="3886200"/>
            <a:chOff x="685800" y="2057400"/>
            <a:chExt cx="2895600" cy="3886200"/>
          </a:xfrm>
        </p:grpSpPr>
        <p:sp>
          <p:nvSpPr>
            <p:cNvPr id="6" name="Rectangle 5"/>
            <p:cNvSpPr/>
            <p:nvPr/>
          </p:nvSpPr>
          <p:spPr>
            <a:xfrm>
              <a:off x="685800" y="2057400"/>
              <a:ext cx="2895600" cy="388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685800" y="2514600"/>
              <a:ext cx="2895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5800" y="4343400"/>
              <a:ext cx="2895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438894" y="2057400"/>
              <a:ext cx="1380506" cy="461665"/>
            </a:xfrm>
            <a:prstGeom prst="rect">
              <a:avLst/>
            </a:prstGeom>
            <a:noFill/>
          </p:spPr>
          <p:txBody>
            <a:bodyPr wrap="none" rtlCol="0">
              <a:spAutoFit/>
            </a:bodyPr>
            <a:lstStyle/>
            <a:p>
              <a:r>
                <a:rPr lang="en-US" sz="2400" dirty="0" smtClean="0"/>
                <a:t>Customer</a:t>
              </a:r>
              <a:endParaRPr lang="en-US" sz="2400" dirty="0"/>
            </a:p>
          </p:txBody>
        </p:sp>
        <p:sp>
          <p:nvSpPr>
            <p:cNvPr id="10" name="TextBox 9"/>
            <p:cNvSpPr txBox="1"/>
            <p:nvPr/>
          </p:nvSpPr>
          <p:spPr>
            <a:xfrm>
              <a:off x="762000" y="2667000"/>
              <a:ext cx="1217000" cy="1569660"/>
            </a:xfrm>
            <a:prstGeom prst="rect">
              <a:avLst/>
            </a:prstGeom>
            <a:noFill/>
          </p:spPr>
          <p:txBody>
            <a:bodyPr wrap="none" rtlCol="0">
              <a:spAutoFit/>
            </a:bodyPr>
            <a:lstStyle/>
            <a:p>
              <a:r>
                <a:rPr lang="en-US" sz="2400" dirty="0" smtClean="0"/>
                <a:t>- cid</a:t>
              </a:r>
            </a:p>
            <a:p>
              <a:r>
                <a:rPr lang="en-US" sz="2400" dirty="0" smtClean="0"/>
                <a:t>- </a:t>
              </a:r>
              <a:r>
                <a:rPr lang="en-US" sz="2400" dirty="0" err="1" smtClean="0"/>
                <a:t>cname</a:t>
              </a:r>
              <a:endParaRPr lang="en-US" sz="2400" dirty="0" smtClean="0"/>
            </a:p>
            <a:p>
              <a:r>
                <a:rPr lang="en-US" sz="2400" dirty="0" smtClean="0"/>
                <a:t>- mobile</a:t>
              </a:r>
            </a:p>
            <a:p>
              <a:r>
                <a:rPr lang="en-US" sz="2400" dirty="0" smtClean="0"/>
                <a:t>- email</a:t>
              </a:r>
            </a:p>
          </p:txBody>
        </p:sp>
        <p:sp>
          <p:nvSpPr>
            <p:cNvPr id="11" name="TextBox 10"/>
            <p:cNvSpPr txBox="1"/>
            <p:nvPr/>
          </p:nvSpPr>
          <p:spPr>
            <a:xfrm>
              <a:off x="762000" y="4343400"/>
              <a:ext cx="1810111" cy="1569660"/>
            </a:xfrm>
            <a:prstGeom prst="rect">
              <a:avLst/>
            </a:prstGeom>
            <a:noFill/>
          </p:spPr>
          <p:txBody>
            <a:bodyPr wrap="none" rtlCol="0">
              <a:spAutoFit/>
            </a:bodyPr>
            <a:lstStyle/>
            <a:p>
              <a:r>
                <a:rPr lang="en-US" sz="2400" dirty="0" smtClean="0"/>
                <a:t>+ purchase( )</a:t>
              </a:r>
            </a:p>
            <a:p>
              <a:r>
                <a:rPr lang="en-US" sz="2400" dirty="0" smtClean="0"/>
                <a:t>+ login( )</a:t>
              </a:r>
            </a:p>
            <a:p>
              <a:r>
                <a:rPr lang="en-US" sz="2400" dirty="0" smtClean="0"/>
                <a:t>+ logout( )</a:t>
              </a:r>
            </a:p>
            <a:p>
              <a:r>
                <a:rPr lang="en-US" sz="2400" dirty="0" smtClean="0"/>
                <a:t>+ search( )</a:t>
              </a:r>
              <a:endParaRPr lang="en-US" sz="2400" dirty="0"/>
            </a:p>
          </p:txBody>
        </p:sp>
      </p:grpSp>
      <p:sp>
        <p:nvSpPr>
          <p:cNvPr id="12" name="Notched Right Arrow 11"/>
          <p:cNvSpPr/>
          <p:nvPr/>
        </p:nvSpPr>
        <p:spPr>
          <a:xfrm>
            <a:off x="4876800" y="3886200"/>
            <a:ext cx="615351" cy="304800"/>
          </a:xfrm>
          <a:prstGeom prst="notched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Roundtrip Engineering Example</a:t>
            </a:r>
            <a:endParaRPr lang="en-US" dirty="0"/>
          </a:p>
        </p:txBody>
      </p:sp>
      <p:grpSp>
        <p:nvGrpSpPr>
          <p:cNvPr id="4" name="Group 3"/>
          <p:cNvGrpSpPr/>
          <p:nvPr/>
        </p:nvGrpSpPr>
        <p:grpSpPr>
          <a:xfrm>
            <a:off x="685800" y="2057400"/>
            <a:ext cx="2895600" cy="3886200"/>
            <a:chOff x="685800" y="2057400"/>
            <a:chExt cx="2895600" cy="3886200"/>
          </a:xfrm>
        </p:grpSpPr>
        <p:sp>
          <p:nvSpPr>
            <p:cNvPr id="5" name="Rectangle 4"/>
            <p:cNvSpPr/>
            <p:nvPr/>
          </p:nvSpPr>
          <p:spPr>
            <a:xfrm>
              <a:off x="685800" y="2057400"/>
              <a:ext cx="2895600" cy="388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685800" y="2514600"/>
              <a:ext cx="2895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85800" y="4343400"/>
              <a:ext cx="2895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38894" y="2057400"/>
              <a:ext cx="1380506" cy="461665"/>
            </a:xfrm>
            <a:prstGeom prst="rect">
              <a:avLst/>
            </a:prstGeom>
            <a:noFill/>
          </p:spPr>
          <p:txBody>
            <a:bodyPr wrap="none" rtlCol="0">
              <a:spAutoFit/>
            </a:bodyPr>
            <a:lstStyle/>
            <a:p>
              <a:r>
                <a:rPr lang="en-US" sz="2400" dirty="0" smtClean="0"/>
                <a:t>Customer</a:t>
              </a:r>
              <a:endParaRPr lang="en-US" sz="2400" dirty="0"/>
            </a:p>
          </p:txBody>
        </p:sp>
        <p:sp>
          <p:nvSpPr>
            <p:cNvPr id="9" name="TextBox 8"/>
            <p:cNvSpPr txBox="1"/>
            <p:nvPr/>
          </p:nvSpPr>
          <p:spPr>
            <a:xfrm>
              <a:off x="762000" y="2667000"/>
              <a:ext cx="1217000" cy="1569660"/>
            </a:xfrm>
            <a:prstGeom prst="rect">
              <a:avLst/>
            </a:prstGeom>
            <a:noFill/>
          </p:spPr>
          <p:txBody>
            <a:bodyPr wrap="none" rtlCol="0">
              <a:spAutoFit/>
            </a:bodyPr>
            <a:lstStyle/>
            <a:p>
              <a:r>
                <a:rPr lang="en-US" sz="2400" dirty="0" smtClean="0"/>
                <a:t>- cid</a:t>
              </a:r>
            </a:p>
            <a:p>
              <a:r>
                <a:rPr lang="en-US" sz="2400" dirty="0" smtClean="0"/>
                <a:t>- </a:t>
              </a:r>
              <a:r>
                <a:rPr lang="en-US" sz="2400" dirty="0" err="1" smtClean="0"/>
                <a:t>cname</a:t>
              </a:r>
              <a:endParaRPr lang="en-US" sz="2400" dirty="0" smtClean="0"/>
            </a:p>
            <a:p>
              <a:r>
                <a:rPr lang="en-US" sz="2400" dirty="0" smtClean="0"/>
                <a:t>- mobile</a:t>
              </a:r>
            </a:p>
            <a:p>
              <a:r>
                <a:rPr lang="en-US" sz="2400" dirty="0" smtClean="0"/>
                <a:t>- email</a:t>
              </a:r>
            </a:p>
          </p:txBody>
        </p:sp>
        <p:sp>
          <p:nvSpPr>
            <p:cNvPr id="10" name="TextBox 9"/>
            <p:cNvSpPr txBox="1"/>
            <p:nvPr/>
          </p:nvSpPr>
          <p:spPr>
            <a:xfrm>
              <a:off x="762000" y="4343400"/>
              <a:ext cx="1810111" cy="1569660"/>
            </a:xfrm>
            <a:prstGeom prst="rect">
              <a:avLst/>
            </a:prstGeom>
            <a:noFill/>
          </p:spPr>
          <p:txBody>
            <a:bodyPr wrap="none" rtlCol="0">
              <a:spAutoFit/>
            </a:bodyPr>
            <a:lstStyle/>
            <a:p>
              <a:r>
                <a:rPr lang="en-US" sz="2400" dirty="0" smtClean="0"/>
                <a:t>+ purchase( )</a:t>
              </a:r>
            </a:p>
            <a:p>
              <a:r>
                <a:rPr lang="en-US" sz="2400" dirty="0" smtClean="0"/>
                <a:t>+ login( )</a:t>
              </a:r>
            </a:p>
            <a:p>
              <a:r>
                <a:rPr lang="en-US" sz="2400" dirty="0" smtClean="0"/>
                <a:t>+ logout( )</a:t>
              </a:r>
            </a:p>
            <a:p>
              <a:r>
                <a:rPr lang="en-US" sz="2400" dirty="0" smtClean="0"/>
                <a:t>+ search( )</a:t>
              </a:r>
              <a:endParaRPr lang="en-US" sz="2400" dirty="0"/>
            </a:p>
          </p:txBody>
        </p:sp>
      </p:grpSp>
      <p:sp>
        <p:nvSpPr>
          <p:cNvPr id="11" name="TextBox 10"/>
          <p:cNvSpPr txBox="1"/>
          <p:nvPr/>
        </p:nvSpPr>
        <p:spPr>
          <a:xfrm>
            <a:off x="4724400" y="2286000"/>
            <a:ext cx="4011676" cy="3416320"/>
          </a:xfrm>
          <a:prstGeom prst="rect">
            <a:avLst/>
          </a:prstGeom>
          <a:noFill/>
          <a:ln w="25400">
            <a:solidFill>
              <a:schemeClr val="tx1"/>
            </a:solidFill>
          </a:ln>
        </p:spPr>
        <p:txBody>
          <a:bodyPr wrap="none" rtlCol="0">
            <a:spAutoFit/>
          </a:bodyPr>
          <a:lstStyle/>
          <a:p>
            <a:r>
              <a:rPr lang="en-US" b="1" dirty="0" smtClean="0"/>
              <a:t>class Customer</a:t>
            </a:r>
          </a:p>
          <a:p>
            <a:r>
              <a:rPr lang="en-US" b="1" dirty="0" smtClean="0"/>
              <a:t>{</a:t>
            </a:r>
          </a:p>
          <a:p>
            <a:r>
              <a:rPr lang="en-US" b="1" dirty="0" smtClean="0"/>
              <a:t>	private int cid;</a:t>
            </a:r>
          </a:p>
          <a:p>
            <a:r>
              <a:rPr lang="en-US" b="1" dirty="0" smtClean="0"/>
              <a:t>	private String </a:t>
            </a:r>
            <a:r>
              <a:rPr lang="en-US" b="1" dirty="0" err="1" smtClean="0"/>
              <a:t>cname</a:t>
            </a:r>
            <a:r>
              <a:rPr lang="en-US" b="1" dirty="0" smtClean="0"/>
              <a:t>;</a:t>
            </a:r>
          </a:p>
          <a:p>
            <a:r>
              <a:rPr lang="en-US" b="1" dirty="0" smtClean="0"/>
              <a:t>	private String mobile;</a:t>
            </a:r>
          </a:p>
          <a:p>
            <a:r>
              <a:rPr lang="en-US" b="1" dirty="0" smtClean="0"/>
              <a:t>	private String email;</a:t>
            </a:r>
          </a:p>
          <a:p>
            <a:endParaRPr lang="en-US" b="1" dirty="0" smtClean="0"/>
          </a:p>
          <a:p>
            <a:r>
              <a:rPr lang="en-US" b="1" dirty="0" smtClean="0"/>
              <a:t>	public void purchase( )  { … }</a:t>
            </a:r>
          </a:p>
          <a:p>
            <a:r>
              <a:rPr lang="en-US" b="1" dirty="0" smtClean="0"/>
              <a:t>	public void login( ) { … }</a:t>
            </a:r>
          </a:p>
          <a:p>
            <a:r>
              <a:rPr lang="en-US" b="1" dirty="0" smtClean="0"/>
              <a:t>	public void logout( ) { … }</a:t>
            </a:r>
          </a:p>
          <a:p>
            <a:r>
              <a:rPr lang="en-US" b="1" dirty="0" smtClean="0"/>
              <a:t>	public void search( ) { … }</a:t>
            </a:r>
          </a:p>
          <a:p>
            <a:r>
              <a:rPr lang="en-US" b="1" dirty="0" smtClean="0"/>
              <a:t>}</a:t>
            </a:r>
            <a:endParaRPr lang="en-US" b="1" dirty="0"/>
          </a:p>
        </p:txBody>
      </p:sp>
      <p:sp>
        <p:nvSpPr>
          <p:cNvPr id="13" name="Curved Down Arrow 12"/>
          <p:cNvSpPr/>
          <p:nvPr/>
        </p:nvSpPr>
        <p:spPr>
          <a:xfrm>
            <a:off x="3810000" y="3352800"/>
            <a:ext cx="685800" cy="412511"/>
          </a:xfrm>
          <a:prstGeom prst="curved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urved Down Arrow 13"/>
          <p:cNvSpPr/>
          <p:nvPr/>
        </p:nvSpPr>
        <p:spPr>
          <a:xfrm flipH="1" flipV="1">
            <a:off x="3795010" y="4038600"/>
            <a:ext cx="685800" cy="412511"/>
          </a:xfrm>
          <a:prstGeom prst="curved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UML is a Language for Documenting</a:t>
            </a:r>
            <a:endParaRPr lang="en-US" dirty="0"/>
          </a:p>
        </p:txBody>
      </p:sp>
      <p:sp>
        <p:nvSpPr>
          <p:cNvPr id="3" name="Content Placeholder 2"/>
          <p:cNvSpPr>
            <a:spLocks noGrp="1"/>
          </p:cNvSpPr>
          <p:nvPr>
            <p:ph idx="1"/>
          </p:nvPr>
        </p:nvSpPr>
        <p:spPr/>
        <p:txBody>
          <a:bodyPr>
            <a:normAutofit lnSpcReduction="10000"/>
          </a:bodyPr>
          <a:lstStyle/>
          <a:p>
            <a:r>
              <a:rPr lang="en-US" dirty="0" smtClean="0"/>
              <a:t>UML addresses the documentation of a system's architecture and all of its details.</a:t>
            </a:r>
          </a:p>
          <a:p>
            <a:endParaRPr lang="en-US" dirty="0" smtClean="0"/>
          </a:p>
          <a:p>
            <a:r>
              <a:rPr lang="en-US" dirty="0" smtClean="0"/>
              <a:t>UML provides a language for expressing requirements and for tests.</a:t>
            </a:r>
          </a:p>
          <a:p>
            <a:endParaRPr lang="en-US" dirty="0" smtClean="0"/>
          </a:p>
          <a:p>
            <a:r>
              <a:rPr lang="en-US" dirty="0" smtClean="0"/>
              <a:t>UML provides a language for modeling the activities of project planning and release management.</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0"/>
            <a:ext cx="8077200" cy="1143000"/>
          </a:xfrm>
        </p:spPr>
        <p:txBody>
          <a:bodyPr/>
          <a:lstStyle/>
          <a:p>
            <a:pPr algn="ctr"/>
            <a:r>
              <a:rPr lang="en-US" dirty="0" smtClean="0"/>
              <a:t>Conceptual Model of UML</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Model of UML</a:t>
            </a:r>
            <a:endParaRPr lang="en-US" dirty="0"/>
          </a:p>
        </p:txBody>
      </p:sp>
      <p:sp>
        <p:nvSpPr>
          <p:cNvPr id="3" name="Content Placeholder 2"/>
          <p:cNvSpPr>
            <a:spLocks noGrp="1"/>
          </p:cNvSpPr>
          <p:nvPr>
            <p:ph idx="1"/>
          </p:nvPr>
        </p:nvSpPr>
        <p:spPr/>
        <p:txBody>
          <a:bodyPr/>
          <a:lstStyle/>
          <a:p>
            <a:r>
              <a:rPr lang="en-US" dirty="0" smtClean="0"/>
              <a:t>UML building blocks </a:t>
            </a:r>
            <a:r>
              <a:rPr lang="en-US" smtClean="0"/>
              <a:t>(syntax)</a:t>
            </a:r>
            <a:endParaRPr lang="en-US" dirty="0" smtClean="0"/>
          </a:p>
          <a:p>
            <a:r>
              <a:rPr lang="en-US" dirty="0" smtClean="0"/>
              <a:t>Rules (semantics)</a:t>
            </a:r>
          </a:p>
          <a:p>
            <a:r>
              <a:rPr lang="en-US" dirty="0" smtClean="0"/>
              <a:t>Common mechanisms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Prerequisites</a:t>
            </a:r>
            <a:endParaRPr lang="en-US" dirty="0"/>
          </a:p>
        </p:txBody>
      </p:sp>
      <p:sp>
        <p:nvSpPr>
          <p:cNvPr id="3" name="Content Placeholder 2"/>
          <p:cNvSpPr>
            <a:spLocks noGrp="1"/>
          </p:cNvSpPr>
          <p:nvPr>
            <p:ph idx="1"/>
          </p:nvPr>
        </p:nvSpPr>
        <p:spPr/>
        <p:txBody>
          <a:bodyPr/>
          <a:lstStyle/>
          <a:p>
            <a:r>
              <a:rPr lang="en-US" dirty="0" smtClean="0"/>
              <a:t>Object orientation concepts</a:t>
            </a:r>
          </a:p>
          <a:p>
            <a:endParaRPr lang="en-US" dirty="0" smtClean="0"/>
          </a:p>
          <a:p>
            <a:r>
              <a:rPr lang="en-US" dirty="0" smtClean="0"/>
              <a:t>Software engineering</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UML Building Blocks</a:t>
            </a:r>
            <a:endParaRPr lang="en-US" dirty="0"/>
          </a:p>
        </p:txBody>
      </p:sp>
      <p:pic>
        <p:nvPicPr>
          <p:cNvPr id="27650" name="Picture 2" descr="C:\Users\User\Desktop\conceptual-model-of-uml.png"/>
          <p:cNvPicPr>
            <a:picLocks noChangeAspect="1" noChangeArrowheads="1"/>
          </p:cNvPicPr>
          <p:nvPr/>
        </p:nvPicPr>
        <p:blipFill>
          <a:blip r:embed="rId2"/>
          <a:srcRect/>
          <a:stretch>
            <a:fillRect/>
          </a:stretch>
        </p:blipFill>
        <p:spPr bwMode="auto">
          <a:xfrm>
            <a:off x="533400" y="1981200"/>
            <a:ext cx="8398738" cy="3500437"/>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Things</a:t>
            </a:r>
            <a:endParaRPr lang="en-US" dirty="0"/>
          </a:p>
        </p:txBody>
      </p:sp>
      <p:pic>
        <p:nvPicPr>
          <p:cNvPr id="36866" name="Picture 2" descr="http://1.bp.blogspot.com/-5AVyI9wWRdw/UZztQZ4JqMI/AAAAAAAAAB4/JxSHCtIwMMI/s200/1.png"/>
          <p:cNvPicPr>
            <a:picLocks noChangeAspect="1" noChangeArrowheads="1"/>
          </p:cNvPicPr>
          <p:nvPr/>
        </p:nvPicPr>
        <p:blipFill>
          <a:blip r:embed="rId2"/>
          <a:srcRect/>
          <a:stretch>
            <a:fillRect/>
          </a:stretch>
        </p:blipFill>
        <p:spPr bwMode="auto">
          <a:xfrm>
            <a:off x="838200" y="1447800"/>
            <a:ext cx="1676400" cy="1905000"/>
          </a:xfrm>
          <a:prstGeom prst="rect">
            <a:avLst/>
          </a:prstGeom>
          <a:noFill/>
        </p:spPr>
      </p:pic>
      <p:pic>
        <p:nvPicPr>
          <p:cNvPr id="36868" name="Picture 4" descr="http://4.bp.blogspot.com/-ePlVX5AIRjo/UZzt43JMCxI/AAAAAAAAACA/tRzztkVP3Po/s200/2.png"/>
          <p:cNvPicPr>
            <a:picLocks noChangeAspect="1" noChangeArrowheads="1"/>
          </p:cNvPicPr>
          <p:nvPr/>
        </p:nvPicPr>
        <p:blipFill>
          <a:blip r:embed="rId3"/>
          <a:srcRect/>
          <a:stretch>
            <a:fillRect/>
          </a:stretch>
        </p:blipFill>
        <p:spPr bwMode="auto">
          <a:xfrm>
            <a:off x="3200400" y="1600200"/>
            <a:ext cx="1905000" cy="1504951"/>
          </a:xfrm>
          <a:prstGeom prst="rect">
            <a:avLst/>
          </a:prstGeom>
          <a:noFill/>
        </p:spPr>
      </p:pic>
      <p:pic>
        <p:nvPicPr>
          <p:cNvPr id="36870" name="Picture 6" descr="http://2.bp.blogspot.com/-4JC5uu2b3JA/UZzuoNvIVpI/AAAAAAAAACM/S91cH21tkII/s320/3.png"/>
          <p:cNvPicPr>
            <a:picLocks noChangeAspect="1" noChangeArrowheads="1"/>
          </p:cNvPicPr>
          <p:nvPr/>
        </p:nvPicPr>
        <p:blipFill>
          <a:blip r:embed="rId4"/>
          <a:srcRect/>
          <a:stretch>
            <a:fillRect/>
          </a:stretch>
        </p:blipFill>
        <p:spPr bwMode="auto">
          <a:xfrm>
            <a:off x="5562600" y="1447800"/>
            <a:ext cx="3048000" cy="1409700"/>
          </a:xfrm>
          <a:prstGeom prst="rect">
            <a:avLst/>
          </a:prstGeom>
          <a:noFill/>
        </p:spPr>
      </p:pic>
      <p:pic>
        <p:nvPicPr>
          <p:cNvPr id="36872" name="Picture 8" descr="http://1.bp.blogspot.com/-H4QGMIwUCLE/UZzvOMhyH1I/AAAAAAAAACY/qEVAqP1eguI/s320/4.png"/>
          <p:cNvPicPr>
            <a:picLocks noChangeAspect="1" noChangeArrowheads="1"/>
          </p:cNvPicPr>
          <p:nvPr/>
        </p:nvPicPr>
        <p:blipFill>
          <a:blip r:embed="rId5"/>
          <a:srcRect/>
          <a:stretch>
            <a:fillRect/>
          </a:stretch>
        </p:blipFill>
        <p:spPr bwMode="auto">
          <a:xfrm>
            <a:off x="685800" y="3810000"/>
            <a:ext cx="3048000" cy="1409700"/>
          </a:xfrm>
          <a:prstGeom prst="rect">
            <a:avLst/>
          </a:prstGeom>
          <a:noFill/>
        </p:spPr>
      </p:pic>
      <p:pic>
        <p:nvPicPr>
          <p:cNvPr id="36874" name="Picture 10" descr="http://4.bp.blogspot.com/-doGcHE_8a9s/UZzv61eNxUI/AAAAAAAAACo/2GZkif_ko1k/s200/5.png"/>
          <p:cNvPicPr>
            <a:picLocks noChangeAspect="1" noChangeArrowheads="1"/>
          </p:cNvPicPr>
          <p:nvPr/>
        </p:nvPicPr>
        <p:blipFill>
          <a:blip r:embed="rId6"/>
          <a:srcRect/>
          <a:stretch>
            <a:fillRect/>
          </a:stretch>
        </p:blipFill>
        <p:spPr bwMode="auto">
          <a:xfrm>
            <a:off x="4267200" y="3429000"/>
            <a:ext cx="1905000" cy="1685926"/>
          </a:xfrm>
          <a:prstGeom prst="rect">
            <a:avLst/>
          </a:prstGeom>
          <a:noFill/>
        </p:spPr>
      </p:pic>
      <p:pic>
        <p:nvPicPr>
          <p:cNvPr id="36876" name="Picture 12" descr="http://1.bp.blogspot.com/-ojmeOcDeznA/UZ4x1VArZxI/AAAAAAAAAC4/2diuliH4oJI/s200/6.png"/>
          <p:cNvPicPr>
            <a:picLocks noChangeAspect="1" noChangeArrowheads="1"/>
          </p:cNvPicPr>
          <p:nvPr/>
        </p:nvPicPr>
        <p:blipFill>
          <a:blip r:embed="rId7"/>
          <a:srcRect/>
          <a:stretch>
            <a:fillRect/>
          </a:stretch>
        </p:blipFill>
        <p:spPr bwMode="auto">
          <a:xfrm>
            <a:off x="6858000" y="3276600"/>
            <a:ext cx="1905000" cy="866776"/>
          </a:xfrm>
          <a:prstGeom prst="rect">
            <a:avLst/>
          </a:prstGeom>
          <a:noFill/>
        </p:spPr>
      </p:pic>
      <p:pic>
        <p:nvPicPr>
          <p:cNvPr id="36878" name="Picture 14" descr="http://2.bp.blogspot.com/-c7okmXSzlzY/UZ4ycWVF92I/AAAAAAAAADI/R3YfMsif6Ag/s200/7.png"/>
          <p:cNvPicPr>
            <a:picLocks noChangeAspect="1" noChangeArrowheads="1"/>
          </p:cNvPicPr>
          <p:nvPr/>
        </p:nvPicPr>
        <p:blipFill>
          <a:blip r:embed="rId8"/>
          <a:srcRect/>
          <a:stretch>
            <a:fillRect/>
          </a:stretch>
        </p:blipFill>
        <p:spPr bwMode="auto">
          <a:xfrm>
            <a:off x="6629400" y="4572000"/>
            <a:ext cx="1905000" cy="19050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Things</a:t>
            </a:r>
            <a:endParaRPr lang="en-US" dirty="0"/>
          </a:p>
        </p:txBody>
      </p:sp>
      <p:pic>
        <p:nvPicPr>
          <p:cNvPr id="38914" name="Picture 2" descr="http://3.bp.blogspot.com/-H9Hh8Ognqa8/UZ4ztMMkt0I/AAAAAAAAADY/bwOkuKay0FM/s200/8.png"/>
          <p:cNvPicPr>
            <a:picLocks noChangeAspect="1" noChangeArrowheads="1"/>
          </p:cNvPicPr>
          <p:nvPr/>
        </p:nvPicPr>
        <p:blipFill>
          <a:blip r:embed="rId2"/>
          <a:srcRect/>
          <a:stretch>
            <a:fillRect/>
          </a:stretch>
        </p:blipFill>
        <p:spPr bwMode="auto">
          <a:xfrm>
            <a:off x="3276600" y="1981200"/>
            <a:ext cx="1905000" cy="533400"/>
          </a:xfrm>
          <a:prstGeom prst="rect">
            <a:avLst/>
          </a:prstGeom>
          <a:noFill/>
        </p:spPr>
      </p:pic>
      <p:pic>
        <p:nvPicPr>
          <p:cNvPr id="38916" name="Picture 4" descr="http://4.bp.blogspot.com/-KYQedrH96lg/UZ40kpT_hgI/AAAAAAAAADk/UeNobGLTaxk/s200/9.png"/>
          <p:cNvPicPr>
            <a:picLocks noChangeAspect="1" noChangeArrowheads="1"/>
          </p:cNvPicPr>
          <p:nvPr/>
        </p:nvPicPr>
        <p:blipFill>
          <a:blip r:embed="rId3"/>
          <a:srcRect/>
          <a:stretch>
            <a:fillRect/>
          </a:stretch>
        </p:blipFill>
        <p:spPr bwMode="auto">
          <a:xfrm>
            <a:off x="3352800" y="4114800"/>
            <a:ext cx="1905000" cy="895351"/>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Grouping Things</a:t>
            </a:r>
            <a:endParaRPr lang="en-US" dirty="0"/>
          </a:p>
        </p:txBody>
      </p:sp>
      <p:pic>
        <p:nvPicPr>
          <p:cNvPr id="39938" name="Picture 2" descr="http://4.bp.blogspot.com/-pj2otSz8too/UZ9jmi-Wz1I/AAAAAAAAAD0/HUeq5KgYFXo/s200/10.png"/>
          <p:cNvPicPr>
            <a:picLocks noChangeAspect="1" noChangeArrowheads="1"/>
          </p:cNvPicPr>
          <p:nvPr/>
        </p:nvPicPr>
        <p:blipFill>
          <a:blip r:embed="rId2"/>
          <a:srcRect/>
          <a:stretch>
            <a:fillRect/>
          </a:stretch>
        </p:blipFill>
        <p:spPr bwMode="auto">
          <a:xfrm>
            <a:off x="3581400" y="3048000"/>
            <a:ext cx="1905000" cy="100965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Annotational Things</a:t>
            </a:r>
            <a:endParaRPr lang="en-US" dirty="0"/>
          </a:p>
        </p:txBody>
      </p:sp>
      <p:pic>
        <p:nvPicPr>
          <p:cNvPr id="40962" name="Picture 2" descr="http://2.bp.blogspot.com/-jwUk08Jei6A/UZ9js1DOLNI/AAAAAAAAAD8/2S8jc8a08Hk/s200/11.png"/>
          <p:cNvPicPr>
            <a:picLocks noChangeAspect="1" noChangeArrowheads="1"/>
          </p:cNvPicPr>
          <p:nvPr/>
        </p:nvPicPr>
        <p:blipFill>
          <a:blip r:embed="rId2"/>
          <a:srcRect/>
          <a:stretch>
            <a:fillRect/>
          </a:stretch>
        </p:blipFill>
        <p:spPr bwMode="auto">
          <a:xfrm>
            <a:off x="3429000" y="3048000"/>
            <a:ext cx="1905000" cy="7620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 in UML</a:t>
            </a:r>
            <a:endParaRPr lang="en-US" dirty="0"/>
          </a:p>
        </p:txBody>
      </p:sp>
      <p:pic>
        <p:nvPicPr>
          <p:cNvPr id="41986" name="Picture 2" descr="http://3.bp.blogspot.com/-GYIARmI7jOY/UZ9kUMxft7I/AAAAAAAAAEE/CZqKIhPe7UA/s320/12.png"/>
          <p:cNvPicPr>
            <a:picLocks noChangeAspect="1" noChangeArrowheads="1"/>
          </p:cNvPicPr>
          <p:nvPr/>
        </p:nvPicPr>
        <p:blipFill>
          <a:blip r:embed="rId2"/>
          <a:srcRect/>
          <a:stretch>
            <a:fillRect/>
          </a:stretch>
        </p:blipFill>
        <p:spPr bwMode="auto">
          <a:xfrm>
            <a:off x="1295400" y="1752600"/>
            <a:ext cx="3048000" cy="209550"/>
          </a:xfrm>
          <a:prstGeom prst="rect">
            <a:avLst/>
          </a:prstGeom>
          <a:noFill/>
        </p:spPr>
      </p:pic>
      <p:pic>
        <p:nvPicPr>
          <p:cNvPr id="41988" name="Picture 4" descr="http://2.bp.blogspot.com/-gBy7MglW9NY/UZ9kaj3Ns7I/AAAAAAAAAEM/FZv-UGhApOw/s320/13.png"/>
          <p:cNvPicPr>
            <a:picLocks noChangeAspect="1" noChangeArrowheads="1"/>
          </p:cNvPicPr>
          <p:nvPr/>
        </p:nvPicPr>
        <p:blipFill>
          <a:blip r:embed="rId3"/>
          <a:srcRect/>
          <a:stretch>
            <a:fillRect/>
          </a:stretch>
        </p:blipFill>
        <p:spPr bwMode="auto">
          <a:xfrm>
            <a:off x="1219200" y="2438400"/>
            <a:ext cx="3048000" cy="657226"/>
          </a:xfrm>
          <a:prstGeom prst="rect">
            <a:avLst/>
          </a:prstGeom>
          <a:noFill/>
        </p:spPr>
      </p:pic>
      <p:pic>
        <p:nvPicPr>
          <p:cNvPr id="41990" name="Picture 6" descr="http://2.bp.blogspot.com/-qo3ZdU_Wqls/UZ9keqTQa8I/AAAAAAAAAEU/jGLCQzegiyE/s320/14.png"/>
          <p:cNvPicPr>
            <a:picLocks noChangeAspect="1" noChangeArrowheads="1"/>
          </p:cNvPicPr>
          <p:nvPr/>
        </p:nvPicPr>
        <p:blipFill>
          <a:blip r:embed="rId4"/>
          <a:srcRect/>
          <a:stretch>
            <a:fillRect/>
          </a:stretch>
        </p:blipFill>
        <p:spPr bwMode="auto">
          <a:xfrm>
            <a:off x="1295400" y="3886200"/>
            <a:ext cx="3048000" cy="400050"/>
          </a:xfrm>
          <a:prstGeom prst="rect">
            <a:avLst/>
          </a:prstGeom>
          <a:noFill/>
        </p:spPr>
      </p:pic>
      <p:pic>
        <p:nvPicPr>
          <p:cNvPr id="41992" name="Picture 8" descr="http://2.bp.blogspot.com/-nY6EEpHTc-Y/UZ9kiFdmCfI/AAAAAAAAAEc/MwyRilI5WpQ/s320/15.png"/>
          <p:cNvPicPr>
            <a:picLocks noChangeAspect="1" noChangeArrowheads="1"/>
          </p:cNvPicPr>
          <p:nvPr/>
        </p:nvPicPr>
        <p:blipFill>
          <a:blip r:embed="rId5"/>
          <a:srcRect/>
          <a:stretch>
            <a:fillRect/>
          </a:stretch>
        </p:blipFill>
        <p:spPr bwMode="auto">
          <a:xfrm>
            <a:off x="1295400" y="5105400"/>
            <a:ext cx="3048000" cy="400050"/>
          </a:xfrm>
          <a:prstGeom prst="rect">
            <a:avLst/>
          </a:prstGeom>
          <a:noFill/>
        </p:spPr>
      </p:pic>
      <p:sp>
        <p:nvSpPr>
          <p:cNvPr id="9" name="TextBox 8"/>
          <p:cNvSpPr txBox="1"/>
          <p:nvPr/>
        </p:nvSpPr>
        <p:spPr>
          <a:xfrm>
            <a:off x="5181600" y="1676400"/>
            <a:ext cx="1338828" cy="369332"/>
          </a:xfrm>
          <a:prstGeom prst="rect">
            <a:avLst/>
          </a:prstGeom>
          <a:noFill/>
        </p:spPr>
        <p:txBody>
          <a:bodyPr wrap="none" rtlCol="0">
            <a:spAutoFit/>
          </a:bodyPr>
          <a:lstStyle/>
          <a:p>
            <a:r>
              <a:rPr lang="en-US" dirty="0" smtClean="0"/>
              <a:t>Dependency</a:t>
            </a:r>
            <a:endParaRPr lang="en-US" dirty="0"/>
          </a:p>
        </p:txBody>
      </p:sp>
      <p:sp>
        <p:nvSpPr>
          <p:cNvPr id="10" name="TextBox 9"/>
          <p:cNvSpPr txBox="1"/>
          <p:nvPr/>
        </p:nvSpPr>
        <p:spPr>
          <a:xfrm>
            <a:off x="5202292" y="2590800"/>
            <a:ext cx="1274708" cy="369332"/>
          </a:xfrm>
          <a:prstGeom prst="rect">
            <a:avLst/>
          </a:prstGeom>
          <a:noFill/>
        </p:spPr>
        <p:txBody>
          <a:bodyPr wrap="none" rtlCol="0">
            <a:spAutoFit/>
          </a:bodyPr>
          <a:lstStyle/>
          <a:p>
            <a:r>
              <a:rPr lang="en-US" dirty="0" smtClean="0"/>
              <a:t>Association</a:t>
            </a:r>
            <a:endParaRPr lang="en-US" dirty="0"/>
          </a:p>
        </p:txBody>
      </p:sp>
      <p:sp>
        <p:nvSpPr>
          <p:cNvPr id="11" name="TextBox 10"/>
          <p:cNvSpPr txBox="1"/>
          <p:nvPr/>
        </p:nvSpPr>
        <p:spPr>
          <a:xfrm>
            <a:off x="5202292" y="3810000"/>
            <a:ext cx="1544012" cy="369332"/>
          </a:xfrm>
          <a:prstGeom prst="rect">
            <a:avLst/>
          </a:prstGeom>
          <a:noFill/>
        </p:spPr>
        <p:txBody>
          <a:bodyPr wrap="none" rtlCol="0">
            <a:spAutoFit/>
          </a:bodyPr>
          <a:lstStyle/>
          <a:p>
            <a:r>
              <a:rPr lang="en-US" dirty="0" smtClean="0"/>
              <a:t>Generalization</a:t>
            </a:r>
            <a:endParaRPr lang="en-US" dirty="0"/>
          </a:p>
        </p:txBody>
      </p:sp>
      <p:sp>
        <p:nvSpPr>
          <p:cNvPr id="12" name="TextBox 11"/>
          <p:cNvSpPr txBox="1"/>
          <p:nvPr/>
        </p:nvSpPr>
        <p:spPr>
          <a:xfrm>
            <a:off x="5240764" y="5117068"/>
            <a:ext cx="1236236" cy="369332"/>
          </a:xfrm>
          <a:prstGeom prst="rect">
            <a:avLst/>
          </a:prstGeom>
          <a:noFill/>
        </p:spPr>
        <p:txBody>
          <a:bodyPr wrap="none" rtlCol="0">
            <a:spAutoFit/>
          </a:bodyPr>
          <a:lstStyle/>
          <a:p>
            <a:r>
              <a:rPr lang="en-US" dirty="0" smtClean="0"/>
              <a:t>Realization</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Diagrams</a:t>
            </a:r>
            <a:endParaRPr lang="en-US" dirty="0"/>
          </a:p>
        </p:txBody>
      </p:sp>
      <p:sp>
        <p:nvSpPr>
          <p:cNvPr id="3" name="Content Placeholder 2"/>
          <p:cNvSpPr>
            <a:spLocks noGrp="1"/>
          </p:cNvSpPr>
          <p:nvPr>
            <p:ph idx="1"/>
          </p:nvPr>
        </p:nvSpPr>
        <p:spPr/>
        <p:txBody>
          <a:bodyPr>
            <a:normAutofit fontScale="92500" lnSpcReduction="20000"/>
          </a:bodyPr>
          <a:lstStyle/>
          <a:p>
            <a:pPr marL="514350" lvl="0" indent="-514350">
              <a:buFont typeface="+mj-lt"/>
              <a:buAutoNum type="arabicPeriod"/>
            </a:pPr>
            <a:r>
              <a:rPr lang="en-US" dirty="0" smtClean="0"/>
              <a:t>Class diagram</a:t>
            </a:r>
          </a:p>
          <a:p>
            <a:pPr marL="514350" lvl="0" indent="-514350">
              <a:buFont typeface="+mj-lt"/>
              <a:buAutoNum type="arabicPeriod"/>
            </a:pPr>
            <a:r>
              <a:rPr lang="en-US" dirty="0" smtClean="0"/>
              <a:t>Object diagram</a:t>
            </a:r>
          </a:p>
          <a:p>
            <a:pPr marL="514350" lvl="0" indent="-514350">
              <a:buFont typeface="+mj-lt"/>
              <a:buAutoNum type="arabicPeriod"/>
            </a:pPr>
            <a:r>
              <a:rPr lang="en-US" dirty="0" smtClean="0"/>
              <a:t>Use case diagram</a:t>
            </a:r>
          </a:p>
          <a:p>
            <a:pPr marL="514350" lvl="0" indent="-514350">
              <a:buFont typeface="+mj-lt"/>
              <a:buAutoNum type="arabicPeriod"/>
            </a:pPr>
            <a:r>
              <a:rPr lang="en-US" dirty="0" smtClean="0"/>
              <a:t>Sequence diagram</a:t>
            </a:r>
          </a:p>
          <a:p>
            <a:pPr marL="514350" lvl="0" indent="-514350">
              <a:buFont typeface="+mj-lt"/>
              <a:buAutoNum type="arabicPeriod"/>
            </a:pPr>
            <a:r>
              <a:rPr lang="en-US" dirty="0" smtClean="0"/>
              <a:t>Collaboration diagram</a:t>
            </a:r>
          </a:p>
          <a:p>
            <a:pPr marL="514350" lvl="0" indent="-514350">
              <a:buFont typeface="+mj-lt"/>
              <a:buAutoNum type="arabicPeriod"/>
            </a:pPr>
            <a:r>
              <a:rPr lang="en-US" dirty="0" smtClean="0"/>
              <a:t>Statechart diagram</a:t>
            </a:r>
          </a:p>
          <a:p>
            <a:pPr marL="514350" lvl="0" indent="-514350">
              <a:buFont typeface="+mj-lt"/>
              <a:buAutoNum type="arabicPeriod"/>
            </a:pPr>
            <a:r>
              <a:rPr lang="en-US" dirty="0" smtClean="0"/>
              <a:t>Activity diagram</a:t>
            </a:r>
          </a:p>
          <a:p>
            <a:pPr marL="514350" lvl="0" indent="-514350">
              <a:buFont typeface="+mj-lt"/>
              <a:buAutoNum type="arabicPeriod"/>
            </a:pPr>
            <a:r>
              <a:rPr lang="en-US" dirty="0" smtClean="0"/>
              <a:t>Component diagram</a:t>
            </a:r>
          </a:p>
          <a:p>
            <a:pPr marL="514350" lvl="0" indent="-514350">
              <a:buFont typeface="+mj-lt"/>
              <a:buAutoNum type="arabicPeriod"/>
            </a:pPr>
            <a:r>
              <a:rPr lang="en-US" dirty="0" smtClean="0"/>
              <a:t>Deployment diagram</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a:t>
            </a:r>
            <a:endParaRPr lang="en-US" dirty="0"/>
          </a:p>
        </p:txBody>
      </p:sp>
      <p:pic>
        <p:nvPicPr>
          <p:cNvPr id="1026" name="Picture 2" descr="http://3.bp.blogspot.com/-1bMynea-b2E/UZ-AhZ-iurI/AAAAAAAAAEs/S2gb6VlcQrE/s1600/16-rules1.png"/>
          <p:cNvPicPr>
            <a:picLocks noChangeAspect="1" noChangeArrowheads="1"/>
          </p:cNvPicPr>
          <p:nvPr/>
        </p:nvPicPr>
        <p:blipFill>
          <a:blip r:embed="rId2"/>
          <a:srcRect/>
          <a:stretch>
            <a:fillRect/>
          </a:stretch>
        </p:blipFill>
        <p:spPr bwMode="auto">
          <a:xfrm>
            <a:off x="666750" y="1905000"/>
            <a:ext cx="7639050" cy="1807799"/>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Mechanisms</a:t>
            </a:r>
            <a:endParaRPr lang="en-US" dirty="0"/>
          </a:p>
        </p:txBody>
      </p:sp>
      <p:sp>
        <p:nvSpPr>
          <p:cNvPr id="3" name="Content Placeholder 2"/>
          <p:cNvSpPr>
            <a:spLocks noGrp="1"/>
          </p:cNvSpPr>
          <p:nvPr>
            <p:ph idx="1"/>
          </p:nvPr>
        </p:nvSpPr>
        <p:spPr/>
        <p:txBody>
          <a:bodyPr/>
          <a:lstStyle/>
          <a:p>
            <a:r>
              <a:rPr lang="en-US" dirty="0" smtClean="0"/>
              <a:t>Specifications</a:t>
            </a:r>
          </a:p>
          <a:p>
            <a:r>
              <a:rPr lang="en-US" dirty="0" smtClean="0"/>
              <a:t>Adornments</a:t>
            </a:r>
          </a:p>
          <a:p>
            <a:r>
              <a:rPr lang="en-US" dirty="0" smtClean="0"/>
              <a:t>Common divisions</a:t>
            </a:r>
          </a:p>
          <a:p>
            <a:r>
              <a:rPr lang="en-US" dirty="0" smtClean="0"/>
              <a:t>Extensibility mechanisms</a:t>
            </a:r>
          </a:p>
          <a:p>
            <a:pPr lvl="1"/>
            <a:r>
              <a:rPr lang="en-US" dirty="0" smtClean="0"/>
              <a:t>Stereotypes</a:t>
            </a:r>
          </a:p>
          <a:p>
            <a:pPr lvl="1"/>
            <a:r>
              <a:rPr lang="en-US" dirty="0" smtClean="0"/>
              <a:t>Tagged values</a:t>
            </a:r>
          </a:p>
          <a:p>
            <a:pPr lvl="1"/>
            <a:r>
              <a:rPr lang="en-US" dirty="0" smtClean="0"/>
              <a:t>Constraints</a:t>
            </a:r>
            <a:endParaRPr lang="en-US" dirty="0"/>
          </a:p>
        </p:txBody>
      </p:sp>
      <p:pic>
        <p:nvPicPr>
          <p:cNvPr id="37890" name="Picture 2" descr="http://3.bp.blogspot.com/-yRX4JIN4ACU/UZ-IsJoVBPI/AAAAAAAAAFE/dAUkZtRL-7M/s200/18-adornments.png"/>
          <p:cNvPicPr>
            <a:picLocks noChangeAspect="1" noChangeArrowheads="1"/>
          </p:cNvPicPr>
          <p:nvPr/>
        </p:nvPicPr>
        <p:blipFill>
          <a:blip r:embed="rId2"/>
          <a:srcRect/>
          <a:stretch>
            <a:fillRect/>
          </a:stretch>
        </p:blipFill>
        <p:spPr bwMode="auto">
          <a:xfrm>
            <a:off x="6858000" y="304800"/>
            <a:ext cx="1714500" cy="1905000"/>
          </a:xfrm>
          <a:prstGeom prst="rect">
            <a:avLst/>
          </a:prstGeom>
          <a:noFill/>
        </p:spPr>
      </p:pic>
      <p:pic>
        <p:nvPicPr>
          <p:cNvPr id="37892" name="Picture 4" descr="http://2.bp.blogspot.com/-2VzFosIO9OM/UZ-JLF8EA2I/AAAAAAAAAFM/_nKAEtwsCIs/s320/19-common-divisions.png"/>
          <p:cNvPicPr>
            <a:picLocks noChangeAspect="1" noChangeArrowheads="1"/>
          </p:cNvPicPr>
          <p:nvPr/>
        </p:nvPicPr>
        <p:blipFill>
          <a:blip r:embed="rId3"/>
          <a:srcRect/>
          <a:stretch>
            <a:fillRect/>
          </a:stretch>
        </p:blipFill>
        <p:spPr bwMode="auto">
          <a:xfrm>
            <a:off x="5791200" y="2667000"/>
            <a:ext cx="3048000" cy="1524001"/>
          </a:xfrm>
          <a:prstGeom prst="rect">
            <a:avLst/>
          </a:prstGeom>
          <a:noFill/>
        </p:spPr>
      </p:pic>
      <p:pic>
        <p:nvPicPr>
          <p:cNvPr id="37894" name="Picture 6" descr="http://3.bp.blogspot.com/-Cg9FCNXavwI/UZ-JdNhYDxI/AAAAAAAAAFU/Vczq-Zwv4Fs/s320/20-common-divisions.png"/>
          <p:cNvPicPr>
            <a:picLocks noChangeAspect="1" noChangeArrowheads="1"/>
          </p:cNvPicPr>
          <p:nvPr/>
        </p:nvPicPr>
        <p:blipFill>
          <a:blip r:embed="rId4"/>
          <a:srcRect/>
          <a:stretch>
            <a:fillRect/>
          </a:stretch>
        </p:blipFill>
        <p:spPr bwMode="auto">
          <a:xfrm>
            <a:off x="5715000" y="4495800"/>
            <a:ext cx="3048000" cy="1257301"/>
          </a:xfrm>
          <a:prstGeom prst="rect">
            <a:avLst/>
          </a:prstGeom>
          <a:noFill/>
        </p:spPr>
      </p:pic>
      <p:pic>
        <p:nvPicPr>
          <p:cNvPr id="37896" name="Picture 8" descr="http://2.bp.blogspot.com/--7eA8t4-RqY/UZ-Ji6tMoWI/AAAAAAAAAFc/ohC5ptNa_dI/s320/21-extensibilty-mechanisms.png"/>
          <p:cNvPicPr>
            <a:picLocks noChangeAspect="1" noChangeArrowheads="1"/>
          </p:cNvPicPr>
          <p:nvPr/>
        </p:nvPicPr>
        <p:blipFill>
          <a:blip r:embed="rId5"/>
          <a:srcRect/>
          <a:stretch>
            <a:fillRect/>
          </a:stretch>
        </p:blipFill>
        <p:spPr bwMode="auto">
          <a:xfrm>
            <a:off x="2209800" y="5410200"/>
            <a:ext cx="3048000" cy="1257301"/>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0"/>
            <a:ext cx="8077200" cy="1143000"/>
          </a:xfrm>
        </p:spPr>
        <p:txBody>
          <a:bodyPr/>
          <a:lstStyle/>
          <a:p>
            <a:pPr algn="ctr"/>
            <a:r>
              <a:rPr lang="en-US" dirty="0" smtClean="0"/>
              <a:t>Software Architecture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lnSpcReduction="10000"/>
          </a:bodyPr>
          <a:lstStyle/>
          <a:p>
            <a:r>
              <a:rPr lang="en-US" dirty="0" smtClean="0"/>
              <a:t>Learn what is UML.</a:t>
            </a:r>
          </a:p>
          <a:p>
            <a:endParaRPr lang="en-US" dirty="0" smtClean="0"/>
          </a:p>
          <a:p>
            <a:r>
              <a:rPr lang="en-US" dirty="0" smtClean="0"/>
              <a:t>Learn why UML is relevant to developing software systems.</a:t>
            </a:r>
          </a:p>
          <a:p>
            <a:endParaRPr lang="en-US" dirty="0" smtClean="0"/>
          </a:p>
          <a:p>
            <a:r>
              <a:rPr lang="en-US" dirty="0" smtClean="0"/>
              <a:t>Learn how to speak the language effectively.</a:t>
            </a:r>
          </a:p>
          <a:p>
            <a:endParaRPr lang="en-US" dirty="0" smtClean="0"/>
          </a:p>
          <a:p>
            <a:r>
              <a:rPr lang="en-US" dirty="0" smtClean="0"/>
              <a:t>Learn how to apply UML.</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a:t>
            </a:r>
            <a:endParaRPr lang="en-US" dirty="0"/>
          </a:p>
        </p:txBody>
      </p:sp>
      <p:pic>
        <p:nvPicPr>
          <p:cNvPr id="4" name="Content Placeholder 3" descr="4+1-view-model.png"/>
          <p:cNvPicPr>
            <a:picLocks noGrp="1" noChangeAspect="1"/>
          </p:cNvPicPr>
          <p:nvPr>
            <p:ph idx="1"/>
          </p:nvPr>
        </p:nvPicPr>
        <p:blipFill>
          <a:blip r:embed="rId2"/>
          <a:stretch>
            <a:fillRect/>
          </a:stretch>
        </p:blipFill>
        <p:spPr>
          <a:xfrm>
            <a:off x="1914809" y="2432250"/>
            <a:ext cx="4552381" cy="3209524"/>
          </a:xfrm>
        </p:spPr>
      </p:pic>
      <p:grpSp>
        <p:nvGrpSpPr>
          <p:cNvPr id="5" name="Group 4"/>
          <p:cNvGrpSpPr/>
          <p:nvPr/>
        </p:nvGrpSpPr>
        <p:grpSpPr>
          <a:xfrm>
            <a:off x="685800" y="1752600"/>
            <a:ext cx="1371600" cy="1447800"/>
            <a:chOff x="685800" y="1752600"/>
            <a:chExt cx="1371600" cy="1447800"/>
          </a:xfrm>
        </p:grpSpPr>
        <p:pic>
          <p:nvPicPr>
            <p:cNvPr id="6" name="Picture 33" descr="j0195384"/>
            <p:cNvPicPr>
              <a:picLocks noChangeAspect="1" noChangeArrowheads="1"/>
            </p:cNvPicPr>
            <p:nvPr/>
          </p:nvPicPr>
          <p:blipFill>
            <a:blip r:embed="rId3"/>
            <a:srcRect/>
            <a:stretch>
              <a:fillRect/>
            </a:stretch>
          </p:blipFill>
          <p:spPr>
            <a:xfrm>
              <a:off x="990600" y="1752600"/>
              <a:ext cx="820738" cy="760413"/>
            </a:xfrm>
            <a:prstGeom prst="rect">
              <a:avLst/>
            </a:prstGeom>
            <a:noFill/>
            <a:ln/>
          </p:spPr>
        </p:pic>
        <p:sp>
          <p:nvSpPr>
            <p:cNvPr id="7" name="Rectangle 27"/>
            <p:cNvSpPr>
              <a:spLocks noChangeArrowheads="1"/>
            </p:cNvSpPr>
            <p:nvPr/>
          </p:nvSpPr>
          <p:spPr bwMode="auto">
            <a:xfrm>
              <a:off x="685800" y="2209800"/>
              <a:ext cx="1371600" cy="990600"/>
            </a:xfrm>
            <a:prstGeom prst="rect">
              <a:avLst/>
            </a:prstGeom>
            <a:noFill/>
            <a:ln w="9525">
              <a:noFill/>
              <a:miter lim="800000"/>
              <a:headEnd/>
              <a:tailEnd/>
            </a:ln>
            <a:effectLst/>
          </p:spPr>
          <p:txBody>
            <a:bodyPr wrap="none" anchor="ctr"/>
            <a:lstStyle/>
            <a:p>
              <a:pPr algn="ctr" eaLnBrk="1" hangingPunct="1"/>
              <a:r>
                <a:rPr lang="en-CA" sz="1600" dirty="0">
                  <a:latin typeface="Arial" charset="0"/>
                </a:rPr>
                <a:t>End user</a:t>
              </a:r>
              <a:endParaRPr lang="en-US" sz="1600" dirty="0">
                <a:latin typeface="Arial" charset="0"/>
              </a:endParaRPr>
            </a:p>
          </p:txBody>
        </p:sp>
      </p:grpSp>
      <p:grpSp>
        <p:nvGrpSpPr>
          <p:cNvPr id="8" name="Group 7"/>
          <p:cNvGrpSpPr/>
          <p:nvPr/>
        </p:nvGrpSpPr>
        <p:grpSpPr>
          <a:xfrm>
            <a:off x="685800" y="4724400"/>
            <a:ext cx="1371600" cy="1449387"/>
            <a:chOff x="685800" y="4724400"/>
            <a:chExt cx="1371600" cy="1449387"/>
          </a:xfrm>
        </p:grpSpPr>
        <p:pic>
          <p:nvPicPr>
            <p:cNvPr id="9" name="Picture 25" descr="MCPE02387_0000[1]"/>
            <p:cNvPicPr>
              <a:picLocks noChangeAspect="1" noChangeArrowheads="1"/>
            </p:cNvPicPr>
            <p:nvPr/>
          </p:nvPicPr>
          <p:blipFill>
            <a:blip r:embed="rId4"/>
            <a:srcRect/>
            <a:stretch>
              <a:fillRect/>
            </a:stretch>
          </p:blipFill>
          <p:spPr bwMode="auto">
            <a:xfrm>
              <a:off x="990600" y="4724400"/>
              <a:ext cx="849313" cy="836612"/>
            </a:xfrm>
            <a:prstGeom prst="rect">
              <a:avLst/>
            </a:prstGeom>
            <a:noFill/>
            <a:ln w="9525">
              <a:noFill/>
              <a:miter lim="800000"/>
              <a:headEnd/>
              <a:tailEnd/>
            </a:ln>
            <a:effectLst/>
          </p:spPr>
        </p:pic>
        <p:sp>
          <p:nvSpPr>
            <p:cNvPr id="10" name="Rectangle 29"/>
            <p:cNvSpPr>
              <a:spLocks noChangeArrowheads="1"/>
            </p:cNvSpPr>
            <p:nvPr/>
          </p:nvSpPr>
          <p:spPr bwMode="auto">
            <a:xfrm>
              <a:off x="685800" y="5183187"/>
              <a:ext cx="1371600" cy="990600"/>
            </a:xfrm>
            <a:prstGeom prst="rect">
              <a:avLst/>
            </a:prstGeom>
            <a:noFill/>
            <a:ln w="9525">
              <a:noFill/>
              <a:miter lim="800000"/>
              <a:headEnd/>
              <a:tailEnd/>
            </a:ln>
            <a:effectLst/>
          </p:spPr>
          <p:txBody>
            <a:bodyPr wrap="none" anchor="ctr"/>
            <a:lstStyle/>
            <a:p>
              <a:pPr algn="ctr" eaLnBrk="1" hangingPunct="1"/>
              <a:r>
                <a:rPr lang="en-CA" sz="1600" dirty="0">
                  <a:latin typeface="Arial" charset="0"/>
                </a:rPr>
                <a:t>Integrator</a:t>
              </a:r>
              <a:endParaRPr lang="en-US" sz="1600" dirty="0">
                <a:latin typeface="Arial" charset="0"/>
              </a:endParaRPr>
            </a:p>
          </p:txBody>
        </p:sp>
      </p:grpSp>
      <p:grpSp>
        <p:nvGrpSpPr>
          <p:cNvPr id="11" name="Group 10"/>
          <p:cNvGrpSpPr/>
          <p:nvPr/>
        </p:nvGrpSpPr>
        <p:grpSpPr>
          <a:xfrm>
            <a:off x="6553200" y="1524000"/>
            <a:ext cx="1371600" cy="1905000"/>
            <a:chOff x="6553200" y="1524000"/>
            <a:chExt cx="1371600" cy="1905000"/>
          </a:xfrm>
        </p:grpSpPr>
        <p:pic>
          <p:nvPicPr>
            <p:cNvPr id="12" name="Picture 18" descr="MCj01298860000[1]"/>
            <p:cNvPicPr>
              <a:picLocks noChangeAspect="1" noChangeArrowheads="1"/>
            </p:cNvPicPr>
            <p:nvPr/>
          </p:nvPicPr>
          <p:blipFill>
            <a:blip r:embed="rId5"/>
            <a:srcRect/>
            <a:stretch>
              <a:fillRect/>
            </a:stretch>
          </p:blipFill>
          <p:spPr>
            <a:xfrm>
              <a:off x="6705600" y="1524000"/>
              <a:ext cx="1066800" cy="1066800"/>
            </a:xfrm>
            <a:prstGeom prst="rect">
              <a:avLst/>
            </a:prstGeom>
            <a:noFill/>
            <a:ln/>
          </p:spPr>
        </p:pic>
        <p:sp>
          <p:nvSpPr>
            <p:cNvPr id="13" name="Rectangle 30"/>
            <p:cNvSpPr>
              <a:spLocks noChangeArrowheads="1"/>
            </p:cNvSpPr>
            <p:nvPr/>
          </p:nvSpPr>
          <p:spPr bwMode="auto">
            <a:xfrm>
              <a:off x="6553200" y="2438400"/>
              <a:ext cx="1371600" cy="990600"/>
            </a:xfrm>
            <a:prstGeom prst="rect">
              <a:avLst/>
            </a:prstGeom>
            <a:noFill/>
            <a:ln w="9525">
              <a:noFill/>
              <a:miter lim="800000"/>
              <a:headEnd/>
              <a:tailEnd/>
            </a:ln>
            <a:effectLst/>
          </p:spPr>
          <p:txBody>
            <a:bodyPr wrap="none" anchor="ctr"/>
            <a:lstStyle/>
            <a:p>
              <a:pPr algn="ctr" eaLnBrk="1" hangingPunct="1"/>
              <a:r>
                <a:rPr lang="en-CA" sz="1600" dirty="0">
                  <a:latin typeface="Arial" charset="0"/>
                </a:rPr>
                <a:t>Programmers</a:t>
              </a:r>
            </a:p>
            <a:p>
              <a:pPr algn="ctr" eaLnBrk="1" hangingPunct="1"/>
              <a:r>
                <a:rPr lang="en-CA" sz="1600" dirty="0">
                  <a:latin typeface="Arial" charset="0"/>
                </a:rPr>
                <a:t>&amp; software</a:t>
              </a:r>
              <a:br>
                <a:rPr lang="en-CA" sz="1600" dirty="0">
                  <a:latin typeface="Arial" charset="0"/>
                </a:rPr>
              </a:br>
              <a:r>
                <a:rPr lang="en-CA" sz="1600" dirty="0">
                  <a:latin typeface="Arial" charset="0"/>
                </a:rPr>
                <a:t> managers</a:t>
              </a:r>
              <a:endParaRPr lang="en-US" sz="1600" dirty="0">
                <a:latin typeface="Arial" charset="0"/>
              </a:endParaRPr>
            </a:p>
          </p:txBody>
        </p:sp>
      </p:grpSp>
      <p:grpSp>
        <p:nvGrpSpPr>
          <p:cNvPr id="14" name="Group 13"/>
          <p:cNvGrpSpPr/>
          <p:nvPr/>
        </p:nvGrpSpPr>
        <p:grpSpPr>
          <a:xfrm>
            <a:off x="6477000" y="4800600"/>
            <a:ext cx="1371600" cy="1524000"/>
            <a:chOff x="6477000" y="4800600"/>
            <a:chExt cx="1371600" cy="1524000"/>
          </a:xfrm>
        </p:grpSpPr>
        <p:pic>
          <p:nvPicPr>
            <p:cNvPr id="15" name="Picture 26" descr="MCj02311330000[1]"/>
            <p:cNvPicPr>
              <a:picLocks noChangeAspect="1" noChangeArrowheads="1"/>
            </p:cNvPicPr>
            <p:nvPr/>
          </p:nvPicPr>
          <p:blipFill>
            <a:blip r:embed="rId6"/>
            <a:srcRect/>
            <a:stretch>
              <a:fillRect/>
            </a:stretch>
          </p:blipFill>
          <p:spPr bwMode="auto">
            <a:xfrm>
              <a:off x="6629400" y="4800600"/>
              <a:ext cx="914400" cy="914400"/>
            </a:xfrm>
            <a:prstGeom prst="rect">
              <a:avLst/>
            </a:prstGeom>
            <a:noFill/>
            <a:ln w="9525">
              <a:noFill/>
              <a:miter lim="800000"/>
              <a:headEnd/>
              <a:tailEnd/>
            </a:ln>
            <a:effectLst/>
          </p:spPr>
        </p:pic>
        <p:sp>
          <p:nvSpPr>
            <p:cNvPr id="16" name="Rectangle 28"/>
            <p:cNvSpPr>
              <a:spLocks noChangeArrowheads="1"/>
            </p:cNvSpPr>
            <p:nvPr/>
          </p:nvSpPr>
          <p:spPr bwMode="auto">
            <a:xfrm>
              <a:off x="6477000" y="5334000"/>
              <a:ext cx="1371600" cy="990600"/>
            </a:xfrm>
            <a:prstGeom prst="rect">
              <a:avLst/>
            </a:prstGeom>
            <a:noFill/>
            <a:ln w="9525">
              <a:noFill/>
              <a:miter lim="800000"/>
              <a:headEnd/>
              <a:tailEnd/>
            </a:ln>
            <a:effectLst/>
          </p:spPr>
          <p:txBody>
            <a:bodyPr wrap="none" anchor="ctr"/>
            <a:lstStyle/>
            <a:p>
              <a:pPr algn="ctr" eaLnBrk="1" hangingPunct="1"/>
              <a:r>
                <a:rPr lang="en-CA" sz="1600">
                  <a:latin typeface="Arial" charset="0"/>
                </a:rPr>
                <a:t>System Engineer</a:t>
              </a:r>
              <a:endParaRPr lang="en-US" sz="1600">
                <a:latin typeface="Arial" charset="0"/>
              </a:endParaRPr>
            </a:p>
          </p:txBody>
        </p:sp>
      </p:grpSp>
      <p:sp>
        <p:nvSpPr>
          <p:cNvPr id="17" name="TextBox 16"/>
          <p:cNvSpPr txBox="1"/>
          <p:nvPr/>
        </p:nvSpPr>
        <p:spPr>
          <a:xfrm>
            <a:off x="2133600" y="2057400"/>
            <a:ext cx="1752600" cy="369332"/>
          </a:xfrm>
          <a:prstGeom prst="rect">
            <a:avLst/>
          </a:prstGeom>
          <a:noFill/>
        </p:spPr>
        <p:txBody>
          <a:bodyPr wrap="square" rtlCol="0">
            <a:spAutoFit/>
          </a:bodyPr>
          <a:lstStyle/>
          <a:p>
            <a:r>
              <a:rPr lang="en-US" dirty="0" smtClean="0"/>
              <a:t>Logical View</a:t>
            </a:r>
            <a:endParaRPr lang="en-US" dirty="0"/>
          </a:p>
        </p:txBody>
      </p:sp>
      <p:sp>
        <p:nvSpPr>
          <p:cNvPr id="18" name="TextBox 17"/>
          <p:cNvSpPr txBox="1"/>
          <p:nvPr/>
        </p:nvSpPr>
        <p:spPr>
          <a:xfrm>
            <a:off x="4419600" y="1828800"/>
            <a:ext cx="1752600" cy="646331"/>
          </a:xfrm>
          <a:prstGeom prst="rect">
            <a:avLst/>
          </a:prstGeom>
          <a:noFill/>
        </p:spPr>
        <p:txBody>
          <a:bodyPr wrap="square" rtlCol="0">
            <a:spAutoFit/>
          </a:bodyPr>
          <a:lstStyle/>
          <a:p>
            <a:pPr algn="ctr"/>
            <a:r>
              <a:rPr lang="en-US" dirty="0" smtClean="0"/>
              <a:t>Development View</a:t>
            </a:r>
            <a:endParaRPr lang="en-US" dirty="0"/>
          </a:p>
        </p:txBody>
      </p:sp>
      <p:sp>
        <p:nvSpPr>
          <p:cNvPr id="19" name="TextBox 18"/>
          <p:cNvSpPr txBox="1"/>
          <p:nvPr/>
        </p:nvSpPr>
        <p:spPr>
          <a:xfrm>
            <a:off x="4419600" y="5638800"/>
            <a:ext cx="1905000" cy="381000"/>
          </a:xfrm>
          <a:prstGeom prst="rect">
            <a:avLst/>
          </a:prstGeom>
          <a:noFill/>
        </p:spPr>
        <p:txBody>
          <a:bodyPr wrap="square" rtlCol="0">
            <a:spAutoFit/>
          </a:bodyPr>
          <a:lstStyle/>
          <a:p>
            <a:r>
              <a:rPr lang="en-US" dirty="0" smtClean="0"/>
              <a:t>Physical View</a:t>
            </a:r>
            <a:endParaRPr lang="en-US" dirty="0"/>
          </a:p>
        </p:txBody>
      </p:sp>
      <p:sp>
        <p:nvSpPr>
          <p:cNvPr id="20" name="TextBox 19"/>
          <p:cNvSpPr txBox="1"/>
          <p:nvPr/>
        </p:nvSpPr>
        <p:spPr>
          <a:xfrm>
            <a:off x="2438400" y="6019800"/>
            <a:ext cx="4495800" cy="369332"/>
          </a:xfrm>
          <a:prstGeom prst="rect">
            <a:avLst/>
          </a:prstGeom>
          <a:noFill/>
        </p:spPr>
        <p:txBody>
          <a:bodyPr wrap="square" rtlCol="0">
            <a:spAutoFit/>
          </a:bodyPr>
          <a:lstStyle/>
          <a:p>
            <a:r>
              <a:rPr lang="en-US" b="1" dirty="0" smtClean="0"/>
              <a:t>Developed by </a:t>
            </a:r>
            <a:r>
              <a:rPr lang="en-US" b="1" dirty="0" smtClean="0">
                <a:solidFill>
                  <a:srgbClr val="FF0000"/>
                </a:solidFill>
              </a:rPr>
              <a:t>Philippe Kruchten</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Vs Design</a:t>
            </a:r>
            <a:endParaRPr lang="en-US" dirty="0"/>
          </a:p>
        </p:txBody>
      </p:sp>
      <p:pic>
        <p:nvPicPr>
          <p:cNvPr id="1026" name="Picture 2" descr="C:\Users\User\Desktop\aircraft3.jpg"/>
          <p:cNvPicPr>
            <a:picLocks noChangeAspect="1" noChangeArrowheads="1"/>
          </p:cNvPicPr>
          <p:nvPr/>
        </p:nvPicPr>
        <p:blipFill>
          <a:blip r:embed="rId2"/>
          <a:srcRect/>
          <a:stretch>
            <a:fillRect/>
          </a:stretch>
        </p:blipFill>
        <p:spPr bwMode="auto">
          <a:xfrm>
            <a:off x="457200" y="2209800"/>
            <a:ext cx="4053956" cy="4038600"/>
          </a:xfrm>
          <a:prstGeom prst="rect">
            <a:avLst/>
          </a:prstGeom>
          <a:noFill/>
        </p:spPr>
      </p:pic>
      <p:pic>
        <p:nvPicPr>
          <p:cNvPr id="1027" name="Picture 3" descr="C:\Users\User\Desktop\wing.jpg"/>
          <p:cNvPicPr>
            <a:picLocks noChangeAspect="1" noChangeArrowheads="1"/>
          </p:cNvPicPr>
          <p:nvPr/>
        </p:nvPicPr>
        <p:blipFill>
          <a:blip r:embed="rId3"/>
          <a:srcRect/>
          <a:stretch>
            <a:fillRect/>
          </a:stretch>
        </p:blipFill>
        <p:spPr bwMode="auto">
          <a:xfrm>
            <a:off x="4724400" y="2895600"/>
            <a:ext cx="4022035" cy="2438400"/>
          </a:xfrm>
          <a:prstGeom prst="rect">
            <a:avLst/>
          </a:prstGeom>
          <a:noFill/>
        </p:spPr>
      </p:pic>
      <p:sp>
        <p:nvSpPr>
          <p:cNvPr id="6" name="TextBox 5"/>
          <p:cNvSpPr txBox="1"/>
          <p:nvPr/>
        </p:nvSpPr>
        <p:spPr>
          <a:xfrm>
            <a:off x="990600" y="1600200"/>
            <a:ext cx="3151504" cy="369332"/>
          </a:xfrm>
          <a:prstGeom prst="rect">
            <a:avLst/>
          </a:prstGeom>
          <a:noFill/>
        </p:spPr>
        <p:txBody>
          <a:bodyPr wrap="none" rtlCol="0">
            <a:spAutoFit/>
          </a:bodyPr>
          <a:lstStyle/>
          <a:p>
            <a:r>
              <a:rPr lang="en-US" b="1" dirty="0" smtClean="0"/>
              <a:t>Overall System (Architecture)</a:t>
            </a:r>
            <a:endParaRPr lang="en-US" b="1" dirty="0"/>
          </a:p>
        </p:txBody>
      </p:sp>
      <p:sp>
        <p:nvSpPr>
          <p:cNvPr id="7" name="TextBox 6"/>
          <p:cNvSpPr txBox="1"/>
          <p:nvPr/>
        </p:nvSpPr>
        <p:spPr>
          <a:xfrm>
            <a:off x="5181600" y="2286000"/>
            <a:ext cx="2941831" cy="369332"/>
          </a:xfrm>
          <a:prstGeom prst="rect">
            <a:avLst/>
          </a:prstGeom>
          <a:noFill/>
        </p:spPr>
        <p:txBody>
          <a:bodyPr wrap="none" rtlCol="0">
            <a:spAutoFit/>
          </a:bodyPr>
          <a:lstStyle/>
          <a:p>
            <a:r>
              <a:rPr lang="en-US" b="1" dirty="0" smtClean="0"/>
              <a:t>Specific Subsystem (Design)</a:t>
            </a:r>
            <a:endParaRPr lang="en-US" b="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0"/>
            <a:ext cx="8077200" cy="1143000"/>
          </a:xfrm>
        </p:spPr>
        <p:txBody>
          <a:bodyPr/>
          <a:lstStyle/>
          <a:p>
            <a:pPr algn="ctr"/>
            <a:r>
              <a:rPr lang="en-US" dirty="0" smtClean="0"/>
              <a:t>Unified Process</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Software Development Life Cycle</a:t>
            </a:r>
            <a:endParaRPr lang="en-US" dirty="0"/>
          </a:p>
        </p:txBody>
      </p:sp>
      <p:pic>
        <p:nvPicPr>
          <p:cNvPr id="4" name="Picture 2"/>
          <p:cNvPicPr>
            <a:picLocks noGrp="1" noChangeAspect="1" noChangeArrowheads="1"/>
          </p:cNvPicPr>
          <p:nvPr>
            <p:ph idx="1"/>
          </p:nvPr>
        </p:nvPicPr>
        <p:blipFill>
          <a:blip r:embed="rId2"/>
          <a:srcRect/>
          <a:stretch>
            <a:fillRect/>
          </a:stretch>
        </p:blipFill>
        <p:spPr bwMode="auto">
          <a:xfrm>
            <a:off x="1371600" y="1905000"/>
            <a:ext cx="6105525" cy="4038600"/>
          </a:xfrm>
          <a:prstGeom prst="rect">
            <a:avLst/>
          </a:prstGeom>
          <a:noFill/>
          <a:ln w="9525">
            <a:noFill/>
            <a:miter lim="800000"/>
            <a:headEnd/>
            <a:tailEnd/>
          </a:ln>
          <a:effectLst/>
        </p:spPr>
      </p:pic>
      <p:sp>
        <p:nvSpPr>
          <p:cNvPr id="5" name="TextBox 4"/>
          <p:cNvSpPr txBox="1"/>
          <p:nvPr/>
        </p:nvSpPr>
        <p:spPr>
          <a:xfrm>
            <a:off x="2743200" y="1371600"/>
            <a:ext cx="3303148" cy="369332"/>
          </a:xfrm>
          <a:prstGeom prst="rect">
            <a:avLst/>
          </a:prstGeom>
          <a:noFill/>
        </p:spPr>
        <p:txBody>
          <a:bodyPr wrap="none" rtlCol="0">
            <a:spAutoFit/>
          </a:bodyPr>
          <a:lstStyle/>
          <a:p>
            <a:r>
              <a:rPr lang="en-US" b="1" dirty="0" smtClean="0"/>
              <a:t>Rational Unified Process (RUP)</a:t>
            </a:r>
            <a:endParaRPr lang="en-US" b="1"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Unified Process</a:t>
            </a:r>
            <a:endParaRPr lang="en-US" dirty="0"/>
          </a:p>
        </p:txBody>
      </p:sp>
      <p:sp>
        <p:nvSpPr>
          <p:cNvPr id="3" name="Content Placeholder 2"/>
          <p:cNvSpPr>
            <a:spLocks noGrp="1"/>
          </p:cNvSpPr>
          <p:nvPr>
            <p:ph idx="1"/>
          </p:nvPr>
        </p:nvSpPr>
        <p:spPr>
          <a:xfrm>
            <a:off x="609600" y="1447801"/>
            <a:ext cx="8077200" cy="5181600"/>
          </a:xfrm>
        </p:spPr>
        <p:txBody>
          <a:bodyPr/>
          <a:lstStyle/>
          <a:p>
            <a:r>
              <a:rPr lang="en-GB" sz="1800" dirty="0" smtClean="0"/>
              <a:t>The Unified Software Development Process is an industry standard software engineering process</a:t>
            </a:r>
          </a:p>
          <a:p>
            <a:pPr lvl="1"/>
            <a:r>
              <a:rPr lang="en-GB" sz="1600" dirty="0" smtClean="0"/>
              <a:t>It is commonly referred to as the "Unified Process" or UP</a:t>
            </a:r>
          </a:p>
          <a:p>
            <a:pPr lvl="1"/>
            <a:r>
              <a:rPr lang="en-GB" sz="1600" dirty="0" smtClean="0"/>
              <a:t>It is the generic process for the UML </a:t>
            </a:r>
          </a:p>
          <a:p>
            <a:pPr lvl="1"/>
            <a:r>
              <a:rPr lang="en-GB" sz="1600" dirty="0" smtClean="0"/>
              <a:t>It is free - described in "The Unified Software Development Process", ISBN:0201571692"</a:t>
            </a:r>
          </a:p>
          <a:p>
            <a:r>
              <a:rPr lang="en-GB" sz="1800" dirty="0" smtClean="0"/>
              <a:t>UP is:</a:t>
            </a:r>
          </a:p>
          <a:p>
            <a:pPr lvl="1"/>
            <a:r>
              <a:rPr lang="en-GB" sz="1600" dirty="0" smtClean="0"/>
              <a:t>Use case (requirements) driven</a:t>
            </a:r>
          </a:p>
          <a:p>
            <a:pPr lvl="1"/>
            <a:r>
              <a:rPr lang="en-GB" sz="1600" dirty="0" smtClean="0"/>
              <a:t>Risk driven</a:t>
            </a:r>
          </a:p>
          <a:p>
            <a:pPr lvl="1"/>
            <a:r>
              <a:rPr lang="en-GB" sz="1600" dirty="0" smtClean="0"/>
              <a:t>Architecture centric</a:t>
            </a:r>
          </a:p>
          <a:p>
            <a:pPr lvl="1"/>
            <a:r>
              <a:rPr lang="en-GB" sz="1600" dirty="0" smtClean="0"/>
              <a:t>Iterative and incremental</a:t>
            </a:r>
          </a:p>
          <a:p>
            <a:r>
              <a:rPr lang="en-GB" sz="1800" dirty="0" smtClean="0"/>
              <a:t>UP is a generic software engineering process. It has to be customised (instantiated) for your project</a:t>
            </a:r>
          </a:p>
          <a:p>
            <a:pPr lvl="1"/>
            <a:r>
              <a:rPr lang="en-GB" sz="1600" dirty="0" smtClean="0"/>
              <a:t>In house standards, document templates, tools, databases, lifecycle modifications, …</a:t>
            </a:r>
          </a:p>
          <a:p>
            <a:r>
              <a:rPr lang="en-GB" sz="1800" dirty="0" smtClean="0"/>
              <a:t>Rational Unified Process (RUP) is an instantiation of UP</a:t>
            </a:r>
          </a:p>
          <a:p>
            <a:pPr lvl="1"/>
            <a:r>
              <a:rPr lang="en-GB" sz="1600" dirty="0" smtClean="0"/>
              <a:t>RUP is a product marketed and owned by Rational Corporation</a:t>
            </a:r>
          </a:p>
          <a:p>
            <a:pPr lvl="1"/>
            <a:r>
              <a:rPr lang="en-GB" sz="1600" dirty="0" smtClean="0"/>
              <a:t>RUP also has to be instantiated for your project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RUP - Inception</a:t>
            </a:r>
            <a:endParaRPr lang="en-US" dirty="0"/>
          </a:p>
        </p:txBody>
      </p:sp>
      <p:grpSp>
        <p:nvGrpSpPr>
          <p:cNvPr id="42" name="Group 41"/>
          <p:cNvGrpSpPr/>
          <p:nvPr/>
        </p:nvGrpSpPr>
        <p:grpSpPr>
          <a:xfrm>
            <a:off x="428625" y="1600200"/>
            <a:ext cx="8486775" cy="4427537"/>
            <a:chOff x="352425" y="2033588"/>
            <a:chExt cx="8486775" cy="4427537"/>
          </a:xfrm>
        </p:grpSpPr>
        <p:sp>
          <p:nvSpPr>
            <p:cNvPr id="4" name="Rectangle 94"/>
            <p:cNvSpPr>
              <a:spLocks noChangeArrowheads="1"/>
            </p:cNvSpPr>
            <p:nvPr/>
          </p:nvSpPr>
          <p:spPr bwMode="auto">
            <a:xfrm>
              <a:off x="5661025" y="2033588"/>
              <a:ext cx="877888" cy="3132137"/>
            </a:xfrm>
            <a:prstGeom prst="rect">
              <a:avLst/>
            </a:prstGeom>
            <a:solidFill>
              <a:srgbClr val="FFFF99"/>
            </a:solidFill>
            <a:ln w="9525">
              <a:solidFill>
                <a:srgbClr val="FFFF99"/>
              </a:solidFill>
              <a:miter lim="800000"/>
              <a:headEnd/>
              <a:tailEnd/>
            </a:ln>
            <a:effectLst/>
          </p:spPr>
          <p:txBody>
            <a:bodyPr wrap="none" anchor="ctr"/>
            <a:lstStyle/>
            <a:p>
              <a:endParaRPr lang="en-US"/>
            </a:p>
          </p:txBody>
        </p:sp>
        <p:sp>
          <p:nvSpPr>
            <p:cNvPr id="5" name="Rectangle 95"/>
            <p:cNvSpPr>
              <a:spLocks noChangeArrowheads="1"/>
            </p:cNvSpPr>
            <p:nvPr/>
          </p:nvSpPr>
          <p:spPr bwMode="auto">
            <a:xfrm>
              <a:off x="6516688" y="2033588"/>
              <a:ext cx="1370012" cy="3148012"/>
            </a:xfrm>
            <a:prstGeom prst="rect">
              <a:avLst/>
            </a:prstGeom>
            <a:solidFill>
              <a:schemeClr val="accent1"/>
            </a:solidFill>
            <a:ln w="9525">
              <a:solidFill>
                <a:schemeClr val="accent1"/>
              </a:solidFill>
              <a:miter lim="800000"/>
              <a:headEnd/>
              <a:tailEnd/>
            </a:ln>
            <a:effectLst/>
          </p:spPr>
          <p:txBody>
            <a:bodyPr wrap="none" anchor="ctr"/>
            <a:lstStyle/>
            <a:p>
              <a:endParaRPr lang="en-US"/>
            </a:p>
          </p:txBody>
        </p:sp>
        <p:sp>
          <p:nvSpPr>
            <p:cNvPr id="6" name="Rectangle 96"/>
            <p:cNvSpPr>
              <a:spLocks noChangeArrowheads="1"/>
            </p:cNvSpPr>
            <p:nvPr/>
          </p:nvSpPr>
          <p:spPr bwMode="auto">
            <a:xfrm>
              <a:off x="4748213" y="2033588"/>
              <a:ext cx="912812" cy="3148012"/>
            </a:xfrm>
            <a:prstGeom prst="rect">
              <a:avLst/>
            </a:prstGeom>
            <a:solidFill>
              <a:srgbClr val="FFCCFF"/>
            </a:solidFill>
            <a:ln w="9525">
              <a:solidFill>
                <a:schemeClr val="tx1"/>
              </a:solidFill>
              <a:miter lim="800000"/>
              <a:headEnd/>
              <a:tailEnd/>
            </a:ln>
            <a:effectLst/>
          </p:spPr>
          <p:txBody>
            <a:bodyPr wrap="none" anchor="ctr"/>
            <a:lstStyle/>
            <a:p>
              <a:endParaRPr lang="en-US"/>
            </a:p>
          </p:txBody>
        </p:sp>
        <p:sp>
          <p:nvSpPr>
            <p:cNvPr id="7" name="Rectangle 100"/>
            <p:cNvSpPr>
              <a:spLocks noChangeArrowheads="1"/>
            </p:cNvSpPr>
            <p:nvPr/>
          </p:nvSpPr>
          <p:spPr bwMode="auto">
            <a:xfrm>
              <a:off x="6516688" y="2033588"/>
              <a:ext cx="1370012" cy="3148012"/>
            </a:xfrm>
            <a:prstGeom prst="rect">
              <a:avLst/>
            </a:prstGeom>
            <a:noFill/>
            <a:ln w="9525">
              <a:solidFill>
                <a:schemeClr val="tx1"/>
              </a:solidFill>
              <a:miter lim="800000"/>
              <a:headEnd/>
              <a:tailEnd/>
            </a:ln>
            <a:effectLst/>
          </p:spPr>
          <p:txBody>
            <a:bodyPr wrap="none" anchor="ctr"/>
            <a:lstStyle/>
            <a:p>
              <a:endParaRPr lang="en-US"/>
            </a:p>
          </p:txBody>
        </p:sp>
        <p:sp>
          <p:nvSpPr>
            <p:cNvPr id="8" name="Rectangle 101"/>
            <p:cNvSpPr>
              <a:spLocks noChangeArrowheads="1"/>
            </p:cNvSpPr>
            <p:nvPr/>
          </p:nvSpPr>
          <p:spPr bwMode="auto">
            <a:xfrm>
              <a:off x="7886700" y="2033588"/>
              <a:ext cx="952500" cy="3148012"/>
            </a:xfrm>
            <a:prstGeom prst="rect">
              <a:avLst/>
            </a:prstGeom>
            <a:solidFill>
              <a:srgbClr val="66CCFF"/>
            </a:solidFill>
            <a:ln w="9525">
              <a:solidFill>
                <a:schemeClr val="tx1"/>
              </a:solidFill>
              <a:miter lim="800000"/>
              <a:headEnd/>
              <a:tailEnd/>
            </a:ln>
            <a:effectLst/>
          </p:spPr>
          <p:txBody>
            <a:bodyPr wrap="none" anchor="ctr"/>
            <a:lstStyle/>
            <a:p>
              <a:endParaRPr lang="en-US"/>
            </a:p>
          </p:txBody>
        </p:sp>
        <p:sp>
          <p:nvSpPr>
            <p:cNvPr id="9" name="Rectangle 102"/>
            <p:cNvSpPr>
              <a:spLocks noChangeArrowheads="1"/>
            </p:cNvSpPr>
            <p:nvPr/>
          </p:nvSpPr>
          <p:spPr bwMode="auto">
            <a:xfrm>
              <a:off x="685800" y="2033588"/>
              <a:ext cx="8153400" cy="630237"/>
            </a:xfrm>
            <a:prstGeom prst="rect">
              <a:avLst/>
            </a:prstGeom>
            <a:noFill/>
            <a:ln w="9525">
              <a:solidFill>
                <a:schemeClr val="tx1"/>
              </a:solidFill>
              <a:miter lim="800000"/>
              <a:headEnd/>
              <a:tailEnd/>
            </a:ln>
            <a:effectLst/>
          </p:spPr>
          <p:txBody>
            <a:bodyPr wrap="none" anchor="ctr"/>
            <a:lstStyle/>
            <a:p>
              <a:endParaRPr lang="en-US"/>
            </a:p>
          </p:txBody>
        </p:sp>
        <p:sp>
          <p:nvSpPr>
            <p:cNvPr id="10" name="Rectangle 103"/>
            <p:cNvSpPr>
              <a:spLocks noChangeArrowheads="1"/>
            </p:cNvSpPr>
            <p:nvPr/>
          </p:nvSpPr>
          <p:spPr bwMode="auto">
            <a:xfrm>
              <a:off x="685800" y="2663825"/>
              <a:ext cx="8153400" cy="628650"/>
            </a:xfrm>
            <a:prstGeom prst="rect">
              <a:avLst/>
            </a:prstGeom>
            <a:noFill/>
            <a:ln w="9525">
              <a:solidFill>
                <a:schemeClr val="tx1"/>
              </a:solidFill>
              <a:miter lim="800000"/>
              <a:headEnd/>
              <a:tailEnd/>
            </a:ln>
            <a:effectLst/>
          </p:spPr>
          <p:txBody>
            <a:bodyPr wrap="none" anchor="ctr"/>
            <a:lstStyle/>
            <a:p>
              <a:endParaRPr lang="en-US"/>
            </a:p>
          </p:txBody>
        </p:sp>
        <p:sp>
          <p:nvSpPr>
            <p:cNvPr id="11" name="Rectangle 104"/>
            <p:cNvSpPr>
              <a:spLocks noChangeArrowheads="1"/>
            </p:cNvSpPr>
            <p:nvPr/>
          </p:nvSpPr>
          <p:spPr bwMode="auto">
            <a:xfrm>
              <a:off x="685800" y="3292475"/>
              <a:ext cx="8153400" cy="628650"/>
            </a:xfrm>
            <a:prstGeom prst="rect">
              <a:avLst/>
            </a:prstGeom>
            <a:noFill/>
            <a:ln w="9525">
              <a:solidFill>
                <a:schemeClr val="tx1"/>
              </a:solidFill>
              <a:miter lim="800000"/>
              <a:headEnd/>
              <a:tailEnd/>
            </a:ln>
            <a:effectLst/>
          </p:spPr>
          <p:txBody>
            <a:bodyPr wrap="none" anchor="ctr"/>
            <a:lstStyle/>
            <a:p>
              <a:endParaRPr lang="en-US"/>
            </a:p>
          </p:txBody>
        </p:sp>
        <p:sp>
          <p:nvSpPr>
            <p:cNvPr id="12" name="Rectangle 105"/>
            <p:cNvSpPr>
              <a:spLocks noChangeArrowheads="1"/>
            </p:cNvSpPr>
            <p:nvPr/>
          </p:nvSpPr>
          <p:spPr bwMode="auto">
            <a:xfrm>
              <a:off x="685800" y="3921125"/>
              <a:ext cx="8153400" cy="630238"/>
            </a:xfrm>
            <a:prstGeom prst="rect">
              <a:avLst/>
            </a:prstGeom>
            <a:noFill/>
            <a:ln w="9525">
              <a:solidFill>
                <a:schemeClr val="tx1"/>
              </a:solidFill>
              <a:miter lim="800000"/>
              <a:headEnd/>
              <a:tailEnd/>
            </a:ln>
            <a:effectLst/>
          </p:spPr>
          <p:txBody>
            <a:bodyPr wrap="none" anchor="ctr"/>
            <a:lstStyle/>
            <a:p>
              <a:endParaRPr lang="en-US"/>
            </a:p>
          </p:txBody>
        </p:sp>
        <p:sp>
          <p:nvSpPr>
            <p:cNvPr id="13" name="Freeform 106"/>
            <p:cNvSpPr>
              <a:spLocks/>
            </p:cNvSpPr>
            <p:nvPr/>
          </p:nvSpPr>
          <p:spPr bwMode="auto">
            <a:xfrm>
              <a:off x="4768850" y="2317750"/>
              <a:ext cx="2554288" cy="346075"/>
            </a:xfrm>
            <a:custGeom>
              <a:avLst/>
              <a:gdLst/>
              <a:ahLst/>
              <a:cxnLst>
                <a:cxn ang="0">
                  <a:pos x="0" y="279"/>
                </a:cxn>
                <a:cxn ang="0">
                  <a:pos x="348" y="205"/>
                </a:cxn>
                <a:cxn ang="0">
                  <a:pos x="557" y="126"/>
                </a:cxn>
                <a:cxn ang="0">
                  <a:pos x="866" y="32"/>
                </a:cxn>
                <a:cxn ang="0">
                  <a:pos x="1140" y="11"/>
                </a:cxn>
                <a:cxn ang="0">
                  <a:pos x="1349" y="97"/>
                </a:cxn>
                <a:cxn ang="0">
                  <a:pos x="1521" y="205"/>
                </a:cxn>
                <a:cxn ang="0">
                  <a:pos x="1802" y="277"/>
                </a:cxn>
                <a:cxn ang="0">
                  <a:pos x="2148" y="284"/>
                </a:cxn>
              </a:cxnLst>
              <a:rect l="0" t="0" r="r" b="b"/>
              <a:pathLst>
                <a:path w="2148" h="290">
                  <a:moveTo>
                    <a:pt x="0" y="279"/>
                  </a:moveTo>
                  <a:cubicBezTo>
                    <a:pt x="58" y="267"/>
                    <a:pt x="255" y="230"/>
                    <a:pt x="348" y="205"/>
                  </a:cubicBezTo>
                  <a:cubicBezTo>
                    <a:pt x="441" y="180"/>
                    <a:pt x="471" y="155"/>
                    <a:pt x="557" y="126"/>
                  </a:cubicBezTo>
                  <a:cubicBezTo>
                    <a:pt x="643" y="97"/>
                    <a:pt x="769" y="51"/>
                    <a:pt x="866" y="32"/>
                  </a:cubicBezTo>
                  <a:cubicBezTo>
                    <a:pt x="963" y="13"/>
                    <a:pt x="1060" y="0"/>
                    <a:pt x="1140" y="11"/>
                  </a:cubicBezTo>
                  <a:cubicBezTo>
                    <a:pt x="1220" y="22"/>
                    <a:pt x="1285" y="65"/>
                    <a:pt x="1349" y="97"/>
                  </a:cubicBezTo>
                  <a:cubicBezTo>
                    <a:pt x="1413" y="129"/>
                    <a:pt x="1445" y="175"/>
                    <a:pt x="1521" y="205"/>
                  </a:cubicBezTo>
                  <a:cubicBezTo>
                    <a:pt x="1597" y="235"/>
                    <a:pt x="1698" y="264"/>
                    <a:pt x="1802" y="277"/>
                  </a:cubicBezTo>
                  <a:cubicBezTo>
                    <a:pt x="1906" y="290"/>
                    <a:pt x="2076" y="283"/>
                    <a:pt x="2148" y="284"/>
                  </a:cubicBezTo>
                </a:path>
              </a:pathLst>
            </a:custGeom>
            <a:noFill/>
            <a:ln w="28575" cap="flat" cmpd="sng">
              <a:solidFill>
                <a:schemeClr val="tx1"/>
              </a:solidFill>
              <a:prstDash val="solid"/>
              <a:miter lim="800000"/>
              <a:headEnd type="none" w="med" len="med"/>
              <a:tailEnd type="none" w="med" len="med"/>
            </a:ln>
            <a:effectLst/>
          </p:spPr>
          <p:txBody>
            <a:bodyPr wrap="none"/>
            <a:lstStyle/>
            <a:p>
              <a:endParaRPr lang="en-US"/>
            </a:p>
          </p:txBody>
        </p:sp>
        <p:sp>
          <p:nvSpPr>
            <p:cNvPr id="14" name="Text Box 109"/>
            <p:cNvSpPr txBox="1">
              <a:spLocks noChangeArrowheads="1"/>
            </p:cNvSpPr>
            <p:nvPr/>
          </p:nvSpPr>
          <p:spPr bwMode="auto">
            <a:xfrm>
              <a:off x="4862513" y="2082800"/>
              <a:ext cx="815975" cy="274638"/>
            </a:xfrm>
            <a:prstGeom prst="rect">
              <a:avLst/>
            </a:prstGeom>
            <a:noFill/>
            <a:ln w="9525">
              <a:noFill/>
              <a:miter lim="800000"/>
              <a:headEnd/>
              <a:tailEnd/>
            </a:ln>
            <a:effectLst/>
          </p:spPr>
          <p:txBody>
            <a:bodyPr wrap="none">
              <a:spAutoFit/>
            </a:bodyPr>
            <a:lstStyle/>
            <a:p>
              <a:pPr algn="l"/>
              <a:r>
                <a:rPr lang="en-GB" sz="1200" b="0"/>
                <a:t>Inception</a:t>
              </a:r>
            </a:p>
          </p:txBody>
        </p:sp>
        <p:sp>
          <p:nvSpPr>
            <p:cNvPr id="15" name="Text Box 110"/>
            <p:cNvSpPr txBox="1">
              <a:spLocks noChangeArrowheads="1"/>
            </p:cNvSpPr>
            <p:nvPr/>
          </p:nvSpPr>
          <p:spPr bwMode="auto">
            <a:xfrm>
              <a:off x="5624513" y="2082800"/>
              <a:ext cx="939800" cy="274638"/>
            </a:xfrm>
            <a:prstGeom prst="rect">
              <a:avLst/>
            </a:prstGeom>
            <a:noFill/>
            <a:ln w="9525">
              <a:noFill/>
              <a:miter lim="800000"/>
              <a:headEnd/>
              <a:tailEnd/>
            </a:ln>
            <a:effectLst/>
          </p:spPr>
          <p:txBody>
            <a:bodyPr wrap="none">
              <a:spAutoFit/>
            </a:bodyPr>
            <a:lstStyle/>
            <a:p>
              <a:pPr algn="l"/>
              <a:r>
                <a:rPr lang="en-GB" sz="1200" b="0"/>
                <a:t>Elaboration</a:t>
              </a:r>
            </a:p>
          </p:txBody>
        </p:sp>
        <p:sp>
          <p:nvSpPr>
            <p:cNvPr id="16" name="Text Box 111"/>
            <p:cNvSpPr txBox="1">
              <a:spLocks noChangeArrowheads="1"/>
            </p:cNvSpPr>
            <p:nvPr/>
          </p:nvSpPr>
          <p:spPr bwMode="auto">
            <a:xfrm>
              <a:off x="6745288" y="2082800"/>
              <a:ext cx="1028700" cy="274638"/>
            </a:xfrm>
            <a:prstGeom prst="rect">
              <a:avLst/>
            </a:prstGeom>
            <a:noFill/>
            <a:ln w="9525">
              <a:noFill/>
              <a:miter lim="800000"/>
              <a:headEnd/>
              <a:tailEnd/>
            </a:ln>
            <a:effectLst/>
          </p:spPr>
          <p:txBody>
            <a:bodyPr wrap="none">
              <a:spAutoFit/>
            </a:bodyPr>
            <a:lstStyle/>
            <a:p>
              <a:pPr algn="l"/>
              <a:r>
                <a:rPr lang="en-GB" sz="1200" b="0"/>
                <a:t>Construction</a:t>
              </a:r>
            </a:p>
          </p:txBody>
        </p:sp>
        <p:sp>
          <p:nvSpPr>
            <p:cNvPr id="17" name="Text Box 112"/>
            <p:cNvSpPr txBox="1">
              <a:spLocks noChangeArrowheads="1"/>
            </p:cNvSpPr>
            <p:nvPr/>
          </p:nvSpPr>
          <p:spPr bwMode="auto">
            <a:xfrm>
              <a:off x="7945438" y="2082800"/>
              <a:ext cx="850900" cy="274638"/>
            </a:xfrm>
            <a:prstGeom prst="rect">
              <a:avLst/>
            </a:prstGeom>
            <a:noFill/>
            <a:ln w="9525">
              <a:noFill/>
              <a:miter lim="800000"/>
              <a:headEnd/>
              <a:tailEnd/>
            </a:ln>
            <a:effectLst/>
          </p:spPr>
          <p:txBody>
            <a:bodyPr wrap="none">
              <a:spAutoFit/>
            </a:bodyPr>
            <a:lstStyle/>
            <a:p>
              <a:pPr algn="l"/>
              <a:r>
                <a:rPr lang="en-GB" sz="1200" b="0"/>
                <a:t>Transition</a:t>
              </a:r>
            </a:p>
          </p:txBody>
        </p:sp>
        <p:sp>
          <p:nvSpPr>
            <p:cNvPr id="18" name="Freeform 113"/>
            <p:cNvSpPr>
              <a:spLocks/>
            </p:cNvSpPr>
            <p:nvPr/>
          </p:nvSpPr>
          <p:spPr bwMode="auto">
            <a:xfrm>
              <a:off x="4759325" y="2881313"/>
              <a:ext cx="2860675" cy="407987"/>
            </a:xfrm>
            <a:custGeom>
              <a:avLst/>
              <a:gdLst/>
              <a:ahLst/>
              <a:cxnLst>
                <a:cxn ang="0">
                  <a:pos x="0" y="343"/>
                </a:cxn>
                <a:cxn ang="0">
                  <a:pos x="398" y="312"/>
                </a:cxn>
                <a:cxn ang="0">
                  <a:pos x="636" y="225"/>
                </a:cxn>
                <a:cxn ang="0">
                  <a:pos x="888" y="31"/>
                </a:cxn>
                <a:cxn ang="0">
                  <a:pos x="1147" y="38"/>
                </a:cxn>
                <a:cxn ang="0">
                  <a:pos x="1356" y="139"/>
                </a:cxn>
                <a:cxn ang="0">
                  <a:pos x="1528" y="211"/>
                </a:cxn>
                <a:cxn ang="0">
                  <a:pos x="1845" y="290"/>
                </a:cxn>
                <a:cxn ang="0">
                  <a:pos x="2405" y="336"/>
                </a:cxn>
              </a:cxnLst>
              <a:rect l="0" t="0" r="r" b="b"/>
              <a:pathLst>
                <a:path w="2405" h="343">
                  <a:moveTo>
                    <a:pt x="0" y="343"/>
                  </a:moveTo>
                  <a:cubicBezTo>
                    <a:pt x="66" y="338"/>
                    <a:pt x="292" y="332"/>
                    <a:pt x="398" y="312"/>
                  </a:cubicBezTo>
                  <a:cubicBezTo>
                    <a:pt x="504" y="292"/>
                    <a:pt x="554" y="272"/>
                    <a:pt x="636" y="225"/>
                  </a:cubicBezTo>
                  <a:cubicBezTo>
                    <a:pt x="718" y="178"/>
                    <a:pt x="803" y="62"/>
                    <a:pt x="888" y="31"/>
                  </a:cubicBezTo>
                  <a:cubicBezTo>
                    <a:pt x="973" y="0"/>
                    <a:pt x="1069" y="20"/>
                    <a:pt x="1147" y="38"/>
                  </a:cubicBezTo>
                  <a:cubicBezTo>
                    <a:pt x="1225" y="56"/>
                    <a:pt x="1293" y="110"/>
                    <a:pt x="1356" y="139"/>
                  </a:cubicBezTo>
                  <a:cubicBezTo>
                    <a:pt x="1419" y="168"/>
                    <a:pt x="1447" y="186"/>
                    <a:pt x="1528" y="211"/>
                  </a:cubicBezTo>
                  <a:cubicBezTo>
                    <a:pt x="1609" y="236"/>
                    <a:pt x="1699" y="269"/>
                    <a:pt x="1845" y="290"/>
                  </a:cubicBezTo>
                  <a:cubicBezTo>
                    <a:pt x="1991" y="311"/>
                    <a:pt x="2288" y="326"/>
                    <a:pt x="2405" y="336"/>
                  </a:cubicBezTo>
                </a:path>
              </a:pathLst>
            </a:custGeom>
            <a:noFill/>
            <a:ln w="28575" cap="flat" cmpd="sng">
              <a:solidFill>
                <a:schemeClr val="tx1"/>
              </a:solidFill>
              <a:prstDash val="solid"/>
              <a:miter lim="800000"/>
              <a:headEnd type="none" w="med" len="med"/>
              <a:tailEnd type="none" w="med" len="med"/>
            </a:ln>
            <a:effectLst/>
          </p:spPr>
          <p:txBody>
            <a:bodyPr wrap="none"/>
            <a:lstStyle/>
            <a:p>
              <a:endParaRPr lang="en-US"/>
            </a:p>
          </p:txBody>
        </p:sp>
        <p:sp>
          <p:nvSpPr>
            <p:cNvPr id="19" name="Freeform 114"/>
            <p:cNvSpPr>
              <a:spLocks/>
            </p:cNvSpPr>
            <p:nvPr/>
          </p:nvSpPr>
          <p:spPr bwMode="auto">
            <a:xfrm>
              <a:off x="4748213" y="3425825"/>
              <a:ext cx="3995737" cy="485775"/>
            </a:xfrm>
            <a:custGeom>
              <a:avLst/>
              <a:gdLst/>
              <a:ahLst/>
              <a:cxnLst>
                <a:cxn ang="0">
                  <a:pos x="0" y="408"/>
                </a:cxn>
                <a:cxn ang="0">
                  <a:pos x="408" y="374"/>
                </a:cxn>
                <a:cxn ang="0">
                  <a:pos x="667" y="358"/>
                </a:cxn>
                <a:cxn ang="0">
                  <a:pos x="905" y="307"/>
                </a:cxn>
                <a:cxn ang="0">
                  <a:pos x="1034" y="242"/>
                </a:cxn>
                <a:cxn ang="0">
                  <a:pos x="1157" y="137"/>
                </a:cxn>
                <a:cxn ang="0">
                  <a:pos x="1291" y="43"/>
                </a:cxn>
                <a:cxn ang="0">
                  <a:pos x="1493" y="7"/>
                </a:cxn>
                <a:cxn ang="0">
                  <a:pos x="1695" y="86"/>
                </a:cxn>
                <a:cxn ang="0">
                  <a:pos x="1983" y="317"/>
                </a:cxn>
                <a:cxn ang="0">
                  <a:pos x="2609" y="382"/>
                </a:cxn>
                <a:cxn ang="0">
                  <a:pos x="3360" y="408"/>
                </a:cxn>
              </a:cxnLst>
              <a:rect l="0" t="0" r="r" b="b"/>
              <a:pathLst>
                <a:path w="3360" h="408">
                  <a:moveTo>
                    <a:pt x="0" y="408"/>
                  </a:moveTo>
                  <a:cubicBezTo>
                    <a:pt x="68" y="402"/>
                    <a:pt x="297" y="382"/>
                    <a:pt x="408" y="374"/>
                  </a:cubicBezTo>
                  <a:cubicBezTo>
                    <a:pt x="519" y="366"/>
                    <a:pt x="584" y="369"/>
                    <a:pt x="667" y="358"/>
                  </a:cubicBezTo>
                  <a:cubicBezTo>
                    <a:pt x="750" y="347"/>
                    <a:pt x="844" y="326"/>
                    <a:pt x="905" y="307"/>
                  </a:cubicBezTo>
                  <a:cubicBezTo>
                    <a:pt x="966" y="288"/>
                    <a:pt x="992" y="270"/>
                    <a:pt x="1034" y="242"/>
                  </a:cubicBezTo>
                  <a:cubicBezTo>
                    <a:pt x="1076" y="214"/>
                    <a:pt x="1114" y="170"/>
                    <a:pt x="1157" y="137"/>
                  </a:cubicBezTo>
                  <a:cubicBezTo>
                    <a:pt x="1200" y="104"/>
                    <a:pt x="1235" y="65"/>
                    <a:pt x="1291" y="43"/>
                  </a:cubicBezTo>
                  <a:cubicBezTo>
                    <a:pt x="1347" y="21"/>
                    <a:pt x="1426" y="0"/>
                    <a:pt x="1493" y="7"/>
                  </a:cubicBezTo>
                  <a:cubicBezTo>
                    <a:pt x="1560" y="14"/>
                    <a:pt x="1613" y="34"/>
                    <a:pt x="1695" y="86"/>
                  </a:cubicBezTo>
                  <a:cubicBezTo>
                    <a:pt x="1777" y="138"/>
                    <a:pt x="1831" y="268"/>
                    <a:pt x="1983" y="317"/>
                  </a:cubicBezTo>
                  <a:cubicBezTo>
                    <a:pt x="2135" y="366"/>
                    <a:pt x="2380" y="367"/>
                    <a:pt x="2609" y="382"/>
                  </a:cubicBezTo>
                  <a:cubicBezTo>
                    <a:pt x="2838" y="397"/>
                    <a:pt x="3204" y="403"/>
                    <a:pt x="3360" y="408"/>
                  </a:cubicBezTo>
                </a:path>
              </a:pathLst>
            </a:custGeom>
            <a:noFill/>
            <a:ln w="28575" cap="flat" cmpd="sng">
              <a:solidFill>
                <a:schemeClr val="tx1"/>
              </a:solidFill>
              <a:prstDash val="solid"/>
              <a:miter lim="800000"/>
              <a:headEnd type="none" w="med" len="med"/>
              <a:tailEnd type="none" w="med" len="med"/>
            </a:ln>
            <a:effectLst/>
          </p:spPr>
          <p:txBody>
            <a:bodyPr wrap="none"/>
            <a:lstStyle/>
            <a:p>
              <a:endParaRPr lang="en-US"/>
            </a:p>
          </p:txBody>
        </p:sp>
        <p:sp>
          <p:nvSpPr>
            <p:cNvPr id="20" name="Freeform 115"/>
            <p:cNvSpPr>
              <a:spLocks/>
            </p:cNvSpPr>
            <p:nvPr/>
          </p:nvSpPr>
          <p:spPr bwMode="auto">
            <a:xfrm>
              <a:off x="4748213" y="3981450"/>
              <a:ext cx="3995737" cy="565150"/>
            </a:xfrm>
            <a:custGeom>
              <a:avLst/>
              <a:gdLst/>
              <a:ahLst/>
              <a:cxnLst>
                <a:cxn ang="0">
                  <a:pos x="0" y="474"/>
                </a:cxn>
                <a:cxn ang="0">
                  <a:pos x="408" y="440"/>
                </a:cxn>
                <a:cxn ang="0">
                  <a:pos x="667" y="424"/>
                </a:cxn>
                <a:cxn ang="0">
                  <a:pos x="905" y="401"/>
                </a:cxn>
                <a:cxn ang="0">
                  <a:pos x="1034" y="358"/>
                </a:cxn>
                <a:cxn ang="0">
                  <a:pos x="1200" y="293"/>
                </a:cxn>
                <a:cxn ang="0">
                  <a:pos x="1502" y="134"/>
                </a:cxn>
                <a:cxn ang="0">
                  <a:pos x="1661" y="48"/>
                </a:cxn>
                <a:cxn ang="0">
                  <a:pos x="1978" y="19"/>
                </a:cxn>
                <a:cxn ang="0">
                  <a:pos x="2510" y="62"/>
                </a:cxn>
                <a:cxn ang="0">
                  <a:pos x="2827" y="394"/>
                </a:cxn>
                <a:cxn ang="0">
                  <a:pos x="2955" y="442"/>
                </a:cxn>
                <a:cxn ang="0">
                  <a:pos x="3034" y="362"/>
                </a:cxn>
                <a:cxn ang="0">
                  <a:pos x="3120" y="442"/>
                </a:cxn>
                <a:cxn ang="0">
                  <a:pos x="3360" y="474"/>
                </a:cxn>
              </a:cxnLst>
              <a:rect l="0" t="0" r="r" b="b"/>
              <a:pathLst>
                <a:path w="3360" h="474">
                  <a:moveTo>
                    <a:pt x="0" y="474"/>
                  </a:moveTo>
                  <a:cubicBezTo>
                    <a:pt x="68" y="468"/>
                    <a:pt x="297" y="448"/>
                    <a:pt x="408" y="440"/>
                  </a:cubicBezTo>
                  <a:cubicBezTo>
                    <a:pt x="519" y="432"/>
                    <a:pt x="584" y="430"/>
                    <a:pt x="667" y="424"/>
                  </a:cubicBezTo>
                  <a:cubicBezTo>
                    <a:pt x="750" y="418"/>
                    <a:pt x="844" y="412"/>
                    <a:pt x="905" y="401"/>
                  </a:cubicBezTo>
                  <a:cubicBezTo>
                    <a:pt x="966" y="390"/>
                    <a:pt x="985" y="376"/>
                    <a:pt x="1034" y="358"/>
                  </a:cubicBezTo>
                  <a:cubicBezTo>
                    <a:pt x="1083" y="340"/>
                    <a:pt x="1122" y="330"/>
                    <a:pt x="1200" y="293"/>
                  </a:cubicBezTo>
                  <a:cubicBezTo>
                    <a:pt x="1278" y="256"/>
                    <a:pt x="1425" y="175"/>
                    <a:pt x="1502" y="134"/>
                  </a:cubicBezTo>
                  <a:cubicBezTo>
                    <a:pt x="1579" y="93"/>
                    <a:pt x="1582" y="67"/>
                    <a:pt x="1661" y="48"/>
                  </a:cubicBezTo>
                  <a:cubicBezTo>
                    <a:pt x="1740" y="29"/>
                    <a:pt x="1837" y="17"/>
                    <a:pt x="1978" y="19"/>
                  </a:cubicBezTo>
                  <a:cubicBezTo>
                    <a:pt x="2119" y="21"/>
                    <a:pt x="2369" y="0"/>
                    <a:pt x="2510" y="62"/>
                  </a:cubicBezTo>
                  <a:cubicBezTo>
                    <a:pt x="2651" y="124"/>
                    <a:pt x="2753" y="331"/>
                    <a:pt x="2827" y="394"/>
                  </a:cubicBezTo>
                  <a:cubicBezTo>
                    <a:pt x="2901" y="457"/>
                    <a:pt x="2921" y="447"/>
                    <a:pt x="2955" y="442"/>
                  </a:cubicBezTo>
                  <a:cubicBezTo>
                    <a:pt x="2989" y="437"/>
                    <a:pt x="3007" y="362"/>
                    <a:pt x="3034" y="362"/>
                  </a:cubicBezTo>
                  <a:cubicBezTo>
                    <a:pt x="3061" y="362"/>
                    <a:pt x="3066" y="423"/>
                    <a:pt x="3120" y="442"/>
                  </a:cubicBezTo>
                  <a:cubicBezTo>
                    <a:pt x="3174" y="461"/>
                    <a:pt x="3310" y="467"/>
                    <a:pt x="3360" y="474"/>
                  </a:cubicBezTo>
                </a:path>
              </a:pathLst>
            </a:custGeom>
            <a:noFill/>
            <a:ln w="28575" cap="flat" cmpd="sng">
              <a:solidFill>
                <a:schemeClr val="tx1"/>
              </a:solidFill>
              <a:prstDash val="solid"/>
              <a:miter lim="800000"/>
              <a:headEnd type="none" w="med" len="med"/>
              <a:tailEnd type="none" w="med" len="med"/>
            </a:ln>
            <a:effectLst/>
          </p:spPr>
          <p:txBody>
            <a:bodyPr wrap="none"/>
            <a:lstStyle/>
            <a:p>
              <a:endParaRPr lang="en-US"/>
            </a:p>
          </p:txBody>
        </p:sp>
        <p:sp>
          <p:nvSpPr>
            <p:cNvPr id="21" name="Freeform 116"/>
            <p:cNvSpPr>
              <a:spLocks/>
            </p:cNvSpPr>
            <p:nvPr/>
          </p:nvSpPr>
          <p:spPr bwMode="auto">
            <a:xfrm>
              <a:off x="5681663" y="5053013"/>
              <a:ext cx="455612" cy="112712"/>
            </a:xfrm>
            <a:custGeom>
              <a:avLst/>
              <a:gdLst/>
              <a:ahLst/>
              <a:cxnLst>
                <a:cxn ang="0">
                  <a:pos x="0" y="96"/>
                </a:cxn>
                <a:cxn ang="0">
                  <a:pos x="48" y="48"/>
                </a:cxn>
                <a:cxn ang="0">
                  <a:pos x="144" y="0"/>
                </a:cxn>
                <a:cxn ang="0">
                  <a:pos x="240" y="0"/>
                </a:cxn>
                <a:cxn ang="0">
                  <a:pos x="336" y="0"/>
                </a:cxn>
                <a:cxn ang="0">
                  <a:pos x="384" y="48"/>
                </a:cxn>
                <a:cxn ang="0">
                  <a:pos x="384" y="96"/>
                </a:cxn>
              </a:cxnLst>
              <a:rect l="0" t="0" r="r" b="b"/>
              <a:pathLst>
                <a:path w="384" h="96">
                  <a:moveTo>
                    <a:pt x="0" y="96"/>
                  </a:moveTo>
                  <a:lnTo>
                    <a:pt x="48" y="48"/>
                  </a:lnTo>
                  <a:lnTo>
                    <a:pt x="144" y="0"/>
                  </a:lnTo>
                  <a:lnTo>
                    <a:pt x="240" y="0"/>
                  </a:lnTo>
                  <a:lnTo>
                    <a:pt x="336" y="0"/>
                  </a:lnTo>
                  <a:lnTo>
                    <a:pt x="384" y="48"/>
                  </a:lnTo>
                  <a:lnTo>
                    <a:pt x="384" y="96"/>
                  </a:lnTo>
                </a:path>
              </a:pathLst>
            </a:custGeom>
            <a:noFill/>
            <a:ln w="28575" cap="flat" cmpd="sng">
              <a:solidFill>
                <a:schemeClr val="tx1"/>
              </a:solidFill>
              <a:prstDash val="solid"/>
              <a:miter lim="800000"/>
              <a:headEnd type="none" w="med" len="med"/>
              <a:tailEnd type="none" w="med" len="med"/>
            </a:ln>
            <a:effectLst/>
          </p:spPr>
          <p:txBody>
            <a:bodyPr wrap="none"/>
            <a:lstStyle/>
            <a:p>
              <a:endParaRPr lang="en-US"/>
            </a:p>
          </p:txBody>
        </p:sp>
        <p:sp>
          <p:nvSpPr>
            <p:cNvPr id="22" name="Freeform 117"/>
            <p:cNvSpPr>
              <a:spLocks/>
            </p:cNvSpPr>
            <p:nvPr/>
          </p:nvSpPr>
          <p:spPr bwMode="auto">
            <a:xfrm>
              <a:off x="6137275" y="5043488"/>
              <a:ext cx="377825" cy="120650"/>
            </a:xfrm>
            <a:custGeom>
              <a:avLst/>
              <a:gdLst/>
              <a:ahLst/>
              <a:cxnLst>
                <a:cxn ang="0">
                  <a:pos x="0" y="103"/>
                </a:cxn>
                <a:cxn ang="0">
                  <a:pos x="42" y="55"/>
                </a:cxn>
                <a:cxn ang="0">
                  <a:pos x="126" y="7"/>
                </a:cxn>
                <a:cxn ang="0">
                  <a:pos x="194" y="0"/>
                </a:cxn>
                <a:cxn ang="0">
                  <a:pos x="259" y="0"/>
                </a:cxn>
                <a:cxn ang="0">
                  <a:pos x="302" y="43"/>
                </a:cxn>
                <a:cxn ang="0">
                  <a:pos x="317" y="108"/>
                </a:cxn>
              </a:cxnLst>
              <a:rect l="0" t="0" r="r" b="b"/>
              <a:pathLst>
                <a:path w="317" h="108">
                  <a:moveTo>
                    <a:pt x="0" y="103"/>
                  </a:moveTo>
                  <a:lnTo>
                    <a:pt x="42" y="55"/>
                  </a:lnTo>
                  <a:lnTo>
                    <a:pt x="126" y="7"/>
                  </a:lnTo>
                  <a:lnTo>
                    <a:pt x="194" y="0"/>
                  </a:lnTo>
                  <a:lnTo>
                    <a:pt x="259" y="0"/>
                  </a:lnTo>
                  <a:lnTo>
                    <a:pt x="302" y="43"/>
                  </a:lnTo>
                  <a:lnTo>
                    <a:pt x="317" y="108"/>
                  </a:lnTo>
                </a:path>
              </a:pathLst>
            </a:custGeom>
            <a:noFill/>
            <a:ln w="28575" cap="flat" cmpd="sng">
              <a:solidFill>
                <a:schemeClr val="tx1"/>
              </a:solidFill>
              <a:prstDash val="solid"/>
              <a:miter lim="800000"/>
              <a:headEnd type="none" w="med" len="med"/>
              <a:tailEnd type="none" w="med" len="med"/>
            </a:ln>
            <a:effectLst/>
          </p:spPr>
          <p:txBody>
            <a:bodyPr wrap="none"/>
            <a:lstStyle/>
            <a:p>
              <a:endParaRPr lang="en-US"/>
            </a:p>
          </p:txBody>
        </p:sp>
        <p:sp>
          <p:nvSpPr>
            <p:cNvPr id="23" name="Freeform 118"/>
            <p:cNvSpPr>
              <a:spLocks/>
            </p:cNvSpPr>
            <p:nvPr/>
          </p:nvSpPr>
          <p:spPr bwMode="auto">
            <a:xfrm>
              <a:off x="6523038" y="5002213"/>
              <a:ext cx="450850" cy="169862"/>
            </a:xfrm>
            <a:custGeom>
              <a:avLst/>
              <a:gdLst/>
              <a:ahLst/>
              <a:cxnLst>
                <a:cxn ang="0">
                  <a:pos x="0" y="137"/>
                </a:cxn>
                <a:cxn ang="0">
                  <a:pos x="72" y="57"/>
                </a:cxn>
                <a:cxn ang="0">
                  <a:pos x="187" y="0"/>
                </a:cxn>
                <a:cxn ang="0">
                  <a:pos x="266" y="0"/>
                </a:cxn>
                <a:cxn ang="0">
                  <a:pos x="319" y="43"/>
                </a:cxn>
                <a:cxn ang="0">
                  <a:pos x="362" y="86"/>
                </a:cxn>
                <a:cxn ang="0">
                  <a:pos x="377" y="151"/>
                </a:cxn>
              </a:cxnLst>
              <a:rect l="0" t="0" r="r" b="b"/>
              <a:pathLst>
                <a:path w="377" h="151">
                  <a:moveTo>
                    <a:pt x="0" y="137"/>
                  </a:moveTo>
                  <a:lnTo>
                    <a:pt x="72" y="57"/>
                  </a:lnTo>
                  <a:lnTo>
                    <a:pt x="187" y="0"/>
                  </a:lnTo>
                  <a:lnTo>
                    <a:pt x="266" y="0"/>
                  </a:lnTo>
                  <a:lnTo>
                    <a:pt x="319" y="43"/>
                  </a:lnTo>
                  <a:lnTo>
                    <a:pt x="362" y="86"/>
                  </a:lnTo>
                  <a:lnTo>
                    <a:pt x="377" y="151"/>
                  </a:lnTo>
                </a:path>
              </a:pathLst>
            </a:custGeom>
            <a:noFill/>
            <a:ln w="28575" cap="flat" cmpd="sng">
              <a:solidFill>
                <a:schemeClr val="tx1"/>
              </a:solidFill>
              <a:prstDash val="solid"/>
              <a:miter lim="800000"/>
              <a:headEnd type="none" w="med" len="med"/>
              <a:tailEnd type="none" w="med" len="med"/>
            </a:ln>
            <a:effectLst/>
          </p:spPr>
          <p:txBody>
            <a:bodyPr wrap="none"/>
            <a:lstStyle/>
            <a:p>
              <a:endParaRPr lang="en-US"/>
            </a:p>
          </p:txBody>
        </p:sp>
        <p:sp>
          <p:nvSpPr>
            <p:cNvPr id="24" name="Freeform 119"/>
            <p:cNvSpPr>
              <a:spLocks/>
            </p:cNvSpPr>
            <p:nvPr/>
          </p:nvSpPr>
          <p:spPr bwMode="auto">
            <a:xfrm>
              <a:off x="6994525" y="4994275"/>
              <a:ext cx="431800" cy="177800"/>
            </a:xfrm>
            <a:custGeom>
              <a:avLst/>
              <a:gdLst/>
              <a:ahLst/>
              <a:cxnLst>
                <a:cxn ang="0">
                  <a:pos x="0" y="137"/>
                </a:cxn>
                <a:cxn ang="0">
                  <a:pos x="72" y="57"/>
                </a:cxn>
                <a:cxn ang="0">
                  <a:pos x="187" y="0"/>
                </a:cxn>
                <a:cxn ang="0">
                  <a:pos x="266" y="0"/>
                </a:cxn>
                <a:cxn ang="0">
                  <a:pos x="319" y="43"/>
                </a:cxn>
                <a:cxn ang="0">
                  <a:pos x="362" y="86"/>
                </a:cxn>
                <a:cxn ang="0">
                  <a:pos x="377" y="151"/>
                </a:cxn>
              </a:cxnLst>
              <a:rect l="0" t="0" r="r" b="b"/>
              <a:pathLst>
                <a:path w="377" h="151">
                  <a:moveTo>
                    <a:pt x="0" y="137"/>
                  </a:moveTo>
                  <a:lnTo>
                    <a:pt x="72" y="57"/>
                  </a:lnTo>
                  <a:lnTo>
                    <a:pt x="187" y="0"/>
                  </a:lnTo>
                  <a:lnTo>
                    <a:pt x="266" y="0"/>
                  </a:lnTo>
                  <a:lnTo>
                    <a:pt x="319" y="43"/>
                  </a:lnTo>
                  <a:lnTo>
                    <a:pt x="362" y="86"/>
                  </a:lnTo>
                  <a:lnTo>
                    <a:pt x="377" y="151"/>
                  </a:lnTo>
                </a:path>
              </a:pathLst>
            </a:custGeom>
            <a:noFill/>
            <a:ln w="28575" cap="flat" cmpd="sng">
              <a:solidFill>
                <a:schemeClr val="tx1"/>
              </a:solidFill>
              <a:prstDash val="solid"/>
              <a:miter lim="800000"/>
              <a:headEnd type="none" w="med" len="med"/>
              <a:tailEnd type="none" w="med" len="med"/>
            </a:ln>
            <a:effectLst/>
          </p:spPr>
          <p:txBody>
            <a:bodyPr wrap="none"/>
            <a:lstStyle/>
            <a:p>
              <a:endParaRPr lang="en-US"/>
            </a:p>
          </p:txBody>
        </p:sp>
        <p:sp>
          <p:nvSpPr>
            <p:cNvPr id="25" name="Freeform 120"/>
            <p:cNvSpPr>
              <a:spLocks/>
            </p:cNvSpPr>
            <p:nvPr/>
          </p:nvSpPr>
          <p:spPr bwMode="auto">
            <a:xfrm>
              <a:off x="7451725" y="4994275"/>
              <a:ext cx="854075" cy="171450"/>
            </a:xfrm>
            <a:custGeom>
              <a:avLst/>
              <a:gdLst/>
              <a:ahLst/>
              <a:cxnLst>
                <a:cxn ang="0">
                  <a:pos x="0" y="137"/>
                </a:cxn>
                <a:cxn ang="0">
                  <a:pos x="72" y="57"/>
                </a:cxn>
                <a:cxn ang="0">
                  <a:pos x="187" y="0"/>
                </a:cxn>
                <a:cxn ang="0">
                  <a:pos x="266" y="0"/>
                </a:cxn>
                <a:cxn ang="0">
                  <a:pos x="319" y="43"/>
                </a:cxn>
                <a:cxn ang="0">
                  <a:pos x="362" y="86"/>
                </a:cxn>
                <a:cxn ang="0">
                  <a:pos x="377" y="151"/>
                </a:cxn>
              </a:cxnLst>
              <a:rect l="0" t="0" r="r" b="b"/>
              <a:pathLst>
                <a:path w="377" h="151">
                  <a:moveTo>
                    <a:pt x="0" y="137"/>
                  </a:moveTo>
                  <a:lnTo>
                    <a:pt x="72" y="57"/>
                  </a:lnTo>
                  <a:lnTo>
                    <a:pt x="187" y="0"/>
                  </a:lnTo>
                  <a:lnTo>
                    <a:pt x="266" y="0"/>
                  </a:lnTo>
                  <a:lnTo>
                    <a:pt x="319" y="43"/>
                  </a:lnTo>
                  <a:lnTo>
                    <a:pt x="362" y="86"/>
                  </a:lnTo>
                  <a:lnTo>
                    <a:pt x="377" y="151"/>
                  </a:lnTo>
                </a:path>
              </a:pathLst>
            </a:custGeom>
            <a:noFill/>
            <a:ln w="28575" cap="flat" cmpd="sng">
              <a:solidFill>
                <a:schemeClr val="tx1"/>
              </a:solidFill>
              <a:prstDash val="solid"/>
              <a:miter lim="800000"/>
              <a:headEnd type="none" w="med" len="med"/>
              <a:tailEnd type="none" w="med" len="med"/>
            </a:ln>
            <a:effectLst/>
          </p:spPr>
          <p:txBody>
            <a:bodyPr wrap="none"/>
            <a:lstStyle/>
            <a:p>
              <a:endParaRPr lang="en-US"/>
            </a:p>
          </p:txBody>
        </p:sp>
        <p:sp>
          <p:nvSpPr>
            <p:cNvPr id="26" name="Freeform 121"/>
            <p:cNvSpPr>
              <a:spLocks/>
            </p:cNvSpPr>
            <p:nvPr/>
          </p:nvSpPr>
          <p:spPr bwMode="auto">
            <a:xfrm>
              <a:off x="8364538" y="5108575"/>
              <a:ext cx="434975" cy="65088"/>
            </a:xfrm>
            <a:custGeom>
              <a:avLst/>
              <a:gdLst/>
              <a:ahLst/>
              <a:cxnLst>
                <a:cxn ang="0">
                  <a:pos x="0" y="137"/>
                </a:cxn>
                <a:cxn ang="0">
                  <a:pos x="72" y="57"/>
                </a:cxn>
                <a:cxn ang="0">
                  <a:pos x="187" y="0"/>
                </a:cxn>
                <a:cxn ang="0">
                  <a:pos x="266" y="0"/>
                </a:cxn>
                <a:cxn ang="0">
                  <a:pos x="319" y="43"/>
                </a:cxn>
                <a:cxn ang="0">
                  <a:pos x="362" y="86"/>
                </a:cxn>
                <a:cxn ang="0">
                  <a:pos x="377" y="151"/>
                </a:cxn>
              </a:cxnLst>
              <a:rect l="0" t="0" r="r" b="b"/>
              <a:pathLst>
                <a:path w="377" h="151">
                  <a:moveTo>
                    <a:pt x="0" y="137"/>
                  </a:moveTo>
                  <a:lnTo>
                    <a:pt x="72" y="57"/>
                  </a:lnTo>
                  <a:lnTo>
                    <a:pt x="187" y="0"/>
                  </a:lnTo>
                  <a:lnTo>
                    <a:pt x="266" y="0"/>
                  </a:lnTo>
                  <a:lnTo>
                    <a:pt x="319" y="43"/>
                  </a:lnTo>
                  <a:lnTo>
                    <a:pt x="362" y="86"/>
                  </a:lnTo>
                  <a:lnTo>
                    <a:pt x="377" y="151"/>
                  </a:lnTo>
                </a:path>
              </a:pathLst>
            </a:custGeom>
            <a:noFill/>
            <a:ln w="28575" cap="flat" cmpd="sng">
              <a:solidFill>
                <a:schemeClr val="tx1"/>
              </a:solidFill>
              <a:prstDash val="solid"/>
              <a:miter lim="800000"/>
              <a:headEnd type="none" w="med" len="med"/>
              <a:tailEnd type="none" w="med" len="med"/>
            </a:ln>
            <a:effectLst/>
          </p:spPr>
          <p:txBody>
            <a:bodyPr wrap="none"/>
            <a:lstStyle/>
            <a:p>
              <a:endParaRPr lang="en-US"/>
            </a:p>
          </p:txBody>
        </p:sp>
        <p:sp>
          <p:nvSpPr>
            <p:cNvPr id="27" name="Rectangle 124"/>
            <p:cNvSpPr>
              <a:spLocks noChangeArrowheads="1"/>
            </p:cNvSpPr>
            <p:nvPr/>
          </p:nvSpPr>
          <p:spPr bwMode="auto">
            <a:xfrm>
              <a:off x="685800" y="4551363"/>
              <a:ext cx="8153400" cy="630237"/>
            </a:xfrm>
            <a:prstGeom prst="rect">
              <a:avLst/>
            </a:prstGeom>
            <a:noFill/>
            <a:ln w="9525">
              <a:solidFill>
                <a:schemeClr val="tx1"/>
              </a:solidFill>
              <a:miter lim="800000"/>
              <a:headEnd/>
              <a:tailEnd/>
            </a:ln>
            <a:effectLst/>
          </p:spPr>
          <p:txBody>
            <a:bodyPr wrap="none" anchor="ctr"/>
            <a:lstStyle/>
            <a:p>
              <a:endParaRPr lang="en-US"/>
            </a:p>
          </p:txBody>
        </p:sp>
        <p:sp>
          <p:nvSpPr>
            <p:cNvPr id="28" name="Rectangle 131"/>
            <p:cNvSpPr>
              <a:spLocks noChangeArrowheads="1"/>
            </p:cNvSpPr>
            <p:nvPr/>
          </p:nvSpPr>
          <p:spPr bwMode="auto">
            <a:xfrm>
              <a:off x="685800" y="2033588"/>
              <a:ext cx="4038600" cy="517525"/>
            </a:xfrm>
            <a:prstGeom prst="rect">
              <a:avLst/>
            </a:prstGeom>
            <a:noFill/>
            <a:ln w="9525">
              <a:noFill/>
              <a:miter lim="800000"/>
              <a:headEnd/>
              <a:tailEnd/>
            </a:ln>
            <a:effectLst/>
          </p:spPr>
          <p:txBody>
            <a:bodyPr lIns="90000" tIns="46800" rIns="90000" bIns="46800">
              <a:spAutoFit/>
            </a:bodyPr>
            <a:lstStyle/>
            <a:p>
              <a:pPr algn="l"/>
              <a:r>
                <a:rPr lang="en-GB" sz="1400"/>
                <a:t>Requirements</a:t>
              </a:r>
              <a:r>
                <a:rPr lang="en-GB" sz="1400" b="0"/>
                <a:t> – establish business case and scope. Capture core requirements</a:t>
              </a:r>
            </a:p>
          </p:txBody>
        </p:sp>
        <p:sp>
          <p:nvSpPr>
            <p:cNvPr id="29" name="Rectangle 132"/>
            <p:cNvSpPr>
              <a:spLocks noChangeArrowheads="1"/>
            </p:cNvSpPr>
            <p:nvPr/>
          </p:nvSpPr>
          <p:spPr bwMode="auto">
            <a:xfrm>
              <a:off x="685800" y="2657475"/>
              <a:ext cx="4038600" cy="304800"/>
            </a:xfrm>
            <a:prstGeom prst="rect">
              <a:avLst/>
            </a:prstGeom>
            <a:noFill/>
            <a:ln w="9525">
              <a:noFill/>
              <a:miter lim="800000"/>
              <a:headEnd/>
              <a:tailEnd/>
            </a:ln>
            <a:effectLst/>
          </p:spPr>
          <p:txBody>
            <a:bodyPr lIns="90000" tIns="46800" rIns="90000" bIns="46800">
              <a:spAutoFit/>
            </a:bodyPr>
            <a:lstStyle/>
            <a:p>
              <a:pPr algn="l"/>
              <a:r>
                <a:rPr lang="en-GB" sz="1400"/>
                <a:t>Analysis</a:t>
              </a:r>
              <a:r>
                <a:rPr lang="en-GB" sz="1400" b="0"/>
                <a:t> – establish feasibility</a:t>
              </a:r>
            </a:p>
          </p:txBody>
        </p:sp>
        <p:sp>
          <p:nvSpPr>
            <p:cNvPr id="30" name="Rectangle 133"/>
            <p:cNvSpPr>
              <a:spLocks noChangeArrowheads="1"/>
            </p:cNvSpPr>
            <p:nvPr/>
          </p:nvSpPr>
          <p:spPr bwMode="auto">
            <a:xfrm>
              <a:off x="685800" y="3281363"/>
              <a:ext cx="4038600" cy="517525"/>
            </a:xfrm>
            <a:prstGeom prst="rect">
              <a:avLst/>
            </a:prstGeom>
            <a:noFill/>
            <a:ln w="9525">
              <a:noFill/>
              <a:miter lim="800000"/>
              <a:headEnd/>
              <a:tailEnd/>
            </a:ln>
            <a:effectLst/>
          </p:spPr>
          <p:txBody>
            <a:bodyPr lIns="90000" tIns="46800" rIns="90000" bIns="46800">
              <a:spAutoFit/>
            </a:bodyPr>
            <a:lstStyle/>
            <a:p>
              <a:pPr algn="l"/>
              <a:r>
                <a:rPr lang="en-GB" sz="1400"/>
                <a:t>Design</a:t>
              </a:r>
              <a:r>
                <a:rPr lang="en-GB" sz="1400" b="0"/>
                <a:t> – design proof of concept or technical prototypes</a:t>
              </a:r>
            </a:p>
          </p:txBody>
        </p:sp>
        <p:sp>
          <p:nvSpPr>
            <p:cNvPr id="31" name="Rectangle 134"/>
            <p:cNvSpPr>
              <a:spLocks noChangeArrowheads="1"/>
            </p:cNvSpPr>
            <p:nvPr/>
          </p:nvSpPr>
          <p:spPr bwMode="auto">
            <a:xfrm>
              <a:off x="685800" y="3951288"/>
              <a:ext cx="4038600" cy="517525"/>
            </a:xfrm>
            <a:prstGeom prst="rect">
              <a:avLst/>
            </a:prstGeom>
            <a:noFill/>
            <a:ln w="9525">
              <a:noFill/>
              <a:miter lim="800000"/>
              <a:headEnd/>
              <a:tailEnd/>
            </a:ln>
            <a:effectLst/>
          </p:spPr>
          <p:txBody>
            <a:bodyPr lIns="90000" tIns="46800" rIns="90000" bIns="46800">
              <a:spAutoFit/>
            </a:bodyPr>
            <a:lstStyle/>
            <a:p>
              <a:pPr algn="l"/>
              <a:r>
                <a:rPr lang="en-GB" sz="1400"/>
                <a:t>Implementation</a:t>
              </a:r>
              <a:r>
                <a:rPr lang="en-GB" sz="1400" b="0"/>
                <a:t> – build proof of concept or technical prototype</a:t>
              </a:r>
            </a:p>
          </p:txBody>
        </p:sp>
        <p:sp>
          <p:nvSpPr>
            <p:cNvPr id="32" name="Rectangle 135"/>
            <p:cNvSpPr>
              <a:spLocks noChangeArrowheads="1"/>
            </p:cNvSpPr>
            <p:nvPr/>
          </p:nvSpPr>
          <p:spPr bwMode="auto">
            <a:xfrm>
              <a:off x="685800" y="4602163"/>
              <a:ext cx="4038600" cy="304800"/>
            </a:xfrm>
            <a:prstGeom prst="rect">
              <a:avLst/>
            </a:prstGeom>
            <a:noFill/>
            <a:ln w="9525">
              <a:noFill/>
              <a:miter lim="800000"/>
              <a:headEnd/>
              <a:tailEnd/>
            </a:ln>
            <a:effectLst/>
          </p:spPr>
          <p:txBody>
            <a:bodyPr lIns="90000" tIns="46800" rIns="90000" bIns="46800">
              <a:spAutoFit/>
            </a:bodyPr>
            <a:lstStyle/>
            <a:p>
              <a:pPr algn="l"/>
              <a:r>
                <a:rPr lang="en-GB" sz="1400"/>
                <a:t>Test</a:t>
              </a:r>
              <a:r>
                <a:rPr lang="en-GB" sz="1400" b="0"/>
                <a:t> – not generally applicable</a:t>
              </a:r>
            </a:p>
          </p:txBody>
        </p:sp>
        <p:sp>
          <p:nvSpPr>
            <p:cNvPr id="33" name="Rectangle 136"/>
            <p:cNvSpPr>
              <a:spLocks noChangeArrowheads="1"/>
            </p:cNvSpPr>
            <p:nvPr/>
          </p:nvSpPr>
          <p:spPr bwMode="auto">
            <a:xfrm>
              <a:off x="352425" y="2041525"/>
              <a:ext cx="333375" cy="3140075"/>
            </a:xfrm>
            <a:prstGeom prst="rect">
              <a:avLst/>
            </a:prstGeom>
            <a:noFill/>
            <a:ln w="9525">
              <a:solidFill>
                <a:schemeClr val="tx1"/>
              </a:solidFill>
              <a:miter lim="800000"/>
              <a:headEnd/>
              <a:tailEnd/>
            </a:ln>
            <a:effectLst/>
          </p:spPr>
          <p:txBody>
            <a:bodyPr vert="eaVert" wrap="none" lIns="90000" tIns="46800" rIns="90000" bIns="46800" anchor="ctr"/>
            <a:lstStyle/>
            <a:p>
              <a:r>
                <a:rPr lang="en-US" sz="1400" b="0"/>
                <a:t>Focus</a:t>
              </a:r>
              <a:endParaRPr lang="en-GB" sz="1400" b="0"/>
            </a:p>
          </p:txBody>
        </p:sp>
        <p:sp>
          <p:nvSpPr>
            <p:cNvPr id="34" name="Rectangle 137"/>
            <p:cNvSpPr>
              <a:spLocks noChangeArrowheads="1"/>
            </p:cNvSpPr>
            <p:nvPr/>
          </p:nvSpPr>
          <p:spPr bwMode="auto">
            <a:xfrm>
              <a:off x="685800" y="5181600"/>
              <a:ext cx="8153400" cy="1271588"/>
            </a:xfrm>
            <a:prstGeom prst="rect">
              <a:avLst/>
            </a:prstGeom>
            <a:noFill/>
            <a:ln w="9525">
              <a:solidFill>
                <a:schemeClr val="tx1"/>
              </a:solidFill>
              <a:miter lim="800000"/>
              <a:headEnd/>
              <a:tailEnd/>
            </a:ln>
            <a:effectLst/>
          </p:spPr>
          <p:txBody>
            <a:bodyPr wrap="none" lIns="90000" tIns="46800" rIns="90000" bIns="46800" anchor="ctr"/>
            <a:lstStyle/>
            <a:p>
              <a:endParaRPr lang="en-US"/>
            </a:p>
          </p:txBody>
        </p:sp>
        <p:sp>
          <p:nvSpPr>
            <p:cNvPr id="35" name="Rectangle 138"/>
            <p:cNvSpPr>
              <a:spLocks noChangeArrowheads="1"/>
            </p:cNvSpPr>
            <p:nvPr/>
          </p:nvSpPr>
          <p:spPr bwMode="auto">
            <a:xfrm>
              <a:off x="352425" y="5181600"/>
              <a:ext cx="333375" cy="1279525"/>
            </a:xfrm>
            <a:prstGeom prst="rect">
              <a:avLst/>
            </a:prstGeom>
            <a:noFill/>
            <a:ln w="9525">
              <a:solidFill>
                <a:schemeClr val="tx1"/>
              </a:solidFill>
              <a:miter lim="800000"/>
              <a:headEnd/>
              <a:tailEnd/>
            </a:ln>
            <a:effectLst/>
          </p:spPr>
          <p:txBody>
            <a:bodyPr vert="eaVert" wrap="none" lIns="90000" tIns="46800" rIns="90000" bIns="46800" anchor="ctr"/>
            <a:lstStyle/>
            <a:p>
              <a:r>
                <a:rPr lang="en-US" sz="1400" b="0"/>
                <a:t>Goals</a:t>
              </a:r>
              <a:endParaRPr lang="en-GB" sz="1400" b="0"/>
            </a:p>
          </p:txBody>
        </p:sp>
        <p:sp>
          <p:nvSpPr>
            <p:cNvPr id="36" name="Text Box 142"/>
            <p:cNvSpPr txBox="1">
              <a:spLocks noChangeArrowheads="1"/>
            </p:cNvSpPr>
            <p:nvPr/>
          </p:nvSpPr>
          <p:spPr bwMode="auto">
            <a:xfrm>
              <a:off x="685800" y="5189538"/>
              <a:ext cx="8153400" cy="942975"/>
            </a:xfrm>
            <a:prstGeom prst="rect">
              <a:avLst/>
            </a:prstGeom>
            <a:noFill/>
            <a:ln w="9525">
              <a:noFill/>
              <a:miter lim="800000"/>
              <a:headEnd/>
              <a:tailEnd/>
            </a:ln>
            <a:effectLst/>
          </p:spPr>
          <p:txBody>
            <a:bodyPr lIns="90000" tIns="46800" rIns="90000" bIns="46800">
              <a:spAutoFit/>
            </a:bodyPr>
            <a:lstStyle/>
            <a:p>
              <a:pPr algn="l"/>
              <a:r>
                <a:rPr lang="en-US" sz="1400" b="0"/>
                <a:t>Establish </a:t>
              </a:r>
              <a:r>
                <a:rPr lang="en-GB" sz="1400" b="0"/>
                <a:t>feasibility of the project - create proof of concept/technical prototypes</a:t>
              </a:r>
              <a:br>
                <a:rPr lang="en-GB" sz="1400" b="0"/>
              </a:br>
              <a:r>
                <a:rPr lang="en-GB" sz="1400" b="0"/>
                <a:t>Create a business case</a:t>
              </a:r>
              <a:br>
                <a:rPr lang="en-GB" sz="1400" b="0"/>
              </a:br>
              <a:r>
                <a:rPr lang="en-GB" sz="1400" b="0"/>
                <a:t>Scope the system - capture key requirements</a:t>
              </a:r>
              <a:br>
                <a:rPr lang="en-GB" sz="1400" b="0"/>
              </a:br>
              <a:r>
                <a:rPr lang="en-GB" sz="1400" b="0"/>
                <a:t>Identify critical risks</a:t>
              </a:r>
            </a:p>
          </p:txBody>
        </p:sp>
        <p:sp>
          <p:nvSpPr>
            <p:cNvPr id="37" name="Line 143"/>
            <p:cNvSpPr>
              <a:spLocks noChangeShapeType="1"/>
            </p:cNvSpPr>
            <p:nvPr/>
          </p:nvSpPr>
          <p:spPr bwMode="auto">
            <a:xfrm>
              <a:off x="5181600" y="2033588"/>
              <a:ext cx="0" cy="3155950"/>
            </a:xfrm>
            <a:prstGeom prst="line">
              <a:avLst/>
            </a:prstGeom>
            <a:noFill/>
            <a:ln w="9525">
              <a:solidFill>
                <a:schemeClr val="tx1"/>
              </a:solidFill>
              <a:prstDash val="dash"/>
              <a:miter lim="800000"/>
              <a:headEnd/>
              <a:tailEnd/>
            </a:ln>
            <a:effectLst/>
          </p:spPr>
          <p:txBody>
            <a:bodyPr wrap="none" lIns="90000" tIns="46800" rIns="90000" bIns="46800" anchor="ctr"/>
            <a:lstStyle/>
            <a:p>
              <a:endParaRPr lang="en-US"/>
            </a:p>
          </p:txBody>
        </p:sp>
        <p:sp>
          <p:nvSpPr>
            <p:cNvPr id="38" name="Line 144"/>
            <p:cNvSpPr>
              <a:spLocks noChangeShapeType="1"/>
            </p:cNvSpPr>
            <p:nvPr/>
          </p:nvSpPr>
          <p:spPr bwMode="auto">
            <a:xfrm>
              <a:off x="6153150" y="2033588"/>
              <a:ext cx="0" cy="3155950"/>
            </a:xfrm>
            <a:prstGeom prst="line">
              <a:avLst/>
            </a:prstGeom>
            <a:noFill/>
            <a:ln w="9525">
              <a:solidFill>
                <a:schemeClr val="tx1"/>
              </a:solidFill>
              <a:prstDash val="dash"/>
              <a:miter lim="800000"/>
              <a:headEnd/>
              <a:tailEnd/>
            </a:ln>
            <a:effectLst/>
          </p:spPr>
          <p:txBody>
            <a:bodyPr wrap="none" lIns="90000" tIns="46800" rIns="90000" bIns="46800" anchor="ctr"/>
            <a:lstStyle/>
            <a:p>
              <a:endParaRPr lang="en-US"/>
            </a:p>
          </p:txBody>
        </p:sp>
        <p:sp>
          <p:nvSpPr>
            <p:cNvPr id="39" name="Line 145"/>
            <p:cNvSpPr>
              <a:spLocks noChangeShapeType="1"/>
            </p:cNvSpPr>
            <p:nvPr/>
          </p:nvSpPr>
          <p:spPr bwMode="auto">
            <a:xfrm>
              <a:off x="6981825" y="2033588"/>
              <a:ext cx="0" cy="3155950"/>
            </a:xfrm>
            <a:prstGeom prst="line">
              <a:avLst/>
            </a:prstGeom>
            <a:noFill/>
            <a:ln w="9525">
              <a:solidFill>
                <a:schemeClr val="tx1"/>
              </a:solidFill>
              <a:prstDash val="dash"/>
              <a:miter lim="800000"/>
              <a:headEnd/>
              <a:tailEnd/>
            </a:ln>
            <a:effectLst/>
          </p:spPr>
          <p:txBody>
            <a:bodyPr wrap="none" lIns="90000" tIns="46800" rIns="90000" bIns="46800" anchor="ctr"/>
            <a:lstStyle/>
            <a:p>
              <a:endParaRPr lang="en-US"/>
            </a:p>
          </p:txBody>
        </p:sp>
        <p:sp>
          <p:nvSpPr>
            <p:cNvPr id="40" name="Line 146"/>
            <p:cNvSpPr>
              <a:spLocks noChangeShapeType="1"/>
            </p:cNvSpPr>
            <p:nvPr/>
          </p:nvSpPr>
          <p:spPr bwMode="auto">
            <a:xfrm>
              <a:off x="7439025" y="2033588"/>
              <a:ext cx="0" cy="3155950"/>
            </a:xfrm>
            <a:prstGeom prst="line">
              <a:avLst/>
            </a:prstGeom>
            <a:noFill/>
            <a:ln w="9525">
              <a:solidFill>
                <a:schemeClr val="tx1"/>
              </a:solidFill>
              <a:prstDash val="dash"/>
              <a:miter lim="800000"/>
              <a:headEnd/>
              <a:tailEnd/>
            </a:ln>
            <a:effectLst/>
          </p:spPr>
          <p:txBody>
            <a:bodyPr wrap="none" lIns="90000" tIns="46800" rIns="90000" bIns="46800" anchor="ctr"/>
            <a:lstStyle/>
            <a:p>
              <a:endParaRPr lang="en-US"/>
            </a:p>
          </p:txBody>
        </p:sp>
        <p:sp>
          <p:nvSpPr>
            <p:cNvPr id="41" name="Line 147"/>
            <p:cNvSpPr>
              <a:spLocks noChangeShapeType="1"/>
            </p:cNvSpPr>
            <p:nvPr/>
          </p:nvSpPr>
          <p:spPr bwMode="auto">
            <a:xfrm>
              <a:off x="8353425" y="2033588"/>
              <a:ext cx="0" cy="3155950"/>
            </a:xfrm>
            <a:prstGeom prst="line">
              <a:avLst/>
            </a:prstGeom>
            <a:noFill/>
            <a:ln w="9525">
              <a:solidFill>
                <a:schemeClr val="tx1"/>
              </a:solidFill>
              <a:prstDash val="dash"/>
              <a:miter lim="800000"/>
              <a:headEnd/>
              <a:tailEnd/>
            </a:ln>
            <a:effectLst/>
          </p:spPr>
          <p:txBody>
            <a:bodyPr wrap="none" lIns="90000" tIns="46800" rIns="90000" bIns="46800" anchor="ctr"/>
            <a:lstStyle/>
            <a:p>
              <a:endParaRPr lang="en-US"/>
            </a:p>
          </p:txBody>
        </p:sp>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RUP - Elaboration</a:t>
            </a:r>
            <a:endParaRPr lang="en-US" dirty="0"/>
          </a:p>
        </p:txBody>
      </p:sp>
      <p:grpSp>
        <p:nvGrpSpPr>
          <p:cNvPr id="42" name="Group 41"/>
          <p:cNvGrpSpPr/>
          <p:nvPr/>
        </p:nvGrpSpPr>
        <p:grpSpPr>
          <a:xfrm>
            <a:off x="428625" y="1600200"/>
            <a:ext cx="8486775" cy="4419600"/>
            <a:chOff x="304800" y="1981200"/>
            <a:chExt cx="8486775" cy="4419600"/>
          </a:xfrm>
        </p:grpSpPr>
        <p:sp>
          <p:nvSpPr>
            <p:cNvPr id="4" name="Rectangle 3"/>
            <p:cNvSpPr>
              <a:spLocks noChangeArrowheads="1"/>
            </p:cNvSpPr>
            <p:nvPr/>
          </p:nvSpPr>
          <p:spPr bwMode="auto">
            <a:xfrm>
              <a:off x="5613400" y="1981200"/>
              <a:ext cx="877888" cy="3132138"/>
            </a:xfrm>
            <a:prstGeom prst="rect">
              <a:avLst/>
            </a:prstGeom>
            <a:solidFill>
              <a:srgbClr val="FFFF99"/>
            </a:solidFill>
            <a:ln w="9525">
              <a:solidFill>
                <a:srgbClr val="FFFF99"/>
              </a:solidFill>
              <a:miter lim="800000"/>
              <a:headEnd/>
              <a:tailEnd/>
            </a:ln>
            <a:effectLst/>
          </p:spPr>
          <p:txBody>
            <a:bodyPr wrap="none" anchor="ctr"/>
            <a:lstStyle/>
            <a:p>
              <a:endParaRPr lang="en-US"/>
            </a:p>
          </p:txBody>
        </p:sp>
        <p:sp>
          <p:nvSpPr>
            <p:cNvPr id="5" name="Rectangle 4"/>
            <p:cNvSpPr>
              <a:spLocks noChangeArrowheads="1"/>
            </p:cNvSpPr>
            <p:nvPr/>
          </p:nvSpPr>
          <p:spPr bwMode="auto">
            <a:xfrm>
              <a:off x="6469063" y="1981200"/>
              <a:ext cx="1370012" cy="3148013"/>
            </a:xfrm>
            <a:prstGeom prst="rect">
              <a:avLst/>
            </a:prstGeom>
            <a:solidFill>
              <a:schemeClr val="accent1"/>
            </a:solidFill>
            <a:ln w="9525">
              <a:solidFill>
                <a:schemeClr val="accent1"/>
              </a:solidFill>
              <a:miter lim="800000"/>
              <a:headEnd/>
              <a:tailEnd/>
            </a:ln>
            <a:effectLst/>
          </p:spPr>
          <p:txBody>
            <a:bodyPr wrap="none" anchor="ctr"/>
            <a:lstStyle/>
            <a:p>
              <a:endParaRPr lang="en-US"/>
            </a:p>
          </p:txBody>
        </p:sp>
        <p:sp>
          <p:nvSpPr>
            <p:cNvPr id="6" name="Rectangle 5"/>
            <p:cNvSpPr>
              <a:spLocks noChangeArrowheads="1"/>
            </p:cNvSpPr>
            <p:nvPr/>
          </p:nvSpPr>
          <p:spPr bwMode="auto">
            <a:xfrm>
              <a:off x="4700588" y="1981200"/>
              <a:ext cx="912812" cy="3148013"/>
            </a:xfrm>
            <a:prstGeom prst="rect">
              <a:avLst/>
            </a:prstGeom>
            <a:solidFill>
              <a:srgbClr val="FFCCFF"/>
            </a:solidFill>
            <a:ln w="9525">
              <a:solidFill>
                <a:schemeClr val="tx1"/>
              </a:solidFill>
              <a:miter lim="800000"/>
              <a:headEnd/>
              <a:tailEnd/>
            </a:ln>
            <a:effectLst/>
          </p:spPr>
          <p:txBody>
            <a:bodyPr wrap="none" anchor="ctr"/>
            <a:lstStyle/>
            <a:p>
              <a:endParaRPr lang="en-US"/>
            </a:p>
          </p:txBody>
        </p:sp>
        <p:sp>
          <p:nvSpPr>
            <p:cNvPr id="7" name="Rectangle 6"/>
            <p:cNvSpPr>
              <a:spLocks noChangeArrowheads="1"/>
            </p:cNvSpPr>
            <p:nvPr/>
          </p:nvSpPr>
          <p:spPr bwMode="auto">
            <a:xfrm>
              <a:off x="6469063" y="1981200"/>
              <a:ext cx="1370012" cy="3148013"/>
            </a:xfrm>
            <a:prstGeom prst="rect">
              <a:avLst/>
            </a:prstGeom>
            <a:noFill/>
            <a:ln w="9525">
              <a:solidFill>
                <a:schemeClr val="tx1"/>
              </a:solidFill>
              <a:miter lim="800000"/>
              <a:headEnd/>
              <a:tailEnd/>
            </a:ln>
            <a:effectLst/>
          </p:spPr>
          <p:txBody>
            <a:bodyPr wrap="none" anchor="ctr"/>
            <a:lstStyle/>
            <a:p>
              <a:endParaRPr lang="en-US"/>
            </a:p>
          </p:txBody>
        </p:sp>
        <p:sp>
          <p:nvSpPr>
            <p:cNvPr id="8" name="Rectangle 7"/>
            <p:cNvSpPr>
              <a:spLocks noChangeArrowheads="1"/>
            </p:cNvSpPr>
            <p:nvPr/>
          </p:nvSpPr>
          <p:spPr bwMode="auto">
            <a:xfrm>
              <a:off x="7839075" y="1981200"/>
              <a:ext cx="952500" cy="3148013"/>
            </a:xfrm>
            <a:prstGeom prst="rect">
              <a:avLst/>
            </a:prstGeom>
            <a:solidFill>
              <a:srgbClr val="66CCFF"/>
            </a:solidFill>
            <a:ln w="9525">
              <a:solidFill>
                <a:schemeClr val="tx1"/>
              </a:solidFill>
              <a:miter lim="800000"/>
              <a:headEnd/>
              <a:tailEnd/>
            </a:ln>
            <a:effectLst/>
          </p:spPr>
          <p:txBody>
            <a:bodyPr wrap="none" anchor="ctr"/>
            <a:lstStyle/>
            <a:p>
              <a:endParaRPr lang="en-US"/>
            </a:p>
          </p:txBody>
        </p:sp>
        <p:sp>
          <p:nvSpPr>
            <p:cNvPr id="9" name="Rectangle 8"/>
            <p:cNvSpPr>
              <a:spLocks noChangeArrowheads="1"/>
            </p:cNvSpPr>
            <p:nvPr/>
          </p:nvSpPr>
          <p:spPr bwMode="auto">
            <a:xfrm>
              <a:off x="638175" y="1981200"/>
              <a:ext cx="8153400" cy="630238"/>
            </a:xfrm>
            <a:prstGeom prst="rect">
              <a:avLst/>
            </a:prstGeom>
            <a:noFill/>
            <a:ln w="9525">
              <a:solidFill>
                <a:schemeClr val="tx1"/>
              </a:solidFill>
              <a:miter lim="800000"/>
              <a:headEnd/>
              <a:tailEnd/>
            </a:ln>
            <a:effectLst/>
          </p:spPr>
          <p:txBody>
            <a:bodyPr wrap="none" anchor="ctr"/>
            <a:lstStyle/>
            <a:p>
              <a:endParaRPr lang="en-US"/>
            </a:p>
          </p:txBody>
        </p:sp>
        <p:sp>
          <p:nvSpPr>
            <p:cNvPr id="10" name="Rectangle 9"/>
            <p:cNvSpPr>
              <a:spLocks noChangeArrowheads="1"/>
            </p:cNvSpPr>
            <p:nvPr/>
          </p:nvSpPr>
          <p:spPr bwMode="auto">
            <a:xfrm>
              <a:off x="638175" y="2611438"/>
              <a:ext cx="8153400" cy="628650"/>
            </a:xfrm>
            <a:prstGeom prst="rect">
              <a:avLst/>
            </a:prstGeom>
            <a:noFill/>
            <a:ln w="9525">
              <a:solidFill>
                <a:schemeClr val="tx1"/>
              </a:solidFill>
              <a:miter lim="800000"/>
              <a:headEnd/>
              <a:tailEnd/>
            </a:ln>
            <a:effectLst/>
          </p:spPr>
          <p:txBody>
            <a:bodyPr wrap="none" anchor="ctr"/>
            <a:lstStyle/>
            <a:p>
              <a:endParaRPr lang="en-US"/>
            </a:p>
          </p:txBody>
        </p:sp>
        <p:sp>
          <p:nvSpPr>
            <p:cNvPr id="11" name="Rectangle 10"/>
            <p:cNvSpPr>
              <a:spLocks noChangeArrowheads="1"/>
            </p:cNvSpPr>
            <p:nvPr/>
          </p:nvSpPr>
          <p:spPr bwMode="auto">
            <a:xfrm>
              <a:off x="638175" y="3240088"/>
              <a:ext cx="8153400" cy="628650"/>
            </a:xfrm>
            <a:prstGeom prst="rect">
              <a:avLst/>
            </a:prstGeom>
            <a:noFill/>
            <a:ln w="9525">
              <a:solidFill>
                <a:schemeClr val="tx1"/>
              </a:solidFill>
              <a:miter lim="800000"/>
              <a:headEnd/>
              <a:tailEnd/>
            </a:ln>
            <a:effectLst/>
          </p:spPr>
          <p:txBody>
            <a:bodyPr wrap="none" anchor="ctr"/>
            <a:lstStyle/>
            <a:p>
              <a:endParaRPr lang="en-US"/>
            </a:p>
          </p:txBody>
        </p:sp>
        <p:sp>
          <p:nvSpPr>
            <p:cNvPr id="12" name="Rectangle 11"/>
            <p:cNvSpPr>
              <a:spLocks noChangeArrowheads="1"/>
            </p:cNvSpPr>
            <p:nvPr/>
          </p:nvSpPr>
          <p:spPr bwMode="auto">
            <a:xfrm>
              <a:off x="638175" y="3868738"/>
              <a:ext cx="8153400" cy="630237"/>
            </a:xfrm>
            <a:prstGeom prst="rect">
              <a:avLst/>
            </a:prstGeom>
            <a:noFill/>
            <a:ln w="9525">
              <a:solidFill>
                <a:schemeClr val="tx1"/>
              </a:solidFill>
              <a:miter lim="800000"/>
              <a:headEnd/>
              <a:tailEnd/>
            </a:ln>
            <a:effectLst/>
          </p:spPr>
          <p:txBody>
            <a:bodyPr wrap="none" anchor="ctr"/>
            <a:lstStyle/>
            <a:p>
              <a:endParaRPr lang="en-US"/>
            </a:p>
          </p:txBody>
        </p:sp>
        <p:sp>
          <p:nvSpPr>
            <p:cNvPr id="13" name="Freeform 12"/>
            <p:cNvSpPr>
              <a:spLocks/>
            </p:cNvSpPr>
            <p:nvPr/>
          </p:nvSpPr>
          <p:spPr bwMode="auto">
            <a:xfrm>
              <a:off x="4721225" y="2265363"/>
              <a:ext cx="2554288" cy="346075"/>
            </a:xfrm>
            <a:custGeom>
              <a:avLst/>
              <a:gdLst/>
              <a:ahLst/>
              <a:cxnLst>
                <a:cxn ang="0">
                  <a:pos x="0" y="279"/>
                </a:cxn>
                <a:cxn ang="0">
                  <a:pos x="348" y="205"/>
                </a:cxn>
                <a:cxn ang="0">
                  <a:pos x="557" y="126"/>
                </a:cxn>
                <a:cxn ang="0">
                  <a:pos x="866" y="32"/>
                </a:cxn>
                <a:cxn ang="0">
                  <a:pos x="1140" y="11"/>
                </a:cxn>
                <a:cxn ang="0">
                  <a:pos x="1349" y="97"/>
                </a:cxn>
                <a:cxn ang="0">
                  <a:pos x="1521" y="205"/>
                </a:cxn>
                <a:cxn ang="0">
                  <a:pos x="1802" y="277"/>
                </a:cxn>
                <a:cxn ang="0">
                  <a:pos x="2148" y="284"/>
                </a:cxn>
              </a:cxnLst>
              <a:rect l="0" t="0" r="r" b="b"/>
              <a:pathLst>
                <a:path w="2148" h="290">
                  <a:moveTo>
                    <a:pt x="0" y="279"/>
                  </a:moveTo>
                  <a:cubicBezTo>
                    <a:pt x="58" y="267"/>
                    <a:pt x="255" y="230"/>
                    <a:pt x="348" y="205"/>
                  </a:cubicBezTo>
                  <a:cubicBezTo>
                    <a:pt x="441" y="180"/>
                    <a:pt x="471" y="155"/>
                    <a:pt x="557" y="126"/>
                  </a:cubicBezTo>
                  <a:cubicBezTo>
                    <a:pt x="643" y="97"/>
                    <a:pt x="769" y="51"/>
                    <a:pt x="866" y="32"/>
                  </a:cubicBezTo>
                  <a:cubicBezTo>
                    <a:pt x="963" y="13"/>
                    <a:pt x="1060" y="0"/>
                    <a:pt x="1140" y="11"/>
                  </a:cubicBezTo>
                  <a:cubicBezTo>
                    <a:pt x="1220" y="22"/>
                    <a:pt x="1285" y="65"/>
                    <a:pt x="1349" y="97"/>
                  </a:cubicBezTo>
                  <a:cubicBezTo>
                    <a:pt x="1413" y="129"/>
                    <a:pt x="1445" y="175"/>
                    <a:pt x="1521" y="205"/>
                  </a:cubicBezTo>
                  <a:cubicBezTo>
                    <a:pt x="1597" y="235"/>
                    <a:pt x="1698" y="264"/>
                    <a:pt x="1802" y="277"/>
                  </a:cubicBezTo>
                  <a:cubicBezTo>
                    <a:pt x="1906" y="290"/>
                    <a:pt x="2076" y="283"/>
                    <a:pt x="2148" y="284"/>
                  </a:cubicBezTo>
                </a:path>
              </a:pathLst>
            </a:custGeom>
            <a:noFill/>
            <a:ln w="28575" cap="flat" cmpd="sng">
              <a:solidFill>
                <a:schemeClr val="tx1"/>
              </a:solidFill>
              <a:prstDash val="solid"/>
              <a:miter lim="800000"/>
              <a:headEnd type="none" w="med" len="med"/>
              <a:tailEnd type="none" w="med" len="med"/>
            </a:ln>
            <a:effectLst/>
          </p:spPr>
          <p:txBody>
            <a:bodyPr wrap="none"/>
            <a:lstStyle/>
            <a:p>
              <a:endParaRPr lang="en-US"/>
            </a:p>
          </p:txBody>
        </p:sp>
        <p:sp>
          <p:nvSpPr>
            <p:cNvPr id="14" name="Text Box 13"/>
            <p:cNvSpPr txBox="1">
              <a:spLocks noChangeArrowheads="1"/>
            </p:cNvSpPr>
            <p:nvPr/>
          </p:nvSpPr>
          <p:spPr bwMode="auto">
            <a:xfrm>
              <a:off x="4814888" y="2030413"/>
              <a:ext cx="815975" cy="274637"/>
            </a:xfrm>
            <a:prstGeom prst="rect">
              <a:avLst/>
            </a:prstGeom>
            <a:noFill/>
            <a:ln w="9525">
              <a:noFill/>
              <a:miter lim="800000"/>
              <a:headEnd/>
              <a:tailEnd/>
            </a:ln>
            <a:effectLst/>
          </p:spPr>
          <p:txBody>
            <a:bodyPr wrap="none">
              <a:spAutoFit/>
            </a:bodyPr>
            <a:lstStyle/>
            <a:p>
              <a:pPr algn="l"/>
              <a:r>
                <a:rPr lang="en-GB" sz="1200" b="0"/>
                <a:t>Inception</a:t>
              </a:r>
            </a:p>
          </p:txBody>
        </p:sp>
        <p:sp>
          <p:nvSpPr>
            <p:cNvPr id="15" name="Text Box 14"/>
            <p:cNvSpPr txBox="1">
              <a:spLocks noChangeArrowheads="1"/>
            </p:cNvSpPr>
            <p:nvPr/>
          </p:nvSpPr>
          <p:spPr bwMode="auto">
            <a:xfrm>
              <a:off x="5576888" y="2030413"/>
              <a:ext cx="939800" cy="274637"/>
            </a:xfrm>
            <a:prstGeom prst="rect">
              <a:avLst/>
            </a:prstGeom>
            <a:noFill/>
            <a:ln w="9525">
              <a:noFill/>
              <a:miter lim="800000"/>
              <a:headEnd/>
              <a:tailEnd/>
            </a:ln>
            <a:effectLst/>
          </p:spPr>
          <p:txBody>
            <a:bodyPr wrap="none">
              <a:spAutoFit/>
            </a:bodyPr>
            <a:lstStyle/>
            <a:p>
              <a:pPr algn="l"/>
              <a:r>
                <a:rPr lang="en-GB" sz="1200" b="0"/>
                <a:t>Elaboration</a:t>
              </a:r>
            </a:p>
          </p:txBody>
        </p:sp>
        <p:sp>
          <p:nvSpPr>
            <p:cNvPr id="16" name="Text Box 15"/>
            <p:cNvSpPr txBox="1">
              <a:spLocks noChangeArrowheads="1"/>
            </p:cNvSpPr>
            <p:nvPr/>
          </p:nvSpPr>
          <p:spPr bwMode="auto">
            <a:xfrm>
              <a:off x="6697663" y="2030413"/>
              <a:ext cx="1028700" cy="274637"/>
            </a:xfrm>
            <a:prstGeom prst="rect">
              <a:avLst/>
            </a:prstGeom>
            <a:noFill/>
            <a:ln w="9525">
              <a:noFill/>
              <a:miter lim="800000"/>
              <a:headEnd/>
              <a:tailEnd/>
            </a:ln>
            <a:effectLst/>
          </p:spPr>
          <p:txBody>
            <a:bodyPr wrap="none">
              <a:spAutoFit/>
            </a:bodyPr>
            <a:lstStyle/>
            <a:p>
              <a:pPr algn="l"/>
              <a:r>
                <a:rPr lang="en-GB" sz="1200" b="0"/>
                <a:t>Construction</a:t>
              </a:r>
            </a:p>
          </p:txBody>
        </p:sp>
        <p:sp>
          <p:nvSpPr>
            <p:cNvPr id="17" name="Text Box 16"/>
            <p:cNvSpPr txBox="1">
              <a:spLocks noChangeArrowheads="1"/>
            </p:cNvSpPr>
            <p:nvPr/>
          </p:nvSpPr>
          <p:spPr bwMode="auto">
            <a:xfrm>
              <a:off x="7897813" y="2030413"/>
              <a:ext cx="850900" cy="274637"/>
            </a:xfrm>
            <a:prstGeom prst="rect">
              <a:avLst/>
            </a:prstGeom>
            <a:noFill/>
            <a:ln w="9525">
              <a:noFill/>
              <a:miter lim="800000"/>
              <a:headEnd/>
              <a:tailEnd/>
            </a:ln>
            <a:effectLst/>
          </p:spPr>
          <p:txBody>
            <a:bodyPr wrap="none">
              <a:spAutoFit/>
            </a:bodyPr>
            <a:lstStyle/>
            <a:p>
              <a:pPr algn="l"/>
              <a:r>
                <a:rPr lang="en-GB" sz="1200" b="0"/>
                <a:t>Transition</a:t>
              </a:r>
            </a:p>
          </p:txBody>
        </p:sp>
        <p:sp>
          <p:nvSpPr>
            <p:cNvPr id="18" name="Freeform 17"/>
            <p:cNvSpPr>
              <a:spLocks/>
            </p:cNvSpPr>
            <p:nvPr/>
          </p:nvSpPr>
          <p:spPr bwMode="auto">
            <a:xfrm>
              <a:off x="4711700" y="2828925"/>
              <a:ext cx="2860675" cy="407988"/>
            </a:xfrm>
            <a:custGeom>
              <a:avLst/>
              <a:gdLst/>
              <a:ahLst/>
              <a:cxnLst>
                <a:cxn ang="0">
                  <a:pos x="0" y="343"/>
                </a:cxn>
                <a:cxn ang="0">
                  <a:pos x="398" y="312"/>
                </a:cxn>
                <a:cxn ang="0">
                  <a:pos x="636" y="225"/>
                </a:cxn>
                <a:cxn ang="0">
                  <a:pos x="888" y="31"/>
                </a:cxn>
                <a:cxn ang="0">
                  <a:pos x="1147" y="38"/>
                </a:cxn>
                <a:cxn ang="0">
                  <a:pos x="1356" y="139"/>
                </a:cxn>
                <a:cxn ang="0">
                  <a:pos x="1528" y="211"/>
                </a:cxn>
                <a:cxn ang="0">
                  <a:pos x="1845" y="290"/>
                </a:cxn>
                <a:cxn ang="0">
                  <a:pos x="2405" y="336"/>
                </a:cxn>
              </a:cxnLst>
              <a:rect l="0" t="0" r="r" b="b"/>
              <a:pathLst>
                <a:path w="2405" h="343">
                  <a:moveTo>
                    <a:pt x="0" y="343"/>
                  </a:moveTo>
                  <a:cubicBezTo>
                    <a:pt x="66" y="338"/>
                    <a:pt x="292" y="332"/>
                    <a:pt x="398" y="312"/>
                  </a:cubicBezTo>
                  <a:cubicBezTo>
                    <a:pt x="504" y="292"/>
                    <a:pt x="554" y="272"/>
                    <a:pt x="636" y="225"/>
                  </a:cubicBezTo>
                  <a:cubicBezTo>
                    <a:pt x="718" y="178"/>
                    <a:pt x="803" y="62"/>
                    <a:pt x="888" y="31"/>
                  </a:cubicBezTo>
                  <a:cubicBezTo>
                    <a:pt x="973" y="0"/>
                    <a:pt x="1069" y="20"/>
                    <a:pt x="1147" y="38"/>
                  </a:cubicBezTo>
                  <a:cubicBezTo>
                    <a:pt x="1225" y="56"/>
                    <a:pt x="1293" y="110"/>
                    <a:pt x="1356" y="139"/>
                  </a:cubicBezTo>
                  <a:cubicBezTo>
                    <a:pt x="1419" y="168"/>
                    <a:pt x="1447" y="186"/>
                    <a:pt x="1528" y="211"/>
                  </a:cubicBezTo>
                  <a:cubicBezTo>
                    <a:pt x="1609" y="236"/>
                    <a:pt x="1699" y="269"/>
                    <a:pt x="1845" y="290"/>
                  </a:cubicBezTo>
                  <a:cubicBezTo>
                    <a:pt x="1991" y="311"/>
                    <a:pt x="2288" y="326"/>
                    <a:pt x="2405" y="336"/>
                  </a:cubicBezTo>
                </a:path>
              </a:pathLst>
            </a:custGeom>
            <a:noFill/>
            <a:ln w="28575" cap="flat" cmpd="sng">
              <a:solidFill>
                <a:schemeClr val="tx1"/>
              </a:solidFill>
              <a:prstDash val="solid"/>
              <a:miter lim="800000"/>
              <a:headEnd type="none" w="med" len="med"/>
              <a:tailEnd type="none" w="med" len="med"/>
            </a:ln>
            <a:effectLst/>
          </p:spPr>
          <p:txBody>
            <a:bodyPr wrap="none"/>
            <a:lstStyle/>
            <a:p>
              <a:endParaRPr lang="en-US"/>
            </a:p>
          </p:txBody>
        </p:sp>
        <p:sp>
          <p:nvSpPr>
            <p:cNvPr id="19" name="Freeform 18"/>
            <p:cNvSpPr>
              <a:spLocks/>
            </p:cNvSpPr>
            <p:nvPr/>
          </p:nvSpPr>
          <p:spPr bwMode="auto">
            <a:xfrm>
              <a:off x="4700588" y="3373438"/>
              <a:ext cx="3995737" cy="485775"/>
            </a:xfrm>
            <a:custGeom>
              <a:avLst/>
              <a:gdLst/>
              <a:ahLst/>
              <a:cxnLst>
                <a:cxn ang="0">
                  <a:pos x="0" y="408"/>
                </a:cxn>
                <a:cxn ang="0">
                  <a:pos x="408" y="374"/>
                </a:cxn>
                <a:cxn ang="0">
                  <a:pos x="667" y="358"/>
                </a:cxn>
                <a:cxn ang="0">
                  <a:pos x="905" y="307"/>
                </a:cxn>
                <a:cxn ang="0">
                  <a:pos x="1034" y="242"/>
                </a:cxn>
                <a:cxn ang="0">
                  <a:pos x="1157" y="137"/>
                </a:cxn>
                <a:cxn ang="0">
                  <a:pos x="1291" y="43"/>
                </a:cxn>
                <a:cxn ang="0">
                  <a:pos x="1493" y="7"/>
                </a:cxn>
                <a:cxn ang="0">
                  <a:pos x="1695" y="86"/>
                </a:cxn>
                <a:cxn ang="0">
                  <a:pos x="1983" y="317"/>
                </a:cxn>
                <a:cxn ang="0">
                  <a:pos x="2609" y="382"/>
                </a:cxn>
                <a:cxn ang="0">
                  <a:pos x="3360" y="408"/>
                </a:cxn>
              </a:cxnLst>
              <a:rect l="0" t="0" r="r" b="b"/>
              <a:pathLst>
                <a:path w="3360" h="408">
                  <a:moveTo>
                    <a:pt x="0" y="408"/>
                  </a:moveTo>
                  <a:cubicBezTo>
                    <a:pt x="68" y="402"/>
                    <a:pt x="297" y="382"/>
                    <a:pt x="408" y="374"/>
                  </a:cubicBezTo>
                  <a:cubicBezTo>
                    <a:pt x="519" y="366"/>
                    <a:pt x="584" y="369"/>
                    <a:pt x="667" y="358"/>
                  </a:cubicBezTo>
                  <a:cubicBezTo>
                    <a:pt x="750" y="347"/>
                    <a:pt x="844" y="326"/>
                    <a:pt x="905" y="307"/>
                  </a:cubicBezTo>
                  <a:cubicBezTo>
                    <a:pt x="966" y="288"/>
                    <a:pt x="992" y="270"/>
                    <a:pt x="1034" y="242"/>
                  </a:cubicBezTo>
                  <a:cubicBezTo>
                    <a:pt x="1076" y="214"/>
                    <a:pt x="1114" y="170"/>
                    <a:pt x="1157" y="137"/>
                  </a:cubicBezTo>
                  <a:cubicBezTo>
                    <a:pt x="1200" y="104"/>
                    <a:pt x="1235" y="65"/>
                    <a:pt x="1291" y="43"/>
                  </a:cubicBezTo>
                  <a:cubicBezTo>
                    <a:pt x="1347" y="21"/>
                    <a:pt x="1426" y="0"/>
                    <a:pt x="1493" y="7"/>
                  </a:cubicBezTo>
                  <a:cubicBezTo>
                    <a:pt x="1560" y="14"/>
                    <a:pt x="1613" y="34"/>
                    <a:pt x="1695" y="86"/>
                  </a:cubicBezTo>
                  <a:cubicBezTo>
                    <a:pt x="1777" y="138"/>
                    <a:pt x="1831" y="268"/>
                    <a:pt x="1983" y="317"/>
                  </a:cubicBezTo>
                  <a:cubicBezTo>
                    <a:pt x="2135" y="366"/>
                    <a:pt x="2380" y="367"/>
                    <a:pt x="2609" y="382"/>
                  </a:cubicBezTo>
                  <a:cubicBezTo>
                    <a:pt x="2838" y="397"/>
                    <a:pt x="3204" y="403"/>
                    <a:pt x="3360" y="408"/>
                  </a:cubicBezTo>
                </a:path>
              </a:pathLst>
            </a:custGeom>
            <a:noFill/>
            <a:ln w="28575" cap="flat" cmpd="sng">
              <a:solidFill>
                <a:schemeClr val="tx1"/>
              </a:solidFill>
              <a:prstDash val="solid"/>
              <a:miter lim="800000"/>
              <a:headEnd type="none" w="med" len="med"/>
              <a:tailEnd type="none" w="med" len="med"/>
            </a:ln>
            <a:effectLst/>
          </p:spPr>
          <p:txBody>
            <a:bodyPr wrap="none"/>
            <a:lstStyle/>
            <a:p>
              <a:endParaRPr lang="en-US"/>
            </a:p>
          </p:txBody>
        </p:sp>
        <p:sp>
          <p:nvSpPr>
            <p:cNvPr id="20" name="Freeform 19"/>
            <p:cNvSpPr>
              <a:spLocks/>
            </p:cNvSpPr>
            <p:nvPr/>
          </p:nvSpPr>
          <p:spPr bwMode="auto">
            <a:xfrm>
              <a:off x="4700588" y="3929063"/>
              <a:ext cx="3995737" cy="565150"/>
            </a:xfrm>
            <a:custGeom>
              <a:avLst/>
              <a:gdLst/>
              <a:ahLst/>
              <a:cxnLst>
                <a:cxn ang="0">
                  <a:pos x="0" y="474"/>
                </a:cxn>
                <a:cxn ang="0">
                  <a:pos x="408" y="440"/>
                </a:cxn>
                <a:cxn ang="0">
                  <a:pos x="667" y="424"/>
                </a:cxn>
                <a:cxn ang="0">
                  <a:pos x="905" y="401"/>
                </a:cxn>
                <a:cxn ang="0">
                  <a:pos x="1034" y="358"/>
                </a:cxn>
                <a:cxn ang="0">
                  <a:pos x="1200" y="293"/>
                </a:cxn>
                <a:cxn ang="0">
                  <a:pos x="1502" y="134"/>
                </a:cxn>
                <a:cxn ang="0">
                  <a:pos x="1661" y="48"/>
                </a:cxn>
                <a:cxn ang="0">
                  <a:pos x="1978" y="19"/>
                </a:cxn>
                <a:cxn ang="0">
                  <a:pos x="2510" y="62"/>
                </a:cxn>
                <a:cxn ang="0">
                  <a:pos x="2827" y="394"/>
                </a:cxn>
                <a:cxn ang="0">
                  <a:pos x="2955" y="442"/>
                </a:cxn>
                <a:cxn ang="0">
                  <a:pos x="3034" y="362"/>
                </a:cxn>
                <a:cxn ang="0">
                  <a:pos x="3120" y="442"/>
                </a:cxn>
                <a:cxn ang="0">
                  <a:pos x="3360" y="474"/>
                </a:cxn>
              </a:cxnLst>
              <a:rect l="0" t="0" r="r" b="b"/>
              <a:pathLst>
                <a:path w="3360" h="474">
                  <a:moveTo>
                    <a:pt x="0" y="474"/>
                  </a:moveTo>
                  <a:cubicBezTo>
                    <a:pt x="68" y="468"/>
                    <a:pt x="297" y="448"/>
                    <a:pt x="408" y="440"/>
                  </a:cubicBezTo>
                  <a:cubicBezTo>
                    <a:pt x="519" y="432"/>
                    <a:pt x="584" y="430"/>
                    <a:pt x="667" y="424"/>
                  </a:cubicBezTo>
                  <a:cubicBezTo>
                    <a:pt x="750" y="418"/>
                    <a:pt x="844" y="412"/>
                    <a:pt x="905" y="401"/>
                  </a:cubicBezTo>
                  <a:cubicBezTo>
                    <a:pt x="966" y="390"/>
                    <a:pt x="985" y="376"/>
                    <a:pt x="1034" y="358"/>
                  </a:cubicBezTo>
                  <a:cubicBezTo>
                    <a:pt x="1083" y="340"/>
                    <a:pt x="1122" y="330"/>
                    <a:pt x="1200" y="293"/>
                  </a:cubicBezTo>
                  <a:cubicBezTo>
                    <a:pt x="1278" y="256"/>
                    <a:pt x="1425" y="175"/>
                    <a:pt x="1502" y="134"/>
                  </a:cubicBezTo>
                  <a:cubicBezTo>
                    <a:pt x="1579" y="93"/>
                    <a:pt x="1582" y="67"/>
                    <a:pt x="1661" y="48"/>
                  </a:cubicBezTo>
                  <a:cubicBezTo>
                    <a:pt x="1740" y="29"/>
                    <a:pt x="1837" y="17"/>
                    <a:pt x="1978" y="19"/>
                  </a:cubicBezTo>
                  <a:cubicBezTo>
                    <a:pt x="2119" y="21"/>
                    <a:pt x="2369" y="0"/>
                    <a:pt x="2510" y="62"/>
                  </a:cubicBezTo>
                  <a:cubicBezTo>
                    <a:pt x="2651" y="124"/>
                    <a:pt x="2753" y="331"/>
                    <a:pt x="2827" y="394"/>
                  </a:cubicBezTo>
                  <a:cubicBezTo>
                    <a:pt x="2901" y="457"/>
                    <a:pt x="2921" y="447"/>
                    <a:pt x="2955" y="442"/>
                  </a:cubicBezTo>
                  <a:cubicBezTo>
                    <a:pt x="2989" y="437"/>
                    <a:pt x="3007" y="362"/>
                    <a:pt x="3034" y="362"/>
                  </a:cubicBezTo>
                  <a:cubicBezTo>
                    <a:pt x="3061" y="362"/>
                    <a:pt x="3066" y="423"/>
                    <a:pt x="3120" y="442"/>
                  </a:cubicBezTo>
                  <a:cubicBezTo>
                    <a:pt x="3174" y="461"/>
                    <a:pt x="3310" y="467"/>
                    <a:pt x="3360" y="474"/>
                  </a:cubicBezTo>
                </a:path>
              </a:pathLst>
            </a:custGeom>
            <a:noFill/>
            <a:ln w="28575" cap="flat" cmpd="sng">
              <a:solidFill>
                <a:schemeClr val="tx1"/>
              </a:solidFill>
              <a:prstDash val="solid"/>
              <a:miter lim="800000"/>
              <a:headEnd type="none" w="med" len="med"/>
              <a:tailEnd type="none" w="med" len="med"/>
            </a:ln>
            <a:effectLst/>
          </p:spPr>
          <p:txBody>
            <a:bodyPr wrap="none"/>
            <a:lstStyle/>
            <a:p>
              <a:endParaRPr lang="en-US"/>
            </a:p>
          </p:txBody>
        </p:sp>
        <p:sp>
          <p:nvSpPr>
            <p:cNvPr id="21" name="Freeform 20"/>
            <p:cNvSpPr>
              <a:spLocks/>
            </p:cNvSpPr>
            <p:nvPr/>
          </p:nvSpPr>
          <p:spPr bwMode="auto">
            <a:xfrm>
              <a:off x="5634038" y="5000625"/>
              <a:ext cx="455612" cy="112713"/>
            </a:xfrm>
            <a:custGeom>
              <a:avLst/>
              <a:gdLst/>
              <a:ahLst/>
              <a:cxnLst>
                <a:cxn ang="0">
                  <a:pos x="0" y="96"/>
                </a:cxn>
                <a:cxn ang="0">
                  <a:pos x="48" y="48"/>
                </a:cxn>
                <a:cxn ang="0">
                  <a:pos x="144" y="0"/>
                </a:cxn>
                <a:cxn ang="0">
                  <a:pos x="240" y="0"/>
                </a:cxn>
                <a:cxn ang="0">
                  <a:pos x="336" y="0"/>
                </a:cxn>
                <a:cxn ang="0">
                  <a:pos x="384" y="48"/>
                </a:cxn>
                <a:cxn ang="0">
                  <a:pos x="384" y="96"/>
                </a:cxn>
              </a:cxnLst>
              <a:rect l="0" t="0" r="r" b="b"/>
              <a:pathLst>
                <a:path w="384" h="96">
                  <a:moveTo>
                    <a:pt x="0" y="96"/>
                  </a:moveTo>
                  <a:lnTo>
                    <a:pt x="48" y="48"/>
                  </a:lnTo>
                  <a:lnTo>
                    <a:pt x="144" y="0"/>
                  </a:lnTo>
                  <a:lnTo>
                    <a:pt x="240" y="0"/>
                  </a:lnTo>
                  <a:lnTo>
                    <a:pt x="336" y="0"/>
                  </a:lnTo>
                  <a:lnTo>
                    <a:pt x="384" y="48"/>
                  </a:lnTo>
                  <a:lnTo>
                    <a:pt x="384" y="96"/>
                  </a:lnTo>
                </a:path>
              </a:pathLst>
            </a:custGeom>
            <a:noFill/>
            <a:ln w="28575" cap="flat" cmpd="sng">
              <a:solidFill>
                <a:schemeClr val="tx1"/>
              </a:solidFill>
              <a:prstDash val="solid"/>
              <a:miter lim="800000"/>
              <a:headEnd type="none" w="med" len="med"/>
              <a:tailEnd type="none" w="med" len="med"/>
            </a:ln>
            <a:effectLst/>
          </p:spPr>
          <p:txBody>
            <a:bodyPr wrap="none"/>
            <a:lstStyle/>
            <a:p>
              <a:endParaRPr lang="en-US"/>
            </a:p>
          </p:txBody>
        </p:sp>
        <p:sp>
          <p:nvSpPr>
            <p:cNvPr id="22" name="Freeform 21"/>
            <p:cNvSpPr>
              <a:spLocks/>
            </p:cNvSpPr>
            <p:nvPr/>
          </p:nvSpPr>
          <p:spPr bwMode="auto">
            <a:xfrm>
              <a:off x="6089650" y="4991100"/>
              <a:ext cx="377825" cy="120650"/>
            </a:xfrm>
            <a:custGeom>
              <a:avLst/>
              <a:gdLst/>
              <a:ahLst/>
              <a:cxnLst>
                <a:cxn ang="0">
                  <a:pos x="0" y="103"/>
                </a:cxn>
                <a:cxn ang="0">
                  <a:pos x="42" y="55"/>
                </a:cxn>
                <a:cxn ang="0">
                  <a:pos x="126" y="7"/>
                </a:cxn>
                <a:cxn ang="0">
                  <a:pos x="194" y="0"/>
                </a:cxn>
                <a:cxn ang="0">
                  <a:pos x="259" y="0"/>
                </a:cxn>
                <a:cxn ang="0">
                  <a:pos x="302" y="43"/>
                </a:cxn>
                <a:cxn ang="0">
                  <a:pos x="317" y="108"/>
                </a:cxn>
              </a:cxnLst>
              <a:rect l="0" t="0" r="r" b="b"/>
              <a:pathLst>
                <a:path w="317" h="108">
                  <a:moveTo>
                    <a:pt x="0" y="103"/>
                  </a:moveTo>
                  <a:lnTo>
                    <a:pt x="42" y="55"/>
                  </a:lnTo>
                  <a:lnTo>
                    <a:pt x="126" y="7"/>
                  </a:lnTo>
                  <a:lnTo>
                    <a:pt x="194" y="0"/>
                  </a:lnTo>
                  <a:lnTo>
                    <a:pt x="259" y="0"/>
                  </a:lnTo>
                  <a:lnTo>
                    <a:pt x="302" y="43"/>
                  </a:lnTo>
                  <a:lnTo>
                    <a:pt x="317" y="108"/>
                  </a:lnTo>
                </a:path>
              </a:pathLst>
            </a:custGeom>
            <a:noFill/>
            <a:ln w="28575" cap="flat" cmpd="sng">
              <a:solidFill>
                <a:schemeClr val="tx1"/>
              </a:solidFill>
              <a:prstDash val="solid"/>
              <a:miter lim="800000"/>
              <a:headEnd type="none" w="med" len="med"/>
              <a:tailEnd type="none" w="med" len="med"/>
            </a:ln>
            <a:effectLst/>
          </p:spPr>
          <p:txBody>
            <a:bodyPr wrap="none"/>
            <a:lstStyle/>
            <a:p>
              <a:endParaRPr lang="en-US"/>
            </a:p>
          </p:txBody>
        </p:sp>
        <p:sp>
          <p:nvSpPr>
            <p:cNvPr id="23" name="Freeform 22"/>
            <p:cNvSpPr>
              <a:spLocks/>
            </p:cNvSpPr>
            <p:nvPr/>
          </p:nvSpPr>
          <p:spPr bwMode="auto">
            <a:xfrm>
              <a:off x="6475413" y="4949825"/>
              <a:ext cx="450850" cy="169863"/>
            </a:xfrm>
            <a:custGeom>
              <a:avLst/>
              <a:gdLst/>
              <a:ahLst/>
              <a:cxnLst>
                <a:cxn ang="0">
                  <a:pos x="0" y="137"/>
                </a:cxn>
                <a:cxn ang="0">
                  <a:pos x="72" y="57"/>
                </a:cxn>
                <a:cxn ang="0">
                  <a:pos x="187" y="0"/>
                </a:cxn>
                <a:cxn ang="0">
                  <a:pos x="266" y="0"/>
                </a:cxn>
                <a:cxn ang="0">
                  <a:pos x="319" y="43"/>
                </a:cxn>
                <a:cxn ang="0">
                  <a:pos x="362" y="86"/>
                </a:cxn>
                <a:cxn ang="0">
                  <a:pos x="377" y="151"/>
                </a:cxn>
              </a:cxnLst>
              <a:rect l="0" t="0" r="r" b="b"/>
              <a:pathLst>
                <a:path w="377" h="151">
                  <a:moveTo>
                    <a:pt x="0" y="137"/>
                  </a:moveTo>
                  <a:lnTo>
                    <a:pt x="72" y="57"/>
                  </a:lnTo>
                  <a:lnTo>
                    <a:pt x="187" y="0"/>
                  </a:lnTo>
                  <a:lnTo>
                    <a:pt x="266" y="0"/>
                  </a:lnTo>
                  <a:lnTo>
                    <a:pt x="319" y="43"/>
                  </a:lnTo>
                  <a:lnTo>
                    <a:pt x="362" y="86"/>
                  </a:lnTo>
                  <a:lnTo>
                    <a:pt x="377" y="151"/>
                  </a:lnTo>
                </a:path>
              </a:pathLst>
            </a:custGeom>
            <a:noFill/>
            <a:ln w="28575" cap="flat" cmpd="sng">
              <a:solidFill>
                <a:schemeClr val="tx1"/>
              </a:solidFill>
              <a:prstDash val="solid"/>
              <a:miter lim="800000"/>
              <a:headEnd type="none" w="med" len="med"/>
              <a:tailEnd type="none" w="med" len="med"/>
            </a:ln>
            <a:effectLst/>
          </p:spPr>
          <p:txBody>
            <a:bodyPr wrap="none"/>
            <a:lstStyle/>
            <a:p>
              <a:endParaRPr lang="en-US"/>
            </a:p>
          </p:txBody>
        </p:sp>
        <p:sp>
          <p:nvSpPr>
            <p:cNvPr id="24" name="Freeform 23"/>
            <p:cNvSpPr>
              <a:spLocks/>
            </p:cNvSpPr>
            <p:nvPr/>
          </p:nvSpPr>
          <p:spPr bwMode="auto">
            <a:xfrm>
              <a:off x="6946900" y="4941888"/>
              <a:ext cx="431800" cy="177800"/>
            </a:xfrm>
            <a:custGeom>
              <a:avLst/>
              <a:gdLst/>
              <a:ahLst/>
              <a:cxnLst>
                <a:cxn ang="0">
                  <a:pos x="0" y="137"/>
                </a:cxn>
                <a:cxn ang="0">
                  <a:pos x="72" y="57"/>
                </a:cxn>
                <a:cxn ang="0">
                  <a:pos x="187" y="0"/>
                </a:cxn>
                <a:cxn ang="0">
                  <a:pos x="266" y="0"/>
                </a:cxn>
                <a:cxn ang="0">
                  <a:pos x="319" y="43"/>
                </a:cxn>
                <a:cxn ang="0">
                  <a:pos x="362" y="86"/>
                </a:cxn>
                <a:cxn ang="0">
                  <a:pos x="377" y="151"/>
                </a:cxn>
              </a:cxnLst>
              <a:rect l="0" t="0" r="r" b="b"/>
              <a:pathLst>
                <a:path w="377" h="151">
                  <a:moveTo>
                    <a:pt x="0" y="137"/>
                  </a:moveTo>
                  <a:lnTo>
                    <a:pt x="72" y="57"/>
                  </a:lnTo>
                  <a:lnTo>
                    <a:pt x="187" y="0"/>
                  </a:lnTo>
                  <a:lnTo>
                    <a:pt x="266" y="0"/>
                  </a:lnTo>
                  <a:lnTo>
                    <a:pt x="319" y="43"/>
                  </a:lnTo>
                  <a:lnTo>
                    <a:pt x="362" y="86"/>
                  </a:lnTo>
                  <a:lnTo>
                    <a:pt x="377" y="151"/>
                  </a:lnTo>
                </a:path>
              </a:pathLst>
            </a:custGeom>
            <a:noFill/>
            <a:ln w="28575" cap="flat" cmpd="sng">
              <a:solidFill>
                <a:schemeClr val="tx1"/>
              </a:solidFill>
              <a:prstDash val="solid"/>
              <a:miter lim="800000"/>
              <a:headEnd type="none" w="med" len="med"/>
              <a:tailEnd type="none" w="med" len="med"/>
            </a:ln>
            <a:effectLst/>
          </p:spPr>
          <p:txBody>
            <a:bodyPr wrap="none"/>
            <a:lstStyle/>
            <a:p>
              <a:endParaRPr lang="en-US"/>
            </a:p>
          </p:txBody>
        </p:sp>
        <p:sp>
          <p:nvSpPr>
            <p:cNvPr id="25" name="Freeform 24"/>
            <p:cNvSpPr>
              <a:spLocks/>
            </p:cNvSpPr>
            <p:nvPr/>
          </p:nvSpPr>
          <p:spPr bwMode="auto">
            <a:xfrm>
              <a:off x="7404100" y="4941888"/>
              <a:ext cx="854075" cy="171450"/>
            </a:xfrm>
            <a:custGeom>
              <a:avLst/>
              <a:gdLst/>
              <a:ahLst/>
              <a:cxnLst>
                <a:cxn ang="0">
                  <a:pos x="0" y="137"/>
                </a:cxn>
                <a:cxn ang="0">
                  <a:pos x="72" y="57"/>
                </a:cxn>
                <a:cxn ang="0">
                  <a:pos x="187" y="0"/>
                </a:cxn>
                <a:cxn ang="0">
                  <a:pos x="266" y="0"/>
                </a:cxn>
                <a:cxn ang="0">
                  <a:pos x="319" y="43"/>
                </a:cxn>
                <a:cxn ang="0">
                  <a:pos x="362" y="86"/>
                </a:cxn>
                <a:cxn ang="0">
                  <a:pos x="377" y="151"/>
                </a:cxn>
              </a:cxnLst>
              <a:rect l="0" t="0" r="r" b="b"/>
              <a:pathLst>
                <a:path w="377" h="151">
                  <a:moveTo>
                    <a:pt x="0" y="137"/>
                  </a:moveTo>
                  <a:lnTo>
                    <a:pt x="72" y="57"/>
                  </a:lnTo>
                  <a:lnTo>
                    <a:pt x="187" y="0"/>
                  </a:lnTo>
                  <a:lnTo>
                    <a:pt x="266" y="0"/>
                  </a:lnTo>
                  <a:lnTo>
                    <a:pt x="319" y="43"/>
                  </a:lnTo>
                  <a:lnTo>
                    <a:pt x="362" y="86"/>
                  </a:lnTo>
                  <a:lnTo>
                    <a:pt x="377" y="151"/>
                  </a:lnTo>
                </a:path>
              </a:pathLst>
            </a:custGeom>
            <a:noFill/>
            <a:ln w="28575" cap="flat" cmpd="sng">
              <a:solidFill>
                <a:schemeClr val="tx1"/>
              </a:solidFill>
              <a:prstDash val="solid"/>
              <a:miter lim="800000"/>
              <a:headEnd type="none" w="med" len="med"/>
              <a:tailEnd type="none" w="med" len="med"/>
            </a:ln>
            <a:effectLst/>
          </p:spPr>
          <p:txBody>
            <a:bodyPr wrap="none"/>
            <a:lstStyle/>
            <a:p>
              <a:endParaRPr lang="en-US"/>
            </a:p>
          </p:txBody>
        </p:sp>
        <p:sp>
          <p:nvSpPr>
            <p:cNvPr id="26" name="Freeform 25"/>
            <p:cNvSpPr>
              <a:spLocks/>
            </p:cNvSpPr>
            <p:nvPr/>
          </p:nvSpPr>
          <p:spPr bwMode="auto">
            <a:xfrm>
              <a:off x="8316913" y="5056188"/>
              <a:ext cx="434975" cy="65087"/>
            </a:xfrm>
            <a:custGeom>
              <a:avLst/>
              <a:gdLst/>
              <a:ahLst/>
              <a:cxnLst>
                <a:cxn ang="0">
                  <a:pos x="0" y="137"/>
                </a:cxn>
                <a:cxn ang="0">
                  <a:pos x="72" y="57"/>
                </a:cxn>
                <a:cxn ang="0">
                  <a:pos x="187" y="0"/>
                </a:cxn>
                <a:cxn ang="0">
                  <a:pos x="266" y="0"/>
                </a:cxn>
                <a:cxn ang="0">
                  <a:pos x="319" y="43"/>
                </a:cxn>
                <a:cxn ang="0">
                  <a:pos x="362" y="86"/>
                </a:cxn>
                <a:cxn ang="0">
                  <a:pos x="377" y="151"/>
                </a:cxn>
              </a:cxnLst>
              <a:rect l="0" t="0" r="r" b="b"/>
              <a:pathLst>
                <a:path w="377" h="151">
                  <a:moveTo>
                    <a:pt x="0" y="137"/>
                  </a:moveTo>
                  <a:lnTo>
                    <a:pt x="72" y="57"/>
                  </a:lnTo>
                  <a:lnTo>
                    <a:pt x="187" y="0"/>
                  </a:lnTo>
                  <a:lnTo>
                    <a:pt x="266" y="0"/>
                  </a:lnTo>
                  <a:lnTo>
                    <a:pt x="319" y="43"/>
                  </a:lnTo>
                  <a:lnTo>
                    <a:pt x="362" y="86"/>
                  </a:lnTo>
                  <a:lnTo>
                    <a:pt x="377" y="151"/>
                  </a:lnTo>
                </a:path>
              </a:pathLst>
            </a:custGeom>
            <a:noFill/>
            <a:ln w="28575" cap="flat" cmpd="sng">
              <a:solidFill>
                <a:schemeClr val="tx1"/>
              </a:solidFill>
              <a:prstDash val="solid"/>
              <a:miter lim="800000"/>
              <a:headEnd type="none" w="med" len="med"/>
              <a:tailEnd type="none" w="med" len="med"/>
            </a:ln>
            <a:effectLst/>
          </p:spPr>
          <p:txBody>
            <a:bodyPr wrap="none"/>
            <a:lstStyle/>
            <a:p>
              <a:endParaRPr lang="en-US"/>
            </a:p>
          </p:txBody>
        </p:sp>
        <p:sp>
          <p:nvSpPr>
            <p:cNvPr id="27" name="Rectangle 26"/>
            <p:cNvSpPr>
              <a:spLocks noChangeArrowheads="1"/>
            </p:cNvSpPr>
            <p:nvPr/>
          </p:nvSpPr>
          <p:spPr bwMode="auto">
            <a:xfrm>
              <a:off x="638175" y="4498975"/>
              <a:ext cx="8153400" cy="630238"/>
            </a:xfrm>
            <a:prstGeom prst="rect">
              <a:avLst/>
            </a:prstGeom>
            <a:noFill/>
            <a:ln w="9525">
              <a:solidFill>
                <a:schemeClr val="tx1"/>
              </a:solidFill>
              <a:miter lim="800000"/>
              <a:headEnd/>
              <a:tailEnd/>
            </a:ln>
            <a:effectLst/>
          </p:spPr>
          <p:txBody>
            <a:bodyPr wrap="none" anchor="ctr"/>
            <a:lstStyle/>
            <a:p>
              <a:endParaRPr lang="en-US"/>
            </a:p>
          </p:txBody>
        </p:sp>
        <p:sp>
          <p:nvSpPr>
            <p:cNvPr id="28" name="Rectangle 27"/>
            <p:cNvSpPr>
              <a:spLocks noChangeArrowheads="1"/>
            </p:cNvSpPr>
            <p:nvPr/>
          </p:nvSpPr>
          <p:spPr bwMode="auto">
            <a:xfrm>
              <a:off x="638175" y="1981200"/>
              <a:ext cx="4038600" cy="517525"/>
            </a:xfrm>
            <a:prstGeom prst="rect">
              <a:avLst/>
            </a:prstGeom>
            <a:noFill/>
            <a:ln w="9525">
              <a:noFill/>
              <a:miter lim="800000"/>
              <a:headEnd/>
              <a:tailEnd/>
            </a:ln>
            <a:effectLst/>
          </p:spPr>
          <p:txBody>
            <a:bodyPr lIns="90000" tIns="46800" rIns="90000" bIns="46800">
              <a:spAutoFit/>
            </a:bodyPr>
            <a:lstStyle/>
            <a:p>
              <a:pPr algn="l"/>
              <a:r>
                <a:rPr lang="en-GB" sz="1400" dirty="0"/>
                <a:t>Requirements</a:t>
              </a:r>
              <a:r>
                <a:rPr lang="en-GB" sz="1400" b="0" dirty="0"/>
                <a:t> – refine system scope and requirements</a:t>
              </a:r>
            </a:p>
          </p:txBody>
        </p:sp>
        <p:sp>
          <p:nvSpPr>
            <p:cNvPr id="29" name="Rectangle 28"/>
            <p:cNvSpPr>
              <a:spLocks noChangeArrowheads="1"/>
            </p:cNvSpPr>
            <p:nvPr/>
          </p:nvSpPr>
          <p:spPr bwMode="auto">
            <a:xfrm>
              <a:off x="638175" y="2605088"/>
              <a:ext cx="4038600" cy="304800"/>
            </a:xfrm>
            <a:prstGeom prst="rect">
              <a:avLst/>
            </a:prstGeom>
            <a:noFill/>
            <a:ln w="9525">
              <a:noFill/>
              <a:miter lim="800000"/>
              <a:headEnd/>
              <a:tailEnd/>
            </a:ln>
            <a:effectLst/>
          </p:spPr>
          <p:txBody>
            <a:bodyPr lIns="90000" tIns="46800" rIns="90000" bIns="46800">
              <a:spAutoFit/>
            </a:bodyPr>
            <a:lstStyle/>
            <a:p>
              <a:pPr algn="l"/>
              <a:r>
                <a:rPr lang="en-GB" sz="1400"/>
                <a:t>Analysis</a:t>
              </a:r>
              <a:r>
                <a:rPr lang="en-GB" sz="1400" b="0"/>
                <a:t> – establish what to build</a:t>
              </a:r>
            </a:p>
          </p:txBody>
        </p:sp>
        <p:sp>
          <p:nvSpPr>
            <p:cNvPr id="30" name="Rectangle 29"/>
            <p:cNvSpPr>
              <a:spLocks noChangeArrowheads="1"/>
            </p:cNvSpPr>
            <p:nvPr/>
          </p:nvSpPr>
          <p:spPr bwMode="auto">
            <a:xfrm>
              <a:off x="638175" y="3228975"/>
              <a:ext cx="4038600" cy="304800"/>
            </a:xfrm>
            <a:prstGeom prst="rect">
              <a:avLst/>
            </a:prstGeom>
            <a:noFill/>
            <a:ln w="9525">
              <a:noFill/>
              <a:miter lim="800000"/>
              <a:headEnd/>
              <a:tailEnd/>
            </a:ln>
            <a:effectLst/>
          </p:spPr>
          <p:txBody>
            <a:bodyPr lIns="90000" tIns="46800" rIns="90000" bIns="46800">
              <a:spAutoFit/>
            </a:bodyPr>
            <a:lstStyle/>
            <a:p>
              <a:pPr algn="l"/>
              <a:r>
                <a:rPr lang="en-GB" sz="1400"/>
                <a:t>Design</a:t>
              </a:r>
              <a:r>
                <a:rPr lang="en-GB" sz="1400" b="0"/>
                <a:t> – create a stable architectural baseline</a:t>
              </a:r>
            </a:p>
          </p:txBody>
        </p:sp>
        <p:sp>
          <p:nvSpPr>
            <p:cNvPr id="31" name="Rectangle 30"/>
            <p:cNvSpPr>
              <a:spLocks noChangeArrowheads="1"/>
            </p:cNvSpPr>
            <p:nvPr/>
          </p:nvSpPr>
          <p:spPr bwMode="auto">
            <a:xfrm>
              <a:off x="638175" y="3898900"/>
              <a:ext cx="4038600" cy="517525"/>
            </a:xfrm>
            <a:prstGeom prst="rect">
              <a:avLst/>
            </a:prstGeom>
            <a:noFill/>
            <a:ln w="9525">
              <a:noFill/>
              <a:miter lim="800000"/>
              <a:headEnd/>
              <a:tailEnd/>
            </a:ln>
            <a:effectLst/>
          </p:spPr>
          <p:txBody>
            <a:bodyPr lIns="90000" tIns="46800" rIns="90000" bIns="46800">
              <a:spAutoFit/>
            </a:bodyPr>
            <a:lstStyle/>
            <a:p>
              <a:pPr algn="l"/>
              <a:r>
                <a:rPr lang="en-GB" sz="1400"/>
                <a:t>Implementation</a:t>
              </a:r>
              <a:r>
                <a:rPr lang="en-GB" sz="1400" b="0"/>
                <a:t> – build the architectural baseline</a:t>
              </a:r>
            </a:p>
          </p:txBody>
        </p:sp>
        <p:sp>
          <p:nvSpPr>
            <p:cNvPr id="32" name="Rectangle 31"/>
            <p:cNvSpPr>
              <a:spLocks noChangeArrowheads="1"/>
            </p:cNvSpPr>
            <p:nvPr/>
          </p:nvSpPr>
          <p:spPr bwMode="auto">
            <a:xfrm>
              <a:off x="638175" y="4549775"/>
              <a:ext cx="4038600" cy="304800"/>
            </a:xfrm>
            <a:prstGeom prst="rect">
              <a:avLst/>
            </a:prstGeom>
            <a:noFill/>
            <a:ln w="9525">
              <a:noFill/>
              <a:miter lim="800000"/>
              <a:headEnd/>
              <a:tailEnd/>
            </a:ln>
            <a:effectLst/>
          </p:spPr>
          <p:txBody>
            <a:bodyPr lIns="90000" tIns="46800" rIns="90000" bIns="46800">
              <a:spAutoFit/>
            </a:bodyPr>
            <a:lstStyle/>
            <a:p>
              <a:pPr algn="l"/>
              <a:r>
                <a:rPr lang="en-GB" sz="1400"/>
                <a:t>Test</a:t>
              </a:r>
              <a:r>
                <a:rPr lang="en-GB" sz="1400" b="0"/>
                <a:t> – test the architectural baseline</a:t>
              </a:r>
            </a:p>
          </p:txBody>
        </p:sp>
        <p:sp>
          <p:nvSpPr>
            <p:cNvPr id="33" name="Rectangle 32"/>
            <p:cNvSpPr>
              <a:spLocks noChangeArrowheads="1"/>
            </p:cNvSpPr>
            <p:nvPr/>
          </p:nvSpPr>
          <p:spPr bwMode="auto">
            <a:xfrm>
              <a:off x="304800" y="1981200"/>
              <a:ext cx="333375" cy="3148013"/>
            </a:xfrm>
            <a:prstGeom prst="rect">
              <a:avLst/>
            </a:prstGeom>
            <a:noFill/>
            <a:ln w="9525">
              <a:solidFill>
                <a:schemeClr val="tx1"/>
              </a:solidFill>
              <a:miter lim="800000"/>
              <a:headEnd/>
              <a:tailEnd/>
            </a:ln>
            <a:effectLst/>
          </p:spPr>
          <p:txBody>
            <a:bodyPr vert="eaVert" wrap="none" lIns="90000" tIns="46800" rIns="90000" bIns="46800" anchor="ctr"/>
            <a:lstStyle/>
            <a:p>
              <a:r>
                <a:rPr lang="en-US" sz="1400" b="0"/>
                <a:t>Focus</a:t>
              </a:r>
              <a:endParaRPr lang="en-GB" sz="1400" b="0"/>
            </a:p>
          </p:txBody>
        </p:sp>
        <p:sp>
          <p:nvSpPr>
            <p:cNvPr id="34" name="Rectangle 33"/>
            <p:cNvSpPr>
              <a:spLocks noChangeArrowheads="1"/>
            </p:cNvSpPr>
            <p:nvPr/>
          </p:nvSpPr>
          <p:spPr bwMode="auto">
            <a:xfrm>
              <a:off x="638175" y="5129213"/>
              <a:ext cx="8153400" cy="1271587"/>
            </a:xfrm>
            <a:prstGeom prst="rect">
              <a:avLst/>
            </a:prstGeom>
            <a:noFill/>
            <a:ln w="9525">
              <a:solidFill>
                <a:schemeClr val="tx1"/>
              </a:solidFill>
              <a:miter lim="800000"/>
              <a:headEnd/>
              <a:tailEnd/>
            </a:ln>
            <a:effectLst/>
          </p:spPr>
          <p:txBody>
            <a:bodyPr wrap="none" lIns="90000" tIns="46800" rIns="90000" bIns="46800" anchor="ctr"/>
            <a:lstStyle/>
            <a:p>
              <a:endParaRPr lang="en-US"/>
            </a:p>
          </p:txBody>
        </p:sp>
        <p:sp>
          <p:nvSpPr>
            <p:cNvPr id="35" name="Rectangle 34"/>
            <p:cNvSpPr>
              <a:spLocks noChangeArrowheads="1"/>
            </p:cNvSpPr>
            <p:nvPr/>
          </p:nvSpPr>
          <p:spPr bwMode="auto">
            <a:xfrm>
              <a:off x="304800" y="5129213"/>
              <a:ext cx="333375" cy="1271587"/>
            </a:xfrm>
            <a:prstGeom prst="rect">
              <a:avLst/>
            </a:prstGeom>
            <a:noFill/>
            <a:ln w="9525">
              <a:solidFill>
                <a:schemeClr val="tx1"/>
              </a:solidFill>
              <a:miter lim="800000"/>
              <a:headEnd/>
              <a:tailEnd/>
            </a:ln>
            <a:effectLst/>
          </p:spPr>
          <p:txBody>
            <a:bodyPr vert="eaVert" wrap="none" lIns="90000" tIns="46800" rIns="90000" bIns="46800" anchor="ctr"/>
            <a:lstStyle/>
            <a:p>
              <a:r>
                <a:rPr lang="en-US" sz="1400" b="0"/>
                <a:t>Goals</a:t>
              </a:r>
              <a:endParaRPr lang="en-GB" sz="1400" b="0"/>
            </a:p>
          </p:txBody>
        </p:sp>
        <p:sp>
          <p:nvSpPr>
            <p:cNvPr id="36" name="Text Box 35"/>
            <p:cNvSpPr txBox="1">
              <a:spLocks noChangeArrowheads="1"/>
            </p:cNvSpPr>
            <p:nvPr/>
          </p:nvSpPr>
          <p:spPr bwMode="auto">
            <a:xfrm>
              <a:off x="638175" y="5137150"/>
              <a:ext cx="8153400" cy="1155700"/>
            </a:xfrm>
            <a:prstGeom prst="rect">
              <a:avLst/>
            </a:prstGeom>
            <a:noFill/>
            <a:ln w="9525">
              <a:noFill/>
              <a:miter lim="800000"/>
              <a:headEnd/>
              <a:tailEnd/>
            </a:ln>
            <a:effectLst/>
          </p:spPr>
          <p:txBody>
            <a:bodyPr lIns="90000" tIns="46800" rIns="90000" bIns="46800">
              <a:spAutoFit/>
            </a:bodyPr>
            <a:lstStyle/>
            <a:p>
              <a:pPr algn="l"/>
              <a:r>
                <a:rPr lang="en-GB" sz="1400" b="0"/>
                <a:t>Create an executable architectural baseline</a:t>
              </a:r>
            </a:p>
            <a:p>
              <a:pPr algn="l"/>
              <a:r>
                <a:rPr lang="en-GB" sz="1400" b="0"/>
                <a:t>Refine Risk Assessment and define quality attributes (defect rates etc.)</a:t>
              </a:r>
            </a:p>
            <a:p>
              <a:pPr algn="l"/>
              <a:r>
                <a:rPr lang="en-GB" sz="1400" b="0"/>
                <a:t>Capture use cases to 80% of the functional requirements</a:t>
              </a:r>
            </a:p>
            <a:p>
              <a:pPr algn="l"/>
              <a:r>
                <a:rPr lang="en-GB" sz="1400" b="0"/>
                <a:t>Create a detailed plan for the construction phase</a:t>
              </a:r>
            </a:p>
            <a:p>
              <a:pPr algn="l"/>
              <a:r>
                <a:rPr lang="en-GB" sz="1400" b="0"/>
                <a:t>Formulate a bid which includes resources, time, equipment, staff, cost</a:t>
              </a:r>
            </a:p>
          </p:txBody>
        </p:sp>
        <p:sp>
          <p:nvSpPr>
            <p:cNvPr id="37" name="Line 36"/>
            <p:cNvSpPr>
              <a:spLocks noChangeShapeType="1"/>
            </p:cNvSpPr>
            <p:nvPr/>
          </p:nvSpPr>
          <p:spPr bwMode="auto">
            <a:xfrm>
              <a:off x="5133975" y="1981200"/>
              <a:ext cx="0" cy="3155950"/>
            </a:xfrm>
            <a:prstGeom prst="line">
              <a:avLst/>
            </a:prstGeom>
            <a:noFill/>
            <a:ln w="9525">
              <a:solidFill>
                <a:schemeClr val="tx1"/>
              </a:solidFill>
              <a:prstDash val="dash"/>
              <a:miter lim="800000"/>
              <a:headEnd/>
              <a:tailEnd/>
            </a:ln>
            <a:effectLst/>
          </p:spPr>
          <p:txBody>
            <a:bodyPr wrap="none" lIns="90000" tIns="46800" rIns="90000" bIns="46800" anchor="ctr"/>
            <a:lstStyle/>
            <a:p>
              <a:endParaRPr lang="en-US"/>
            </a:p>
          </p:txBody>
        </p:sp>
        <p:sp>
          <p:nvSpPr>
            <p:cNvPr id="38" name="Line 37"/>
            <p:cNvSpPr>
              <a:spLocks noChangeShapeType="1"/>
            </p:cNvSpPr>
            <p:nvPr/>
          </p:nvSpPr>
          <p:spPr bwMode="auto">
            <a:xfrm>
              <a:off x="6105525" y="1981200"/>
              <a:ext cx="0" cy="3155950"/>
            </a:xfrm>
            <a:prstGeom prst="line">
              <a:avLst/>
            </a:prstGeom>
            <a:noFill/>
            <a:ln w="9525">
              <a:solidFill>
                <a:schemeClr val="tx1"/>
              </a:solidFill>
              <a:prstDash val="dash"/>
              <a:miter lim="800000"/>
              <a:headEnd/>
              <a:tailEnd/>
            </a:ln>
            <a:effectLst/>
          </p:spPr>
          <p:txBody>
            <a:bodyPr wrap="none" lIns="90000" tIns="46800" rIns="90000" bIns="46800" anchor="ctr"/>
            <a:lstStyle/>
            <a:p>
              <a:endParaRPr lang="en-US"/>
            </a:p>
          </p:txBody>
        </p:sp>
        <p:sp>
          <p:nvSpPr>
            <p:cNvPr id="39" name="Line 38"/>
            <p:cNvSpPr>
              <a:spLocks noChangeShapeType="1"/>
            </p:cNvSpPr>
            <p:nvPr/>
          </p:nvSpPr>
          <p:spPr bwMode="auto">
            <a:xfrm>
              <a:off x="6934200" y="1981200"/>
              <a:ext cx="0" cy="3155950"/>
            </a:xfrm>
            <a:prstGeom prst="line">
              <a:avLst/>
            </a:prstGeom>
            <a:noFill/>
            <a:ln w="9525">
              <a:solidFill>
                <a:schemeClr val="tx1"/>
              </a:solidFill>
              <a:prstDash val="dash"/>
              <a:miter lim="800000"/>
              <a:headEnd/>
              <a:tailEnd/>
            </a:ln>
            <a:effectLst/>
          </p:spPr>
          <p:txBody>
            <a:bodyPr wrap="none" lIns="90000" tIns="46800" rIns="90000" bIns="46800" anchor="ctr"/>
            <a:lstStyle/>
            <a:p>
              <a:endParaRPr lang="en-US"/>
            </a:p>
          </p:txBody>
        </p:sp>
        <p:sp>
          <p:nvSpPr>
            <p:cNvPr id="40" name="Line 39"/>
            <p:cNvSpPr>
              <a:spLocks noChangeShapeType="1"/>
            </p:cNvSpPr>
            <p:nvPr/>
          </p:nvSpPr>
          <p:spPr bwMode="auto">
            <a:xfrm>
              <a:off x="7391400" y="1981200"/>
              <a:ext cx="0" cy="3155950"/>
            </a:xfrm>
            <a:prstGeom prst="line">
              <a:avLst/>
            </a:prstGeom>
            <a:noFill/>
            <a:ln w="9525">
              <a:solidFill>
                <a:schemeClr val="tx1"/>
              </a:solidFill>
              <a:prstDash val="dash"/>
              <a:miter lim="800000"/>
              <a:headEnd/>
              <a:tailEnd/>
            </a:ln>
            <a:effectLst/>
          </p:spPr>
          <p:txBody>
            <a:bodyPr wrap="none" lIns="90000" tIns="46800" rIns="90000" bIns="46800" anchor="ctr"/>
            <a:lstStyle/>
            <a:p>
              <a:endParaRPr lang="en-US"/>
            </a:p>
          </p:txBody>
        </p:sp>
        <p:sp>
          <p:nvSpPr>
            <p:cNvPr id="41" name="Line 40"/>
            <p:cNvSpPr>
              <a:spLocks noChangeShapeType="1"/>
            </p:cNvSpPr>
            <p:nvPr/>
          </p:nvSpPr>
          <p:spPr bwMode="auto">
            <a:xfrm>
              <a:off x="8305800" y="1981200"/>
              <a:ext cx="0" cy="3155950"/>
            </a:xfrm>
            <a:prstGeom prst="line">
              <a:avLst/>
            </a:prstGeom>
            <a:noFill/>
            <a:ln w="9525">
              <a:solidFill>
                <a:schemeClr val="tx1"/>
              </a:solidFill>
              <a:prstDash val="dash"/>
              <a:miter lim="800000"/>
              <a:headEnd/>
              <a:tailEnd/>
            </a:ln>
            <a:effectLst/>
          </p:spPr>
          <p:txBody>
            <a:bodyPr wrap="none" lIns="90000" tIns="46800" rIns="90000" bIns="46800" anchor="ctr"/>
            <a:lstStyle/>
            <a:p>
              <a:endParaRPr lang="en-US"/>
            </a:p>
          </p:txBody>
        </p:sp>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RUP - Construction</a:t>
            </a:r>
            <a:endParaRPr lang="en-US" dirty="0"/>
          </a:p>
        </p:txBody>
      </p:sp>
      <p:grpSp>
        <p:nvGrpSpPr>
          <p:cNvPr id="42" name="Group 41"/>
          <p:cNvGrpSpPr/>
          <p:nvPr/>
        </p:nvGrpSpPr>
        <p:grpSpPr>
          <a:xfrm>
            <a:off x="428625" y="1592262"/>
            <a:ext cx="8486775" cy="4427538"/>
            <a:chOff x="304800" y="1981200"/>
            <a:chExt cx="8486775" cy="4427538"/>
          </a:xfrm>
        </p:grpSpPr>
        <p:sp>
          <p:nvSpPr>
            <p:cNvPr id="4" name="Rectangle 3"/>
            <p:cNvSpPr>
              <a:spLocks noChangeArrowheads="1"/>
            </p:cNvSpPr>
            <p:nvPr/>
          </p:nvSpPr>
          <p:spPr bwMode="auto">
            <a:xfrm>
              <a:off x="5613400" y="1981200"/>
              <a:ext cx="877888" cy="3132138"/>
            </a:xfrm>
            <a:prstGeom prst="rect">
              <a:avLst/>
            </a:prstGeom>
            <a:solidFill>
              <a:srgbClr val="FFFF99"/>
            </a:solidFill>
            <a:ln w="9525">
              <a:solidFill>
                <a:srgbClr val="FFFF99"/>
              </a:solidFill>
              <a:miter lim="800000"/>
              <a:headEnd/>
              <a:tailEnd/>
            </a:ln>
            <a:effectLst/>
          </p:spPr>
          <p:txBody>
            <a:bodyPr wrap="none" anchor="ctr"/>
            <a:lstStyle/>
            <a:p>
              <a:endParaRPr lang="en-US"/>
            </a:p>
          </p:txBody>
        </p:sp>
        <p:sp>
          <p:nvSpPr>
            <p:cNvPr id="5" name="Rectangle 4"/>
            <p:cNvSpPr>
              <a:spLocks noChangeArrowheads="1"/>
            </p:cNvSpPr>
            <p:nvPr/>
          </p:nvSpPr>
          <p:spPr bwMode="auto">
            <a:xfrm>
              <a:off x="6469063" y="1981200"/>
              <a:ext cx="1370012" cy="3148013"/>
            </a:xfrm>
            <a:prstGeom prst="rect">
              <a:avLst/>
            </a:prstGeom>
            <a:solidFill>
              <a:schemeClr val="accent1"/>
            </a:solidFill>
            <a:ln w="9525">
              <a:solidFill>
                <a:schemeClr val="accent1"/>
              </a:solidFill>
              <a:miter lim="800000"/>
              <a:headEnd/>
              <a:tailEnd/>
            </a:ln>
            <a:effectLst/>
          </p:spPr>
          <p:txBody>
            <a:bodyPr wrap="none" anchor="ctr"/>
            <a:lstStyle/>
            <a:p>
              <a:endParaRPr lang="en-US"/>
            </a:p>
          </p:txBody>
        </p:sp>
        <p:sp>
          <p:nvSpPr>
            <p:cNvPr id="6" name="Rectangle 5"/>
            <p:cNvSpPr>
              <a:spLocks noChangeArrowheads="1"/>
            </p:cNvSpPr>
            <p:nvPr/>
          </p:nvSpPr>
          <p:spPr bwMode="auto">
            <a:xfrm>
              <a:off x="4700588" y="1981200"/>
              <a:ext cx="912812" cy="3148013"/>
            </a:xfrm>
            <a:prstGeom prst="rect">
              <a:avLst/>
            </a:prstGeom>
            <a:solidFill>
              <a:srgbClr val="FFCCFF"/>
            </a:solidFill>
            <a:ln w="9525">
              <a:solidFill>
                <a:schemeClr val="tx1"/>
              </a:solidFill>
              <a:miter lim="800000"/>
              <a:headEnd/>
              <a:tailEnd/>
            </a:ln>
            <a:effectLst/>
          </p:spPr>
          <p:txBody>
            <a:bodyPr wrap="none" anchor="ctr"/>
            <a:lstStyle/>
            <a:p>
              <a:endParaRPr lang="en-US"/>
            </a:p>
          </p:txBody>
        </p:sp>
        <p:sp>
          <p:nvSpPr>
            <p:cNvPr id="7" name="Rectangle 6"/>
            <p:cNvSpPr>
              <a:spLocks noChangeArrowheads="1"/>
            </p:cNvSpPr>
            <p:nvPr/>
          </p:nvSpPr>
          <p:spPr bwMode="auto">
            <a:xfrm>
              <a:off x="6469063" y="1981200"/>
              <a:ext cx="1370012" cy="3148013"/>
            </a:xfrm>
            <a:prstGeom prst="rect">
              <a:avLst/>
            </a:prstGeom>
            <a:noFill/>
            <a:ln w="9525">
              <a:solidFill>
                <a:schemeClr val="tx1"/>
              </a:solidFill>
              <a:miter lim="800000"/>
              <a:headEnd/>
              <a:tailEnd/>
            </a:ln>
            <a:effectLst/>
          </p:spPr>
          <p:txBody>
            <a:bodyPr wrap="none" anchor="ctr"/>
            <a:lstStyle/>
            <a:p>
              <a:endParaRPr lang="en-US"/>
            </a:p>
          </p:txBody>
        </p:sp>
        <p:sp>
          <p:nvSpPr>
            <p:cNvPr id="8" name="Rectangle 7"/>
            <p:cNvSpPr>
              <a:spLocks noChangeArrowheads="1"/>
            </p:cNvSpPr>
            <p:nvPr/>
          </p:nvSpPr>
          <p:spPr bwMode="auto">
            <a:xfrm>
              <a:off x="7839075" y="1981200"/>
              <a:ext cx="952500" cy="3148013"/>
            </a:xfrm>
            <a:prstGeom prst="rect">
              <a:avLst/>
            </a:prstGeom>
            <a:solidFill>
              <a:srgbClr val="66CCFF"/>
            </a:solidFill>
            <a:ln w="9525">
              <a:solidFill>
                <a:schemeClr val="tx1"/>
              </a:solidFill>
              <a:miter lim="800000"/>
              <a:headEnd/>
              <a:tailEnd/>
            </a:ln>
            <a:effectLst/>
          </p:spPr>
          <p:txBody>
            <a:bodyPr wrap="none" anchor="ctr"/>
            <a:lstStyle/>
            <a:p>
              <a:endParaRPr lang="en-US"/>
            </a:p>
          </p:txBody>
        </p:sp>
        <p:sp>
          <p:nvSpPr>
            <p:cNvPr id="9" name="Rectangle 8"/>
            <p:cNvSpPr>
              <a:spLocks noChangeArrowheads="1"/>
            </p:cNvSpPr>
            <p:nvPr/>
          </p:nvSpPr>
          <p:spPr bwMode="auto">
            <a:xfrm>
              <a:off x="638175" y="1981200"/>
              <a:ext cx="8153400" cy="630238"/>
            </a:xfrm>
            <a:prstGeom prst="rect">
              <a:avLst/>
            </a:prstGeom>
            <a:noFill/>
            <a:ln w="9525">
              <a:solidFill>
                <a:schemeClr val="tx1"/>
              </a:solidFill>
              <a:miter lim="800000"/>
              <a:headEnd/>
              <a:tailEnd/>
            </a:ln>
            <a:effectLst/>
          </p:spPr>
          <p:txBody>
            <a:bodyPr wrap="none" anchor="ctr"/>
            <a:lstStyle/>
            <a:p>
              <a:endParaRPr lang="en-US"/>
            </a:p>
          </p:txBody>
        </p:sp>
        <p:sp>
          <p:nvSpPr>
            <p:cNvPr id="10" name="Rectangle 9"/>
            <p:cNvSpPr>
              <a:spLocks noChangeArrowheads="1"/>
            </p:cNvSpPr>
            <p:nvPr/>
          </p:nvSpPr>
          <p:spPr bwMode="auto">
            <a:xfrm>
              <a:off x="638175" y="2611438"/>
              <a:ext cx="8153400" cy="628650"/>
            </a:xfrm>
            <a:prstGeom prst="rect">
              <a:avLst/>
            </a:prstGeom>
            <a:noFill/>
            <a:ln w="9525">
              <a:solidFill>
                <a:schemeClr val="tx1"/>
              </a:solidFill>
              <a:miter lim="800000"/>
              <a:headEnd/>
              <a:tailEnd/>
            </a:ln>
            <a:effectLst/>
          </p:spPr>
          <p:txBody>
            <a:bodyPr wrap="none" anchor="ctr"/>
            <a:lstStyle/>
            <a:p>
              <a:endParaRPr lang="en-US"/>
            </a:p>
          </p:txBody>
        </p:sp>
        <p:sp>
          <p:nvSpPr>
            <p:cNvPr id="11" name="Rectangle 10"/>
            <p:cNvSpPr>
              <a:spLocks noChangeArrowheads="1"/>
            </p:cNvSpPr>
            <p:nvPr/>
          </p:nvSpPr>
          <p:spPr bwMode="auto">
            <a:xfrm>
              <a:off x="638175" y="3240088"/>
              <a:ext cx="8153400" cy="628650"/>
            </a:xfrm>
            <a:prstGeom prst="rect">
              <a:avLst/>
            </a:prstGeom>
            <a:noFill/>
            <a:ln w="9525">
              <a:solidFill>
                <a:schemeClr val="tx1"/>
              </a:solidFill>
              <a:miter lim="800000"/>
              <a:headEnd/>
              <a:tailEnd/>
            </a:ln>
            <a:effectLst/>
          </p:spPr>
          <p:txBody>
            <a:bodyPr wrap="none" anchor="ctr"/>
            <a:lstStyle/>
            <a:p>
              <a:endParaRPr lang="en-US"/>
            </a:p>
          </p:txBody>
        </p:sp>
        <p:sp>
          <p:nvSpPr>
            <p:cNvPr id="12" name="Rectangle 11"/>
            <p:cNvSpPr>
              <a:spLocks noChangeArrowheads="1"/>
            </p:cNvSpPr>
            <p:nvPr/>
          </p:nvSpPr>
          <p:spPr bwMode="auto">
            <a:xfrm>
              <a:off x="638175" y="3868738"/>
              <a:ext cx="8153400" cy="630237"/>
            </a:xfrm>
            <a:prstGeom prst="rect">
              <a:avLst/>
            </a:prstGeom>
            <a:noFill/>
            <a:ln w="9525">
              <a:solidFill>
                <a:schemeClr val="tx1"/>
              </a:solidFill>
              <a:miter lim="800000"/>
              <a:headEnd/>
              <a:tailEnd/>
            </a:ln>
            <a:effectLst/>
          </p:spPr>
          <p:txBody>
            <a:bodyPr wrap="none" anchor="ctr"/>
            <a:lstStyle/>
            <a:p>
              <a:endParaRPr lang="en-US"/>
            </a:p>
          </p:txBody>
        </p:sp>
        <p:sp>
          <p:nvSpPr>
            <p:cNvPr id="13" name="Freeform 12"/>
            <p:cNvSpPr>
              <a:spLocks/>
            </p:cNvSpPr>
            <p:nvPr/>
          </p:nvSpPr>
          <p:spPr bwMode="auto">
            <a:xfrm>
              <a:off x="4721225" y="2265363"/>
              <a:ext cx="2554288" cy="346075"/>
            </a:xfrm>
            <a:custGeom>
              <a:avLst/>
              <a:gdLst/>
              <a:ahLst/>
              <a:cxnLst>
                <a:cxn ang="0">
                  <a:pos x="0" y="279"/>
                </a:cxn>
                <a:cxn ang="0">
                  <a:pos x="348" y="205"/>
                </a:cxn>
                <a:cxn ang="0">
                  <a:pos x="557" y="126"/>
                </a:cxn>
                <a:cxn ang="0">
                  <a:pos x="866" y="32"/>
                </a:cxn>
                <a:cxn ang="0">
                  <a:pos x="1140" y="11"/>
                </a:cxn>
                <a:cxn ang="0">
                  <a:pos x="1349" y="97"/>
                </a:cxn>
                <a:cxn ang="0">
                  <a:pos x="1521" y="205"/>
                </a:cxn>
                <a:cxn ang="0">
                  <a:pos x="1802" y="277"/>
                </a:cxn>
                <a:cxn ang="0">
                  <a:pos x="2148" y="284"/>
                </a:cxn>
              </a:cxnLst>
              <a:rect l="0" t="0" r="r" b="b"/>
              <a:pathLst>
                <a:path w="2148" h="290">
                  <a:moveTo>
                    <a:pt x="0" y="279"/>
                  </a:moveTo>
                  <a:cubicBezTo>
                    <a:pt x="58" y="267"/>
                    <a:pt x="255" y="230"/>
                    <a:pt x="348" y="205"/>
                  </a:cubicBezTo>
                  <a:cubicBezTo>
                    <a:pt x="441" y="180"/>
                    <a:pt x="471" y="155"/>
                    <a:pt x="557" y="126"/>
                  </a:cubicBezTo>
                  <a:cubicBezTo>
                    <a:pt x="643" y="97"/>
                    <a:pt x="769" y="51"/>
                    <a:pt x="866" y="32"/>
                  </a:cubicBezTo>
                  <a:cubicBezTo>
                    <a:pt x="963" y="13"/>
                    <a:pt x="1060" y="0"/>
                    <a:pt x="1140" y="11"/>
                  </a:cubicBezTo>
                  <a:cubicBezTo>
                    <a:pt x="1220" y="22"/>
                    <a:pt x="1285" y="65"/>
                    <a:pt x="1349" y="97"/>
                  </a:cubicBezTo>
                  <a:cubicBezTo>
                    <a:pt x="1413" y="129"/>
                    <a:pt x="1445" y="175"/>
                    <a:pt x="1521" y="205"/>
                  </a:cubicBezTo>
                  <a:cubicBezTo>
                    <a:pt x="1597" y="235"/>
                    <a:pt x="1698" y="264"/>
                    <a:pt x="1802" y="277"/>
                  </a:cubicBezTo>
                  <a:cubicBezTo>
                    <a:pt x="1906" y="290"/>
                    <a:pt x="2076" y="283"/>
                    <a:pt x="2148" y="284"/>
                  </a:cubicBezTo>
                </a:path>
              </a:pathLst>
            </a:custGeom>
            <a:noFill/>
            <a:ln w="28575" cap="flat" cmpd="sng">
              <a:solidFill>
                <a:schemeClr val="tx1"/>
              </a:solidFill>
              <a:prstDash val="solid"/>
              <a:miter lim="800000"/>
              <a:headEnd type="none" w="med" len="med"/>
              <a:tailEnd type="none" w="med" len="med"/>
            </a:ln>
            <a:effectLst/>
          </p:spPr>
          <p:txBody>
            <a:bodyPr wrap="none"/>
            <a:lstStyle/>
            <a:p>
              <a:endParaRPr lang="en-US"/>
            </a:p>
          </p:txBody>
        </p:sp>
        <p:sp>
          <p:nvSpPr>
            <p:cNvPr id="14" name="Text Box 13"/>
            <p:cNvSpPr txBox="1">
              <a:spLocks noChangeArrowheads="1"/>
            </p:cNvSpPr>
            <p:nvPr/>
          </p:nvSpPr>
          <p:spPr bwMode="auto">
            <a:xfrm>
              <a:off x="4814888" y="2030413"/>
              <a:ext cx="815975" cy="274637"/>
            </a:xfrm>
            <a:prstGeom prst="rect">
              <a:avLst/>
            </a:prstGeom>
            <a:noFill/>
            <a:ln w="9525">
              <a:noFill/>
              <a:miter lim="800000"/>
              <a:headEnd/>
              <a:tailEnd/>
            </a:ln>
            <a:effectLst/>
          </p:spPr>
          <p:txBody>
            <a:bodyPr wrap="none">
              <a:spAutoFit/>
            </a:bodyPr>
            <a:lstStyle/>
            <a:p>
              <a:pPr algn="l"/>
              <a:r>
                <a:rPr lang="en-GB" sz="1200" b="0" dirty="0"/>
                <a:t>Inception</a:t>
              </a:r>
            </a:p>
          </p:txBody>
        </p:sp>
        <p:sp>
          <p:nvSpPr>
            <p:cNvPr id="15" name="Text Box 14"/>
            <p:cNvSpPr txBox="1">
              <a:spLocks noChangeArrowheads="1"/>
            </p:cNvSpPr>
            <p:nvPr/>
          </p:nvSpPr>
          <p:spPr bwMode="auto">
            <a:xfrm>
              <a:off x="5576888" y="2030413"/>
              <a:ext cx="939800" cy="274637"/>
            </a:xfrm>
            <a:prstGeom prst="rect">
              <a:avLst/>
            </a:prstGeom>
            <a:noFill/>
            <a:ln w="9525">
              <a:noFill/>
              <a:miter lim="800000"/>
              <a:headEnd/>
              <a:tailEnd/>
            </a:ln>
            <a:effectLst/>
          </p:spPr>
          <p:txBody>
            <a:bodyPr wrap="none">
              <a:spAutoFit/>
            </a:bodyPr>
            <a:lstStyle/>
            <a:p>
              <a:pPr algn="l"/>
              <a:r>
                <a:rPr lang="en-GB" sz="1200" b="0"/>
                <a:t>Elaboration</a:t>
              </a:r>
            </a:p>
          </p:txBody>
        </p:sp>
        <p:sp>
          <p:nvSpPr>
            <p:cNvPr id="16" name="Text Box 15"/>
            <p:cNvSpPr txBox="1">
              <a:spLocks noChangeArrowheads="1"/>
            </p:cNvSpPr>
            <p:nvPr/>
          </p:nvSpPr>
          <p:spPr bwMode="auto">
            <a:xfrm>
              <a:off x="6697663" y="2030413"/>
              <a:ext cx="1028700" cy="274637"/>
            </a:xfrm>
            <a:prstGeom prst="rect">
              <a:avLst/>
            </a:prstGeom>
            <a:noFill/>
            <a:ln w="9525">
              <a:noFill/>
              <a:miter lim="800000"/>
              <a:headEnd/>
              <a:tailEnd/>
            </a:ln>
            <a:effectLst/>
          </p:spPr>
          <p:txBody>
            <a:bodyPr wrap="none">
              <a:spAutoFit/>
            </a:bodyPr>
            <a:lstStyle/>
            <a:p>
              <a:pPr algn="l"/>
              <a:r>
                <a:rPr lang="en-GB" sz="1200" b="0"/>
                <a:t>Construction</a:t>
              </a:r>
            </a:p>
          </p:txBody>
        </p:sp>
        <p:sp>
          <p:nvSpPr>
            <p:cNvPr id="17" name="Text Box 16"/>
            <p:cNvSpPr txBox="1">
              <a:spLocks noChangeArrowheads="1"/>
            </p:cNvSpPr>
            <p:nvPr/>
          </p:nvSpPr>
          <p:spPr bwMode="auto">
            <a:xfrm>
              <a:off x="7897813" y="2030413"/>
              <a:ext cx="850900" cy="274637"/>
            </a:xfrm>
            <a:prstGeom prst="rect">
              <a:avLst/>
            </a:prstGeom>
            <a:noFill/>
            <a:ln w="9525">
              <a:noFill/>
              <a:miter lim="800000"/>
              <a:headEnd/>
              <a:tailEnd/>
            </a:ln>
            <a:effectLst/>
          </p:spPr>
          <p:txBody>
            <a:bodyPr wrap="none">
              <a:spAutoFit/>
            </a:bodyPr>
            <a:lstStyle/>
            <a:p>
              <a:pPr algn="l"/>
              <a:r>
                <a:rPr lang="en-GB" sz="1200" b="0"/>
                <a:t>Transition</a:t>
              </a:r>
            </a:p>
          </p:txBody>
        </p:sp>
        <p:sp>
          <p:nvSpPr>
            <p:cNvPr id="18" name="Freeform 17"/>
            <p:cNvSpPr>
              <a:spLocks/>
            </p:cNvSpPr>
            <p:nvPr/>
          </p:nvSpPr>
          <p:spPr bwMode="auto">
            <a:xfrm>
              <a:off x="4711700" y="2828925"/>
              <a:ext cx="2860675" cy="407988"/>
            </a:xfrm>
            <a:custGeom>
              <a:avLst/>
              <a:gdLst/>
              <a:ahLst/>
              <a:cxnLst>
                <a:cxn ang="0">
                  <a:pos x="0" y="343"/>
                </a:cxn>
                <a:cxn ang="0">
                  <a:pos x="398" y="312"/>
                </a:cxn>
                <a:cxn ang="0">
                  <a:pos x="636" y="225"/>
                </a:cxn>
                <a:cxn ang="0">
                  <a:pos x="888" y="31"/>
                </a:cxn>
                <a:cxn ang="0">
                  <a:pos x="1147" y="38"/>
                </a:cxn>
                <a:cxn ang="0">
                  <a:pos x="1356" y="139"/>
                </a:cxn>
                <a:cxn ang="0">
                  <a:pos x="1528" y="211"/>
                </a:cxn>
                <a:cxn ang="0">
                  <a:pos x="1845" y="290"/>
                </a:cxn>
                <a:cxn ang="0">
                  <a:pos x="2405" y="336"/>
                </a:cxn>
              </a:cxnLst>
              <a:rect l="0" t="0" r="r" b="b"/>
              <a:pathLst>
                <a:path w="2405" h="343">
                  <a:moveTo>
                    <a:pt x="0" y="343"/>
                  </a:moveTo>
                  <a:cubicBezTo>
                    <a:pt x="66" y="338"/>
                    <a:pt x="292" y="332"/>
                    <a:pt x="398" y="312"/>
                  </a:cubicBezTo>
                  <a:cubicBezTo>
                    <a:pt x="504" y="292"/>
                    <a:pt x="554" y="272"/>
                    <a:pt x="636" y="225"/>
                  </a:cubicBezTo>
                  <a:cubicBezTo>
                    <a:pt x="718" y="178"/>
                    <a:pt x="803" y="62"/>
                    <a:pt x="888" y="31"/>
                  </a:cubicBezTo>
                  <a:cubicBezTo>
                    <a:pt x="973" y="0"/>
                    <a:pt x="1069" y="20"/>
                    <a:pt x="1147" y="38"/>
                  </a:cubicBezTo>
                  <a:cubicBezTo>
                    <a:pt x="1225" y="56"/>
                    <a:pt x="1293" y="110"/>
                    <a:pt x="1356" y="139"/>
                  </a:cubicBezTo>
                  <a:cubicBezTo>
                    <a:pt x="1419" y="168"/>
                    <a:pt x="1447" y="186"/>
                    <a:pt x="1528" y="211"/>
                  </a:cubicBezTo>
                  <a:cubicBezTo>
                    <a:pt x="1609" y="236"/>
                    <a:pt x="1699" y="269"/>
                    <a:pt x="1845" y="290"/>
                  </a:cubicBezTo>
                  <a:cubicBezTo>
                    <a:pt x="1991" y="311"/>
                    <a:pt x="2288" y="326"/>
                    <a:pt x="2405" y="336"/>
                  </a:cubicBezTo>
                </a:path>
              </a:pathLst>
            </a:custGeom>
            <a:noFill/>
            <a:ln w="28575" cap="flat" cmpd="sng">
              <a:solidFill>
                <a:schemeClr val="tx1"/>
              </a:solidFill>
              <a:prstDash val="solid"/>
              <a:miter lim="800000"/>
              <a:headEnd type="none" w="med" len="med"/>
              <a:tailEnd type="none" w="med" len="med"/>
            </a:ln>
            <a:effectLst/>
          </p:spPr>
          <p:txBody>
            <a:bodyPr wrap="none"/>
            <a:lstStyle/>
            <a:p>
              <a:endParaRPr lang="en-US"/>
            </a:p>
          </p:txBody>
        </p:sp>
        <p:sp>
          <p:nvSpPr>
            <p:cNvPr id="19" name="Freeform 18"/>
            <p:cNvSpPr>
              <a:spLocks/>
            </p:cNvSpPr>
            <p:nvPr/>
          </p:nvSpPr>
          <p:spPr bwMode="auto">
            <a:xfrm>
              <a:off x="4700588" y="3373438"/>
              <a:ext cx="3995737" cy="485775"/>
            </a:xfrm>
            <a:custGeom>
              <a:avLst/>
              <a:gdLst/>
              <a:ahLst/>
              <a:cxnLst>
                <a:cxn ang="0">
                  <a:pos x="0" y="408"/>
                </a:cxn>
                <a:cxn ang="0">
                  <a:pos x="408" y="374"/>
                </a:cxn>
                <a:cxn ang="0">
                  <a:pos x="667" y="358"/>
                </a:cxn>
                <a:cxn ang="0">
                  <a:pos x="905" y="307"/>
                </a:cxn>
                <a:cxn ang="0">
                  <a:pos x="1034" y="242"/>
                </a:cxn>
                <a:cxn ang="0">
                  <a:pos x="1157" y="137"/>
                </a:cxn>
                <a:cxn ang="0">
                  <a:pos x="1291" y="43"/>
                </a:cxn>
                <a:cxn ang="0">
                  <a:pos x="1493" y="7"/>
                </a:cxn>
                <a:cxn ang="0">
                  <a:pos x="1695" y="86"/>
                </a:cxn>
                <a:cxn ang="0">
                  <a:pos x="1983" y="317"/>
                </a:cxn>
                <a:cxn ang="0">
                  <a:pos x="2609" y="382"/>
                </a:cxn>
                <a:cxn ang="0">
                  <a:pos x="3360" y="408"/>
                </a:cxn>
              </a:cxnLst>
              <a:rect l="0" t="0" r="r" b="b"/>
              <a:pathLst>
                <a:path w="3360" h="408">
                  <a:moveTo>
                    <a:pt x="0" y="408"/>
                  </a:moveTo>
                  <a:cubicBezTo>
                    <a:pt x="68" y="402"/>
                    <a:pt x="297" y="382"/>
                    <a:pt x="408" y="374"/>
                  </a:cubicBezTo>
                  <a:cubicBezTo>
                    <a:pt x="519" y="366"/>
                    <a:pt x="584" y="369"/>
                    <a:pt x="667" y="358"/>
                  </a:cubicBezTo>
                  <a:cubicBezTo>
                    <a:pt x="750" y="347"/>
                    <a:pt x="844" y="326"/>
                    <a:pt x="905" y="307"/>
                  </a:cubicBezTo>
                  <a:cubicBezTo>
                    <a:pt x="966" y="288"/>
                    <a:pt x="992" y="270"/>
                    <a:pt x="1034" y="242"/>
                  </a:cubicBezTo>
                  <a:cubicBezTo>
                    <a:pt x="1076" y="214"/>
                    <a:pt x="1114" y="170"/>
                    <a:pt x="1157" y="137"/>
                  </a:cubicBezTo>
                  <a:cubicBezTo>
                    <a:pt x="1200" y="104"/>
                    <a:pt x="1235" y="65"/>
                    <a:pt x="1291" y="43"/>
                  </a:cubicBezTo>
                  <a:cubicBezTo>
                    <a:pt x="1347" y="21"/>
                    <a:pt x="1426" y="0"/>
                    <a:pt x="1493" y="7"/>
                  </a:cubicBezTo>
                  <a:cubicBezTo>
                    <a:pt x="1560" y="14"/>
                    <a:pt x="1613" y="34"/>
                    <a:pt x="1695" y="86"/>
                  </a:cubicBezTo>
                  <a:cubicBezTo>
                    <a:pt x="1777" y="138"/>
                    <a:pt x="1831" y="268"/>
                    <a:pt x="1983" y="317"/>
                  </a:cubicBezTo>
                  <a:cubicBezTo>
                    <a:pt x="2135" y="366"/>
                    <a:pt x="2380" y="367"/>
                    <a:pt x="2609" y="382"/>
                  </a:cubicBezTo>
                  <a:cubicBezTo>
                    <a:pt x="2838" y="397"/>
                    <a:pt x="3204" y="403"/>
                    <a:pt x="3360" y="408"/>
                  </a:cubicBezTo>
                </a:path>
              </a:pathLst>
            </a:custGeom>
            <a:noFill/>
            <a:ln w="28575" cap="flat" cmpd="sng">
              <a:solidFill>
                <a:schemeClr val="tx1"/>
              </a:solidFill>
              <a:prstDash val="solid"/>
              <a:miter lim="800000"/>
              <a:headEnd type="none" w="med" len="med"/>
              <a:tailEnd type="none" w="med" len="med"/>
            </a:ln>
            <a:effectLst/>
          </p:spPr>
          <p:txBody>
            <a:bodyPr wrap="none"/>
            <a:lstStyle/>
            <a:p>
              <a:endParaRPr lang="en-US"/>
            </a:p>
          </p:txBody>
        </p:sp>
        <p:sp>
          <p:nvSpPr>
            <p:cNvPr id="20" name="Freeform 19"/>
            <p:cNvSpPr>
              <a:spLocks/>
            </p:cNvSpPr>
            <p:nvPr/>
          </p:nvSpPr>
          <p:spPr bwMode="auto">
            <a:xfrm>
              <a:off x="4700588" y="3929063"/>
              <a:ext cx="3995737" cy="565150"/>
            </a:xfrm>
            <a:custGeom>
              <a:avLst/>
              <a:gdLst/>
              <a:ahLst/>
              <a:cxnLst>
                <a:cxn ang="0">
                  <a:pos x="0" y="474"/>
                </a:cxn>
                <a:cxn ang="0">
                  <a:pos x="408" y="440"/>
                </a:cxn>
                <a:cxn ang="0">
                  <a:pos x="667" y="424"/>
                </a:cxn>
                <a:cxn ang="0">
                  <a:pos x="905" y="401"/>
                </a:cxn>
                <a:cxn ang="0">
                  <a:pos x="1034" y="358"/>
                </a:cxn>
                <a:cxn ang="0">
                  <a:pos x="1200" y="293"/>
                </a:cxn>
                <a:cxn ang="0">
                  <a:pos x="1502" y="134"/>
                </a:cxn>
                <a:cxn ang="0">
                  <a:pos x="1661" y="48"/>
                </a:cxn>
                <a:cxn ang="0">
                  <a:pos x="1978" y="19"/>
                </a:cxn>
                <a:cxn ang="0">
                  <a:pos x="2510" y="62"/>
                </a:cxn>
                <a:cxn ang="0">
                  <a:pos x="2827" y="394"/>
                </a:cxn>
                <a:cxn ang="0">
                  <a:pos x="2955" y="442"/>
                </a:cxn>
                <a:cxn ang="0">
                  <a:pos x="3034" y="362"/>
                </a:cxn>
                <a:cxn ang="0">
                  <a:pos x="3120" y="442"/>
                </a:cxn>
                <a:cxn ang="0">
                  <a:pos x="3360" y="474"/>
                </a:cxn>
              </a:cxnLst>
              <a:rect l="0" t="0" r="r" b="b"/>
              <a:pathLst>
                <a:path w="3360" h="474">
                  <a:moveTo>
                    <a:pt x="0" y="474"/>
                  </a:moveTo>
                  <a:cubicBezTo>
                    <a:pt x="68" y="468"/>
                    <a:pt x="297" y="448"/>
                    <a:pt x="408" y="440"/>
                  </a:cubicBezTo>
                  <a:cubicBezTo>
                    <a:pt x="519" y="432"/>
                    <a:pt x="584" y="430"/>
                    <a:pt x="667" y="424"/>
                  </a:cubicBezTo>
                  <a:cubicBezTo>
                    <a:pt x="750" y="418"/>
                    <a:pt x="844" y="412"/>
                    <a:pt x="905" y="401"/>
                  </a:cubicBezTo>
                  <a:cubicBezTo>
                    <a:pt x="966" y="390"/>
                    <a:pt x="985" y="376"/>
                    <a:pt x="1034" y="358"/>
                  </a:cubicBezTo>
                  <a:cubicBezTo>
                    <a:pt x="1083" y="340"/>
                    <a:pt x="1122" y="330"/>
                    <a:pt x="1200" y="293"/>
                  </a:cubicBezTo>
                  <a:cubicBezTo>
                    <a:pt x="1278" y="256"/>
                    <a:pt x="1425" y="175"/>
                    <a:pt x="1502" y="134"/>
                  </a:cubicBezTo>
                  <a:cubicBezTo>
                    <a:pt x="1579" y="93"/>
                    <a:pt x="1582" y="67"/>
                    <a:pt x="1661" y="48"/>
                  </a:cubicBezTo>
                  <a:cubicBezTo>
                    <a:pt x="1740" y="29"/>
                    <a:pt x="1837" y="17"/>
                    <a:pt x="1978" y="19"/>
                  </a:cubicBezTo>
                  <a:cubicBezTo>
                    <a:pt x="2119" y="21"/>
                    <a:pt x="2369" y="0"/>
                    <a:pt x="2510" y="62"/>
                  </a:cubicBezTo>
                  <a:cubicBezTo>
                    <a:pt x="2651" y="124"/>
                    <a:pt x="2753" y="331"/>
                    <a:pt x="2827" y="394"/>
                  </a:cubicBezTo>
                  <a:cubicBezTo>
                    <a:pt x="2901" y="457"/>
                    <a:pt x="2921" y="447"/>
                    <a:pt x="2955" y="442"/>
                  </a:cubicBezTo>
                  <a:cubicBezTo>
                    <a:pt x="2989" y="437"/>
                    <a:pt x="3007" y="362"/>
                    <a:pt x="3034" y="362"/>
                  </a:cubicBezTo>
                  <a:cubicBezTo>
                    <a:pt x="3061" y="362"/>
                    <a:pt x="3066" y="423"/>
                    <a:pt x="3120" y="442"/>
                  </a:cubicBezTo>
                  <a:cubicBezTo>
                    <a:pt x="3174" y="461"/>
                    <a:pt x="3310" y="467"/>
                    <a:pt x="3360" y="474"/>
                  </a:cubicBezTo>
                </a:path>
              </a:pathLst>
            </a:custGeom>
            <a:noFill/>
            <a:ln w="28575" cap="flat" cmpd="sng">
              <a:solidFill>
                <a:schemeClr val="tx1"/>
              </a:solidFill>
              <a:prstDash val="solid"/>
              <a:miter lim="800000"/>
              <a:headEnd type="none" w="med" len="med"/>
              <a:tailEnd type="none" w="med" len="med"/>
            </a:ln>
            <a:effectLst/>
          </p:spPr>
          <p:txBody>
            <a:bodyPr wrap="none"/>
            <a:lstStyle/>
            <a:p>
              <a:endParaRPr lang="en-US"/>
            </a:p>
          </p:txBody>
        </p:sp>
        <p:sp>
          <p:nvSpPr>
            <p:cNvPr id="21" name="Freeform 20"/>
            <p:cNvSpPr>
              <a:spLocks/>
            </p:cNvSpPr>
            <p:nvPr/>
          </p:nvSpPr>
          <p:spPr bwMode="auto">
            <a:xfrm>
              <a:off x="5634038" y="5000625"/>
              <a:ext cx="455612" cy="112713"/>
            </a:xfrm>
            <a:custGeom>
              <a:avLst/>
              <a:gdLst/>
              <a:ahLst/>
              <a:cxnLst>
                <a:cxn ang="0">
                  <a:pos x="0" y="96"/>
                </a:cxn>
                <a:cxn ang="0">
                  <a:pos x="48" y="48"/>
                </a:cxn>
                <a:cxn ang="0">
                  <a:pos x="144" y="0"/>
                </a:cxn>
                <a:cxn ang="0">
                  <a:pos x="240" y="0"/>
                </a:cxn>
                <a:cxn ang="0">
                  <a:pos x="336" y="0"/>
                </a:cxn>
                <a:cxn ang="0">
                  <a:pos x="384" y="48"/>
                </a:cxn>
                <a:cxn ang="0">
                  <a:pos x="384" y="96"/>
                </a:cxn>
              </a:cxnLst>
              <a:rect l="0" t="0" r="r" b="b"/>
              <a:pathLst>
                <a:path w="384" h="96">
                  <a:moveTo>
                    <a:pt x="0" y="96"/>
                  </a:moveTo>
                  <a:lnTo>
                    <a:pt x="48" y="48"/>
                  </a:lnTo>
                  <a:lnTo>
                    <a:pt x="144" y="0"/>
                  </a:lnTo>
                  <a:lnTo>
                    <a:pt x="240" y="0"/>
                  </a:lnTo>
                  <a:lnTo>
                    <a:pt x="336" y="0"/>
                  </a:lnTo>
                  <a:lnTo>
                    <a:pt x="384" y="48"/>
                  </a:lnTo>
                  <a:lnTo>
                    <a:pt x="384" y="96"/>
                  </a:lnTo>
                </a:path>
              </a:pathLst>
            </a:custGeom>
            <a:noFill/>
            <a:ln w="28575" cap="flat" cmpd="sng">
              <a:solidFill>
                <a:schemeClr val="tx1"/>
              </a:solidFill>
              <a:prstDash val="solid"/>
              <a:miter lim="800000"/>
              <a:headEnd type="none" w="med" len="med"/>
              <a:tailEnd type="none" w="med" len="med"/>
            </a:ln>
            <a:effectLst/>
          </p:spPr>
          <p:txBody>
            <a:bodyPr wrap="none"/>
            <a:lstStyle/>
            <a:p>
              <a:endParaRPr lang="en-US"/>
            </a:p>
          </p:txBody>
        </p:sp>
        <p:sp>
          <p:nvSpPr>
            <p:cNvPr id="22" name="Freeform 21"/>
            <p:cNvSpPr>
              <a:spLocks/>
            </p:cNvSpPr>
            <p:nvPr/>
          </p:nvSpPr>
          <p:spPr bwMode="auto">
            <a:xfrm>
              <a:off x="6089650" y="4991100"/>
              <a:ext cx="377825" cy="120650"/>
            </a:xfrm>
            <a:custGeom>
              <a:avLst/>
              <a:gdLst/>
              <a:ahLst/>
              <a:cxnLst>
                <a:cxn ang="0">
                  <a:pos x="0" y="103"/>
                </a:cxn>
                <a:cxn ang="0">
                  <a:pos x="42" y="55"/>
                </a:cxn>
                <a:cxn ang="0">
                  <a:pos x="126" y="7"/>
                </a:cxn>
                <a:cxn ang="0">
                  <a:pos x="194" y="0"/>
                </a:cxn>
                <a:cxn ang="0">
                  <a:pos x="259" y="0"/>
                </a:cxn>
                <a:cxn ang="0">
                  <a:pos x="302" y="43"/>
                </a:cxn>
                <a:cxn ang="0">
                  <a:pos x="317" y="108"/>
                </a:cxn>
              </a:cxnLst>
              <a:rect l="0" t="0" r="r" b="b"/>
              <a:pathLst>
                <a:path w="317" h="108">
                  <a:moveTo>
                    <a:pt x="0" y="103"/>
                  </a:moveTo>
                  <a:lnTo>
                    <a:pt x="42" y="55"/>
                  </a:lnTo>
                  <a:lnTo>
                    <a:pt x="126" y="7"/>
                  </a:lnTo>
                  <a:lnTo>
                    <a:pt x="194" y="0"/>
                  </a:lnTo>
                  <a:lnTo>
                    <a:pt x="259" y="0"/>
                  </a:lnTo>
                  <a:lnTo>
                    <a:pt x="302" y="43"/>
                  </a:lnTo>
                  <a:lnTo>
                    <a:pt x="317" y="108"/>
                  </a:lnTo>
                </a:path>
              </a:pathLst>
            </a:custGeom>
            <a:noFill/>
            <a:ln w="28575" cap="flat" cmpd="sng">
              <a:solidFill>
                <a:schemeClr val="tx1"/>
              </a:solidFill>
              <a:prstDash val="solid"/>
              <a:miter lim="800000"/>
              <a:headEnd type="none" w="med" len="med"/>
              <a:tailEnd type="none" w="med" len="med"/>
            </a:ln>
            <a:effectLst/>
          </p:spPr>
          <p:txBody>
            <a:bodyPr wrap="none"/>
            <a:lstStyle/>
            <a:p>
              <a:endParaRPr lang="en-US"/>
            </a:p>
          </p:txBody>
        </p:sp>
        <p:sp>
          <p:nvSpPr>
            <p:cNvPr id="23" name="Freeform 22"/>
            <p:cNvSpPr>
              <a:spLocks/>
            </p:cNvSpPr>
            <p:nvPr/>
          </p:nvSpPr>
          <p:spPr bwMode="auto">
            <a:xfrm>
              <a:off x="6475413" y="4949825"/>
              <a:ext cx="450850" cy="169863"/>
            </a:xfrm>
            <a:custGeom>
              <a:avLst/>
              <a:gdLst/>
              <a:ahLst/>
              <a:cxnLst>
                <a:cxn ang="0">
                  <a:pos x="0" y="137"/>
                </a:cxn>
                <a:cxn ang="0">
                  <a:pos x="72" y="57"/>
                </a:cxn>
                <a:cxn ang="0">
                  <a:pos x="187" y="0"/>
                </a:cxn>
                <a:cxn ang="0">
                  <a:pos x="266" y="0"/>
                </a:cxn>
                <a:cxn ang="0">
                  <a:pos x="319" y="43"/>
                </a:cxn>
                <a:cxn ang="0">
                  <a:pos x="362" y="86"/>
                </a:cxn>
                <a:cxn ang="0">
                  <a:pos x="377" y="151"/>
                </a:cxn>
              </a:cxnLst>
              <a:rect l="0" t="0" r="r" b="b"/>
              <a:pathLst>
                <a:path w="377" h="151">
                  <a:moveTo>
                    <a:pt x="0" y="137"/>
                  </a:moveTo>
                  <a:lnTo>
                    <a:pt x="72" y="57"/>
                  </a:lnTo>
                  <a:lnTo>
                    <a:pt x="187" y="0"/>
                  </a:lnTo>
                  <a:lnTo>
                    <a:pt x="266" y="0"/>
                  </a:lnTo>
                  <a:lnTo>
                    <a:pt x="319" y="43"/>
                  </a:lnTo>
                  <a:lnTo>
                    <a:pt x="362" y="86"/>
                  </a:lnTo>
                  <a:lnTo>
                    <a:pt x="377" y="151"/>
                  </a:lnTo>
                </a:path>
              </a:pathLst>
            </a:custGeom>
            <a:noFill/>
            <a:ln w="28575" cap="flat" cmpd="sng">
              <a:solidFill>
                <a:schemeClr val="tx1"/>
              </a:solidFill>
              <a:prstDash val="solid"/>
              <a:miter lim="800000"/>
              <a:headEnd type="none" w="med" len="med"/>
              <a:tailEnd type="none" w="med" len="med"/>
            </a:ln>
            <a:effectLst/>
          </p:spPr>
          <p:txBody>
            <a:bodyPr wrap="none"/>
            <a:lstStyle/>
            <a:p>
              <a:endParaRPr lang="en-US"/>
            </a:p>
          </p:txBody>
        </p:sp>
        <p:sp>
          <p:nvSpPr>
            <p:cNvPr id="24" name="Freeform 23"/>
            <p:cNvSpPr>
              <a:spLocks/>
            </p:cNvSpPr>
            <p:nvPr/>
          </p:nvSpPr>
          <p:spPr bwMode="auto">
            <a:xfrm>
              <a:off x="6946900" y="4941888"/>
              <a:ext cx="431800" cy="177800"/>
            </a:xfrm>
            <a:custGeom>
              <a:avLst/>
              <a:gdLst/>
              <a:ahLst/>
              <a:cxnLst>
                <a:cxn ang="0">
                  <a:pos x="0" y="137"/>
                </a:cxn>
                <a:cxn ang="0">
                  <a:pos x="72" y="57"/>
                </a:cxn>
                <a:cxn ang="0">
                  <a:pos x="187" y="0"/>
                </a:cxn>
                <a:cxn ang="0">
                  <a:pos x="266" y="0"/>
                </a:cxn>
                <a:cxn ang="0">
                  <a:pos x="319" y="43"/>
                </a:cxn>
                <a:cxn ang="0">
                  <a:pos x="362" y="86"/>
                </a:cxn>
                <a:cxn ang="0">
                  <a:pos x="377" y="151"/>
                </a:cxn>
              </a:cxnLst>
              <a:rect l="0" t="0" r="r" b="b"/>
              <a:pathLst>
                <a:path w="377" h="151">
                  <a:moveTo>
                    <a:pt x="0" y="137"/>
                  </a:moveTo>
                  <a:lnTo>
                    <a:pt x="72" y="57"/>
                  </a:lnTo>
                  <a:lnTo>
                    <a:pt x="187" y="0"/>
                  </a:lnTo>
                  <a:lnTo>
                    <a:pt x="266" y="0"/>
                  </a:lnTo>
                  <a:lnTo>
                    <a:pt x="319" y="43"/>
                  </a:lnTo>
                  <a:lnTo>
                    <a:pt x="362" y="86"/>
                  </a:lnTo>
                  <a:lnTo>
                    <a:pt x="377" y="151"/>
                  </a:lnTo>
                </a:path>
              </a:pathLst>
            </a:custGeom>
            <a:noFill/>
            <a:ln w="28575" cap="flat" cmpd="sng">
              <a:solidFill>
                <a:schemeClr val="tx1"/>
              </a:solidFill>
              <a:prstDash val="solid"/>
              <a:miter lim="800000"/>
              <a:headEnd type="none" w="med" len="med"/>
              <a:tailEnd type="none" w="med" len="med"/>
            </a:ln>
            <a:effectLst/>
          </p:spPr>
          <p:txBody>
            <a:bodyPr wrap="none"/>
            <a:lstStyle/>
            <a:p>
              <a:endParaRPr lang="en-US"/>
            </a:p>
          </p:txBody>
        </p:sp>
        <p:sp>
          <p:nvSpPr>
            <p:cNvPr id="25" name="Freeform 24"/>
            <p:cNvSpPr>
              <a:spLocks/>
            </p:cNvSpPr>
            <p:nvPr/>
          </p:nvSpPr>
          <p:spPr bwMode="auto">
            <a:xfrm>
              <a:off x="7404100" y="4941888"/>
              <a:ext cx="854075" cy="171450"/>
            </a:xfrm>
            <a:custGeom>
              <a:avLst/>
              <a:gdLst/>
              <a:ahLst/>
              <a:cxnLst>
                <a:cxn ang="0">
                  <a:pos x="0" y="137"/>
                </a:cxn>
                <a:cxn ang="0">
                  <a:pos x="72" y="57"/>
                </a:cxn>
                <a:cxn ang="0">
                  <a:pos x="187" y="0"/>
                </a:cxn>
                <a:cxn ang="0">
                  <a:pos x="266" y="0"/>
                </a:cxn>
                <a:cxn ang="0">
                  <a:pos x="319" y="43"/>
                </a:cxn>
                <a:cxn ang="0">
                  <a:pos x="362" y="86"/>
                </a:cxn>
                <a:cxn ang="0">
                  <a:pos x="377" y="151"/>
                </a:cxn>
              </a:cxnLst>
              <a:rect l="0" t="0" r="r" b="b"/>
              <a:pathLst>
                <a:path w="377" h="151">
                  <a:moveTo>
                    <a:pt x="0" y="137"/>
                  </a:moveTo>
                  <a:lnTo>
                    <a:pt x="72" y="57"/>
                  </a:lnTo>
                  <a:lnTo>
                    <a:pt x="187" y="0"/>
                  </a:lnTo>
                  <a:lnTo>
                    <a:pt x="266" y="0"/>
                  </a:lnTo>
                  <a:lnTo>
                    <a:pt x="319" y="43"/>
                  </a:lnTo>
                  <a:lnTo>
                    <a:pt x="362" y="86"/>
                  </a:lnTo>
                  <a:lnTo>
                    <a:pt x="377" y="151"/>
                  </a:lnTo>
                </a:path>
              </a:pathLst>
            </a:custGeom>
            <a:noFill/>
            <a:ln w="28575" cap="flat" cmpd="sng">
              <a:solidFill>
                <a:schemeClr val="tx1"/>
              </a:solidFill>
              <a:prstDash val="solid"/>
              <a:miter lim="800000"/>
              <a:headEnd type="none" w="med" len="med"/>
              <a:tailEnd type="none" w="med" len="med"/>
            </a:ln>
            <a:effectLst/>
          </p:spPr>
          <p:txBody>
            <a:bodyPr wrap="none"/>
            <a:lstStyle/>
            <a:p>
              <a:endParaRPr lang="en-US"/>
            </a:p>
          </p:txBody>
        </p:sp>
        <p:sp>
          <p:nvSpPr>
            <p:cNvPr id="26" name="Freeform 25"/>
            <p:cNvSpPr>
              <a:spLocks/>
            </p:cNvSpPr>
            <p:nvPr/>
          </p:nvSpPr>
          <p:spPr bwMode="auto">
            <a:xfrm>
              <a:off x="8316913" y="5056188"/>
              <a:ext cx="434975" cy="65087"/>
            </a:xfrm>
            <a:custGeom>
              <a:avLst/>
              <a:gdLst/>
              <a:ahLst/>
              <a:cxnLst>
                <a:cxn ang="0">
                  <a:pos x="0" y="137"/>
                </a:cxn>
                <a:cxn ang="0">
                  <a:pos x="72" y="57"/>
                </a:cxn>
                <a:cxn ang="0">
                  <a:pos x="187" y="0"/>
                </a:cxn>
                <a:cxn ang="0">
                  <a:pos x="266" y="0"/>
                </a:cxn>
                <a:cxn ang="0">
                  <a:pos x="319" y="43"/>
                </a:cxn>
                <a:cxn ang="0">
                  <a:pos x="362" y="86"/>
                </a:cxn>
                <a:cxn ang="0">
                  <a:pos x="377" y="151"/>
                </a:cxn>
              </a:cxnLst>
              <a:rect l="0" t="0" r="r" b="b"/>
              <a:pathLst>
                <a:path w="377" h="151">
                  <a:moveTo>
                    <a:pt x="0" y="137"/>
                  </a:moveTo>
                  <a:lnTo>
                    <a:pt x="72" y="57"/>
                  </a:lnTo>
                  <a:lnTo>
                    <a:pt x="187" y="0"/>
                  </a:lnTo>
                  <a:lnTo>
                    <a:pt x="266" y="0"/>
                  </a:lnTo>
                  <a:lnTo>
                    <a:pt x="319" y="43"/>
                  </a:lnTo>
                  <a:lnTo>
                    <a:pt x="362" y="86"/>
                  </a:lnTo>
                  <a:lnTo>
                    <a:pt x="377" y="151"/>
                  </a:lnTo>
                </a:path>
              </a:pathLst>
            </a:custGeom>
            <a:noFill/>
            <a:ln w="28575" cap="flat" cmpd="sng">
              <a:solidFill>
                <a:schemeClr val="tx1"/>
              </a:solidFill>
              <a:prstDash val="solid"/>
              <a:miter lim="800000"/>
              <a:headEnd type="none" w="med" len="med"/>
              <a:tailEnd type="none" w="med" len="med"/>
            </a:ln>
            <a:effectLst/>
          </p:spPr>
          <p:txBody>
            <a:bodyPr wrap="none"/>
            <a:lstStyle/>
            <a:p>
              <a:endParaRPr lang="en-US"/>
            </a:p>
          </p:txBody>
        </p:sp>
        <p:sp>
          <p:nvSpPr>
            <p:cNvPr id="27" name="Rectangle 26"/>
            <p:cNvSpPr>
              <a:spLocks noChangeArrowheads="1"/>
            </p:cNvSpPr>
            <p:nvPr/>
          </p:nvSpPr>
          <p:spPr bwMode="auto">
            <a:xfrm>
              <a:off x="638175" y="4498975"/>
              <a:ext cx="8153400" cy="630238"/>
            </a:xfrm>
            <a:prstGeom prst="rect">
              <a:avLst/>
            </a:prstGeom>
            <a:noFill/>
            <a:ln w="9525">
              <a:solidFill>
                <a:schemeClr val="tx1"/>
              </a:solidFill>
              <a:miter lim="800000"/>
              <a:headEnd/>
              <a:tailEnd/>
            </a:ln>
            <a:effectLst/>
          </p:spPr>
          <p:txBody>
            <a:bodyPr wrap="none" anchor="ctr"/>
            <a:lstStyle/>
            <a:p>
              <a:endParaRPr lang="en-US"/>
            </a:p>
          </p:txBody>
        </p:sp>
        <p:sp>
          <p:nvSpPr>
            <p:cNvPr id="28" name="Rectangle 27"/>
            <p:cNvSpPr>
              <a:spLocks noChangeArrowheads="1"/>
            </p:cNvSpPr>
            <p:nvPr/>
          </p:nvSpPr>
          <p:spPr bwMode="auto">
            <a:xfrm>
              <a:off x="638175" y="1981200"/>
              <a:ext cx="4038600" cy="517525"/>
            </a:xfrm>
            <a:prstGeom prst="rect">
              <a:avLst/>
            </a:prstGeom>
            <a:noFill/>
            <a:ln w="9525">
              <a:noFill/>
              <a:miter lim="800000"/>
              <a:headEnd/>
              <a:tailEnd/>
            </a:ln>
            <a:effectLst/>
          </p:spPr>
          <p:txBody>
            <a:bodyPr lIns="90000" tIns="46800" rIns="90000" bIns="46800">
              <a:spAutoFit/>
            </a:bodyPr>
            <a:lstStyle/>
            <a:p>
              <a:pPr algn="l"/>
              <a:r>
                <a:rPr lang="en-GB" sz="1400" dirty="0"/>
                <a:t>Requirements</a:t>
              </a:r>
              <a:r>
                <a:rPr lang="en-GB" sz="1400" b="0" dirty="0"/>
                <a:t> – uncover any requirements that had been missed</a:t>
              </a:r>
            </a:p>
          </p:txBody>
        </p:sp>
        <p:sp>
          <p:nvSpPr>
            <p:cNvPr id="29" name="Rectangle 28"/>
            <p:cNvSpPr>
              <a:spLocks noChangeArrowheads="1"/>
            </p:cNvSpPr>
            <p:nvPr/>
          </p:nvSpPr>
          <p:spPr bwMode="auto">
            <a:xfrm>
              <a:off x="638175" y="2605088"/>
              <a:ext cx="4038600" cy="304800"/>
            </a:xfrm>
            <a:prstGeom prst="rect">
              <a:avLst/>
            </a:prstGeom>
            <a:noFill/>
            <a:ln w="9525">
              <a:noFill/>
              <a:miter lim="800000"/>
              <a:headEnd/>
              <a:tailEnd/>
            </a:ln>
            <a:effectLst/>
          </p:spPr>
          <p:txBody>
            <a:bodyPr lIns="90000" tIns="46800" rIns="90000" bIns="46800">
              <a:spAutoFit/>
            </a:bodyPr>
            <a:lstStyle/>
            <a:p>
              <a:pPr algn="l"/>
              <a:r>
                <a:rPr lang="en-GB" sz="1400"/>
                <a:t>Analysis</a:t>
              </a:r>
              <a:r>
                <a:rPr lang="en-GB" sz="1400" b="0"/>
                <a:t> – finish the analysis model</a:t>
              </a:r>
            </a:p>
          </p:txBody>
        </p:sp>
        <p:sp>
          <p:nvSpPr>
            <p:cNvPr id="30" name="Rectangle 29"/>
            <p:cNvSpPr>
              <a:spLocks noChangeArrowheads="1"/>
            </p:cNvSpPr>
            <p:nvPr/>
          </p:nvSpPr>
          <p:spPr bwMode="auto">
            <a:xfrm>
              <a:off x="638175" y="3228975"/>
              <a:ext cx="4038600" cy="304800"/>
            </a:xfrm>
            <a:prstGeom prst="rect">
              <a:avLst/>
            </a:prstGeom>
            <a:noFill/>
            <a:ln w="9525">
              <a:noFill/>
              <a:miter lim="800000"/>
              <a:headEnd/>
              <a:tailEnd/>
            </a:ln>
            <a:effectLst/>
          </p:spPr>
          <p:txBody>
            <a:bodyPr lIns="90000" tIns="46800" rIns="90000" bIns="46800">
              <a:spAutoFit/>
            </a:bodyPr>
            <a:lstStyle/>
            <a:p>
              <a:pPr algn="l"/>
              <a:r>
                <a:rPr lang="en-GB" sz="1400"/>
                <a:t>Design</a:t>
              </a:r>
              <a:r>
                <a:rPr lang="en-GB" sz="1400" b="0"/>
                <a:t> – finish the design model</a:t>
              </a:r>
            </a:p>
          </p:txBody>
        </p:sp>
        <p:sp>
          <p:nvSpPr>
            <p:cNvPr id="31" name="Rectangle 30"/>
            <p:cNvSpPr>
              <a:spLocks noChangeArrowheads="1"/>
            </p:cNvSpPr>
            <p:nvPr/>
          </p:nvSpPr>
          <p:spPr bwMode="auto">
            <a:xfrm>
              <a:off x="638175" y="3898900"/>
              <a:ext cx="4038600" cy="517525"/>
            </a:xfrm>
            <a:prstGeom prst="rect">
              <a:avLst/>
            </a:prstGeom>
            <a:noFill/>
            <a:ln w="9525">
              <a:noFill/>
              <a:miter lim="800000"/>
              <a:headEnd/>
              <a:tailEnd/>
            </a:ln>
            <a:effectLst/>
          </p:spPr>
          <p:txBody>
            <a:bodyPr lIns="90000" tIns="46800" rIns="90000" bIns="46800">
              <a:spAutoFit/>
            </a:bodyPr>
            <a:lstStyle/>
            <a:p>
              <a:pPr algn="l"/>
              <a:r>
                <a:rPr lang="en-GB" sz="1400"/>
                <a:t>Implementation</a:t>
              </a:r>
              <a:r>
                <a:rPr lang="en-GB" sz="1400" b="0"/>
                <a:t> – build the Initial Operational Capability</a:t>
              </a:r>
            </a:p>
          </p:txBody>
        </p:sp>
        <p:sp>
          <p:nvSpPr>
            <p:cNvPr id="32" name="Rectangle 31"/>
            <p:cNvSpPr>
              <a:spLocks noChangeArrowheads="1"/>
            </p:cNvSpPr>
            <p:nvPr/>
          </p:nvSpPr>
          <p:spPr bwMode="auto">
            <a:xfrm>
              <a:off x="638175" y="4549775"/>
              <a:ext cx="4038600" cy="304800"/>
            </a:xfrm>
            <a:prstGeom prst="rect">
              <a:avLst/>
            </a:prstGeom>
            <a:noFill/>
            <a:ln w="9525">
              <a:noFill/>
              <a:miter lim="800000"/>
              <a:headEnd/>
              <a:tailEnd/>
            </a:ln>
            <a:effectLst/>
          </p:spPr>
          <p:txBody>
            <a:bodyPr lIns="90000" tIns="46800" rIns="90000" bIns="46800">
              <a:spAutoFit/>
            </a:bodyPr>
            <a:lstStyle/>
            <a:p>
              <a:pPr algn="l"/>
              <a:r>
                <a:rPr lang="en-GB" sz="1400"/>
                <a:t>Test</a:t>
              </a:r>
              <a:r>
                <a:rPr lang="en-GB" sz="1400" b="0"/>
                <a:t> – test the Initial Operational Capability</a:t>
              </a:r>
            </a:p>
          </p:txBody>
        </p:sp>
        <p:sp>
          <p:nvSpPr>
            <p:cNvPr id="33" name="Rectangle 32"/>
            <p:cNvSpPr>
              <a:spLocks noChangeArrowheads="1"/>
            </p:cNvSpPr>
            <p:nvPr/>
          </p:nvSpPr>
          <p:spPr bwMode="auto">
            <a:xfrm>
              <a:off x="304800" y="1989138"/>
              <a:ext cx="333375" cy="3140075"/>
            </a:xfrm>
            <a:prstGeom prst="rect">
              <a:avLst/>
            </a:prstGeom>
            <a:noFill/>
            <a:ln w="9525">
              <a:solidFill>
                <a:schemeClr val="tx1"/>
              </a:solidFill>
              <a:miter lim="800000"/>
              <a:headEnd/>
              <a:tailEnd/>
            </a:ln>
            <a:effectLst/>
          </p:spPr>
          <p:txBody>
            <a:bodyPr vert="eaVert" wrap="none" lIns="90000" tIns="46800" rIns="90000" bIns="46800" anchor="ctr"/>
            <a:lstStyle/>
            <a:p>
              <a:r>
                <a:rPr lang="en-US" sz="1400" b="0"/>
                <a:t>Focus</a:t>
              </a:r>
              <a:endParaRPr lang="en-GB" sz="1400" b="0"/>
            </a:p>
          </p:txBody>
        </p:sp>
        <p:sp>
          <p:nvSpPr>
            <p:cNvPr id="34" name="Rectangle 33"/>
            <p:cNvSpPr>
              <a:spLocks noChangeArrowheads="1"/>
            </p:cNvSpPr>
            <p:nvPr/>
          </p:nvSpPr>
          <p:spPr bwMode="auto">
            <a:xfrm>
              <a:off x="638175" y="5129213"/>
              <a:ext cx="8153400" cy="1271587"/>
            </a:xfrm>
            <a:prstGeom prst="rect">
              <a:avLst/>
            </a:prstGeom>
            <a:noFill/>
            <a:ln w="9525">
              <a:solidFill>
                <a:schemeClr val="tx1"/>
              </a:solidFill>
              <a:miter lim="800000"/>
              <a:headEnd/>
              <a:tailEnd/>
            </a:ln>
            <a:effectLst/>
          </p:spPr>
          <p:txBody>
            <a:bodyPr wrap="none" lIns="90000" tIns="46800" rIns="90000" bIns="46800" anchor="ctr"/>
            <a:lstStyle/>
            <a:p>
              <a:endParaRPr lang="en-US"/>
            </a:p>
          </p:txBody>
        </p:sp>
        <p:sp>
          <p:nvSpPr>
            <p:cNvPr id="35" name="Rectangle 34"/>
            <p:cNvSpPr>
              <a:spLocks noChangeArrowheads="1"/>
            </p:cNvSpPr>
            <p:nvPr/>
          </p:nvSpPr>
          <p:spPr bwMode="auto">
            <a:xfrm>
              <a:off x="304800" y="5129213"/>
              <a:ext cx="333375" cy="1279525"/>
            </a:xfrm>
            <a:prstGeom prst="rect">
              <a:avLst/>
            </a:prstGeom>
            <a:noFill/>
            <a:ln w="9525">
              <a:solidFill>
                <a:schemeClr val="tx1"/>
              </a:solidFill>
              <a:miter lim="800000"/>
              <a:headEnd/>
              <a:tailEnd/>
            </a:ln>
            <a:effectLst/>
          </p:spPr>
          <p:txBody>
            <a:bodyPr vert="eaVert" wrap="none" lIns="90000" tIns="46800" rIns="90000" bIns="46800" anchor="ctr"/>
            <a:lstStyle/>
            <a:p>
              <a:r>
                <a:rPr lang="en-US" sz="1400" b="0"/>
                <a:t>Goals</a:t>
              </a:r>
              <a:endParaRPr lang="en-GB" sz="1400" b="0"/>
            </a:p>
          </p:txBody>
        </p:sp>
        <p:sp>
          <p:nvSpPr>
            <p:cNvPr id="36" name="Text Box 35"/>
            <p:cNvSpPr txBox="1">
              <a:spLocks noChangeArrowheads="1"/>
            </p:cNvSpPr>
            <p:nvPr/>
          </p:nvSpPr>
          <p:spPr bwMode="auto">
            <a:xfrm>
              <a:off x="638175" y="5137150"/>
              <a:ext cx="8153400" cy="942975"/>
            </a:xfrm>
            <a:prstGeom prst="rect">
              <a:avLst/>
            </a:prstGeom>
            <a:noFill/>
            <a:ln w="9525">
              <a:noFill/>
              <a:miter lim="800000"/>
              <a:headEnd/>
              <a:tailEnd/>
            </a:ln>
            <a:effectLst/>
          </p:spPr>
          <p:txBody>
            <a:bodyPr lIns="90000" tIns="46800" rIns="90000" bIns="46800">
              <a:spAutoFit/>
            </a:bodyPr>
            <a:lstStyle/>
            <a:p>
              <a:pPr algn="l"/>
              <a:r>
                <a:rPr lang="en-GB" sz="1400" b="0"/>
                <a:t>Complete use case identification, description and realization</a:t>
              </a:r>
            </a:p>
            <a:p>
              <a:pPr algn="l"/>
              <a:r>
                <a:rPr lang="en-GB" sz="1400" b="0"/>
                <a:t>Finish analysis, design, implementation and test</a:t>
              </a:r>
            </a:p>
            <a:p>
              <a:pPr algn="l"/>
              <a:r>
                <a:rPr lang="en-GB" sz="1400" b="0"/>
                <a:t>Maintain the integrity of the system architecture</a:t>
              </a:r>
            </a:p>
            <a:p>
              <a:pPr algn="l"/>
              <a:r>
                <a:rPr lang="en-GB" sz="1400" b="0"/>
                <a:t>Revise the Risk Assessment</a:t>
              </a:r>
            </a:p>
          </p:txBody>
        </p:sp>
        <p:sp>
          <p:nvSpPr>
            <p:cNvPr id="37" name="Line 36"/>
            <p:cNvSpPr>
              <a:spLocks noChangeShapeType="1"/>
            </p:cNvSpPr>
            <p:nvPr/>
          </p:nvSpPr>
          <p:spPr bwMode="auto">
            <a:xfrm>
              <a:off x="5133975" y="1981200"/>
              <a:ext cx="0" cy="3155950"/>
            </a:xfrm>
            <a:prstGeom prst="line">
              <a:avLst/>
            </a:prstGeom>
            <a:noFill/>
            <a:ln w="9525">
              <a:solidFill>
                <a:schemeClr val="tx1"/>
              </a:solidFill>
              <a:prstDash val="dash"/>
              <a:miter lim="800000"/>
              <a:headEnd/>
              <a:tailEnd/>
            </a:ln>
            <a:effectLst/>
          </p:spPr>
          <p:txBody>
            <a:bodyPr wrap="none" lIns="90000" tIns="46800" rIns="90000" bIns="46800" anchor="ctr"/>
            <a:lstStyle/>
            <a:p>
              <a:endParaRPr lang="en-US"/>
            </a:p>
          </p:txBody>
        </p:sp>
        <p:sp>
          <p:nvSpPr>
            <p:cNvPr id="38" name="Line 37"/>
            <p:cNvSpPr>
              <a:spLocks noChangeShapeType="1"/>
            </p:cNvSpPr>
            <p:nvPr/>
          </p:nvSpPr>
          <p:spPr bwMode="auto">
            <a:xfrm>
              <a:off x="6105525" y="1981200"/>
              <a:ext cx="0" cy="3155950"/>
            </a:xfrm>
            <a:prstGeom prst="line">
              <a:avLst/>
            </a:prstGeom>
            <a:noFill/>
            <a:ln w="9525">
              <a:solidFill>
                <a:schemeClr val="tx1"/>
              </a:solidFill>
              <a:prstDash val="dash"/>
              <a:miter lim="800000"/>
              <a:headEnd/>
              <a:tailEnd/>
            </a:ln>
            <a:effectLst/>
          </p:spPr>
          <p:txBody>
            <a:bodyPr wrap="none" lIns="90000" tIns="46800" rIns="90000" bIns="46800" anchor="ctr"/>
            <a:lstStyle/>
            <a:p>
              <a:endParaRPr lang="en-US"/>
            </a:p>
          </p:txBody>
        </p:sp>
        <p:sp>
          <p:nvSpPr>
            <p:cNvPr id="39" name="Line 38"/>
            <p:cNvSpPr>
              <a:spLocks noChangeShapeType="1"/>
            </p:cNvSpPr>
            <p:nvPr/>
          </p:nvSpPr>
          <p:spPr bwMode="auto">
            <a:xfrm>
              <a:off x="6934200" y="1981200"/>
              <a:ext cx="0" cy="3155950"/>
            </a:xfrm>
            <a:prstGeom prst="line">
              <a:avLst/>
            </a:prstGeom>
            <a:noFill/>
            <a:ln w="9525">
              <a:solidFill>
                <a:schemeClr val="tx1"/>
              </a:solidFill>
              <a:prstDash val="dash"/>
              <a:miter lim="800000"/>
              <a:headEnd/>
              <a:tailEnd/>
            </a:ln>
            <a:effectLst/>
          </p:spPr>
          <p:txBody>
            <a:bodyPr wrap="none" lIns="90000" tIns="46800" rIns="90000" bIns="46800" anchor="ctr"/>
            <a:lstStyle/>
            <a:p>
              <a:endParaRPr lang="en-US"/>
            </a:p>
          </p:txBody>
        </p:sp>
        <p:sp>
          <p:nvSpPr>
            <p:cNvPr id="40" name="Line 39"/>
            <p:cNvSpPr>
              <a:spLocks noChangeShapeType="1"/>
            </p:cNvSpPr>
            <p:nvPr/>
          </p:nvSpPr>
          <p:spPr bwMode="auto">
            <a:xfrm>
              <a:off x="7391400" y="1981200"/>
              <a:ext cx="0" cy="3155950"/>
            </a:xfrm>
            <a:prstGeom prst="line">
              <a:avLst/>
            </a:prstGeom>
            <a:noFill/>
            <a:ln w="9525">
              <a:solidFill>
                <a:schemeClr val="tx1"/>
              </a:solidFill>
              <a:prstDash val="dash"/>
              <a:miter lim="800000"/>
              <a:headEnd/>
              <a:tailEnd/>
            </a:ln>
            <a:effectLst/>
          </p:spPr>
          <p:txBody>
            <a:bodyPr wrap="none" lIns="90000" tIns="46800" rIns="90000" bIns="46800" anchor="ctr"/>
            <a:lstStyle/>
            <a:p>
              <a:endParaRPr lang="en-US"/>
            </a:p>
          </p:txBody>
        </p:sp>
        <p:sp>
          <p:nvSpPr>
            <p:cNvPr id="41" name="Line 40"/>
            <p:cNvSpPr>
              <a:spLocks noChangeShapeType="1"/>
            </p:cNvSpPr>
            <p:nvPr/>
          </p:nvSpPr>
          <p:spPr bwMode="auto">
            <a:xfrm>
              <a:off x="8305800" y="1981200"/>
              <a:ext cx="0" cy="3155950"/>
            </a:xfrm>
            <a:prstGeom prst="line">
              <a:avLst/>
            </a:prstGeom>
            <a:noFill/>
            <a:ln w="9525">
              <a:solidFill>
                <a:schemeClr val="tx1"/>
              </a:solidFill>
              <a:prstDash val="dash"/>
              <a:miter lim="800000"/>
              <a:headEnd/>
              <a:tailEnd/>
            </a:ln>
            <a:effectLst/>
          </p:spPr>
          <p:txBody>
            <a:bodyPr wrap="none" lIns="90000" tIns="46800" rIns="90000" bIns="46800" anchor="ctr"/>
            <a:lstStyle/>
            <a:p>
              <a:endParaRPr lang="en-US"/>
            </a:p>
          </p:txBody>
        </p:sp>
      </p:gr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RUP - Transition</a:t>
            </a:r>
            <a:endParaRPr lang="en-US" dirty="0"/>
          </a:p>
        </p:txBody>
      </p:sp>
      <p:grpSp>
        <p:nvGrpSpPr>
          <p:cNvPr id="4" name="Group 3"/>
          <p:cNvGrpSpPr/>
          <p:nvPr/>
        </p:nvGrpSpPr>
        <p:grpSpPr>
          <a:xfrm>
            <a:off x="428625" y="1571625"/>
            <a:ext cx="8486775" cy="4524375"/>
            <a:chOff x="304800" y="1981200"/>
            <a:chExt cx="8486775" cy="4524375"/>
          </a:xfrm>
        </p:grpSpPr>
        <p:sp>
          <p:nvSpPr>
            <p:cNvPr id="5" name="Text Box 35"/>
            <p:cNvSpPr txBox="1">
              <a:spLocks noChangeArrowheads="1"/>
            </p:cNvSpPr>
            <p:nvPr/>
          </p:nvSpPr>
          <p:spPr bwMode="auto">
            <a:xfrm>
              <a:off x="638175" y="5137150"/>
              <a:ext cx="8153400" cy="1368425"/>
            </a:xfrm>
            <a:prstGeom prst="rect">
              <a:avLst/>
            </a:prstGeom>
            <a:noFill/>
            <a:ln w="9525">
              <a:noFill/>
              <a:miter lim="800000"/>
              <a:headEnd/>
              <a:tailEnd/>
            </a:ln>
            <a:effectLst/>
          </p:spPr>
          <p:txBody>
            <a:bodyPr lIns="90000" tIns="46800" rIns="90000" bIns="46800">
              <a:spAutoFit/>
            </a:bodyPr>
            <a:lstStyle/>
            <a:p>
              <a:pPr algn="l"/>
              <a:r>
                <a:rPr lang="en-GB" sz="1400" b="0"/>
                <a:t>Correct defects</a:t>
              </a:r>
            </a:p>
            <a:p>
              <a:pPr algn="l"/>
              <a:r>
                <a:rPr lang="en-GB" sz="1400" b="0"/>
                <a:t>Prepare the user site for the new software and tailor the software to operate at the user site</a:t>
              </a:r>
            </a:p>
            <a:p>
              <a:pPr algn="l"/>
              <a:r>
                <a:rPr lang="en-GB" sz="1400" b="0"/>
                <a:t>Modify software if unforeseen problems arise</a:t>
              </a:r>
            </a:p>
            <a:p>
              <a:pPr algn="l"/>
              <a:r>
                <a:rPr lang="en-GB" sz="1400" b="0"/>
                <a:t>Create user manuals and other documentation</a:t>
              </a:r>
            </a:p>
            <a:p>
              <a:pPr algn="l"/>
              <a:r>
                <a:rPr lang="en-GB" sz="1400" b="0"/>
                <a:t>Provide customer consultancy</a:t>
              </a:r>
            </a:p>
            <a:p>
              <a:pPr algn="l"/>
              <a:r>
                <a:rPr lang="en-GB" sz="1400" b="0"/>
                <a:t>Conduct post project review</a:t>
              </a:r>
            </a:p>
          </p:txBody>
        </p:sp>
        <p:sp>
          <p:nvSpPr>
            <p:cNvPr id="6" name="Rectangle 3"/>
            <p:cNvSpPr>
              <a:spLocks noChangeArrowheads="1"/>
            </p:cNvSpPr>
            <p:nvPr/>
          </p:nvSpPr>
          <p:spPr bwMode="auto">
            <a:xfrm>
              <a:off x="5613400" y="1981200"/>
              <a:ext cx="877888" cy="3132138"/>
            </a:xfrm>
            <a:prstGeom prst="rect">
              <a:avLst/>
            </a:prstGeom>
            <a:solidFill>
              <a:srgbClr val="FFFF99"/>
            </a:solidFill>
            <a:ln w="9525">
              <a:solidFill>
                <a:srgbClr val="FFFF99"/>
              </a:solidFill>
              <a:miter lim="800000"/>
              <a:headEnd/>
              <a:tailEnd/>
            </a:ln>
            <a:effectLst/>
          </p:spPr>
          <p:txBody>
            <a:bodyPr wrap="none" anchor="ctr"/>
            <a:lstStyle/>
            <a:p>
              <a:endParaRPr lang="en-US"/>
            </a:p>
          </p:txBody>
        </p:sp>
        <p:sp>
          <p:nvSpPr>
            <p:cNvPr id="7" name="Rectangle 4"/>
            <p:cNvSpPr>
              <a:spLocks noChangeArrowheads="1"/>
            </p:cNvSpPr>
            <p:nvPr/>
          </p:nvSpPr>
          <p:spPr bwMode="auto">
            <a:xfrm>
              <a:off x="6469063" y="1981200"/>
              <a:ext cx="1370012" cy="3148013"/>
            </a:xfrm>
            <a:prstGeom prst="rect">
              <a:avLst/>
            </a:prstGeom>
            <a:solidFill>
              <a:schemeClr val="accent1"/>
            </a:solidFill>
            <a:ln w="9525">
              <a:solidFill>
                <a:schemeClr val="accent1"/>
              </a:solidFill>
              <a:miter lim="800000"/>
              <a:headEnd/>
              <a:tailEnd/>
            </a:ln>
            <a:effectLst/>
          </p:spPr>
          <p:txBody>
            <a:bodyPr wrap="none" anchor="ctr"/>
            <a:lstStyle/>
            <a:p>
              <a:endParaRPr lang="en-US"/>
            </a:p>
          </p:txBody>
        </p:sp>
        <p:sp>
          <p:nvSpPr>
            <p:cNvPr id="8" name="Rectangle 5"/>
            <p:cNvSpPr>
              <a:spLocks noChangeArrowheads="1"/>
            </p:cNvSpPr>
            <p:nvPr/>
          </p:nvSpPr>
          <p:spPr bwMode="auto">
            <a:xfrm>
              <a:off x="4700588" y="1981200"/>
              <a:ext cx="912812" cy="3148013"/>
            </a:xfrm>
            <a:prstGeom prst="rect">
              <a:avLst/>
            </a:prstGeom>
            <a:solidFill>
              <a:srgbClr val="FFCCFF"/>
            </a:solidFill>
            <a:ln w="9525">
              <a:solidFill>
                <a:schemeClr val="tx1"/>
              </a:solidFill>
              <a:miter lim="800000"/>
              <a:headEnd/>
              <a:tailEnd/>
            </a:ln>
            <a:effectLst/>
          </p:spPr>
          <p:txBody>
            <a:bodyPr wrap="none" anchor="ctr"/>
            <a:lstStyle/>
            <a:p>
              <a:endParaRPr lang="en-US"/>
            </a:p>
          </p:txBody>
        </p:sp>
        <p:sp>
          <p:nvSpPr>
            <p:cNvPr id="9" name="Rectangle 6"/>
            <p:cNvSpPr>
              <a:spLocks noChangeArrowheads="1"/>
            </p:cNvSpPr>
            <p:nvPr/>
          </p:nvSpPr>
          <p:spPr bwMode="auto">
            <a:xfrm>
              <a:off x="6469063" y="1981200"/>
              <a:ext cx="1370012" cy="3148013"/>
            </a:xfrm>
            <a:prstGeom prst="rect">
              <a:avLst/>
            </a:prstGeom>
            <a:noFill/>
            <a:ln w="9525">
              <a:solidFill>
                <a:schemeClr val="tx1"/>
              </a:solidFill>
              <a:miter lim="800000"/>
              <a:headEnd/>
              <a:tailEnd/>
            </a:ln>
            <a:effectLst/>
          </p:spPr>
          <p:txBody>
            <a:bodyPr wrap="none" anchor="ctr"/>
            <a:lstStyle/>
            <a:p>
              <a:endParaRPr lang="en-US"/>
            </a:p>
          </p:txBody>
        </p:sp>
        <p:sp>
          <p:nvSpPr>
            <p:cNvPr id="10" name="Rectangle 7"/>
            <p:cNvSpPr>
              <a:spLocks noChangeArrowheads="1"/>
            </p:cNvSpPr>
            <p:nvPr/>
          </p:nvSpPr>
          <p:spPr bwMode="auto">
            <a:xfrm>
              <a:off x="7839075" y="1981200"/>
              <a:ext cx="952500" cy="3148013"/>
            </a:xfrm>
            <a:prstGeom prst="rect">
              <a:avLst/>
            </a:prstGeom>
            <a:solidFill>
              <a:srgbClr val="66CCFF"/>
            </a:solidFill>
            <a:ln w="9525">
              <a:solidFill>
                <a:schemeClr val="tx1"/>
              </a:solidFill>
              <a:miter lim="800000"/>
              <a:headEnd/>
              <a:tailEnd/>
            </a:ln>
            <a:effectLst/>
          </p:spPr>
          <p:txBody>
            <a:bodyPr wrap="none" anchor="ctr"/>
            <a:lstStyle/>
            <a:p>
              <a:endParaRPr lang="en-US"/>
            </a:p>
          </p:txBody>
        </p:sp>
        <p:sp>
          <p:nvSpPr>
            <p:cNvPr id="11" name="Rectangle 8"/>
            <p:cNvSpPr>
              <a:spLocks noChangeArrowheads="1"/>
            </p:cNvSpPr>
            <p:nvPr/>
          </p:nvSpPr>
          <p:spPr bwMode="auto">
            <a:xfrm>
              <a:off x="638175" y="1981200"/>
              <a:ext cx="8153400" cy="630238"/>
            </a:xfrm>
            <a:prstGeom prst="rect">
              <a:avLst/>
            </a:prstGeom>
            <a:noFill/>
            <a:ln w="9525">
              <a:solidFill>
                <a:schemeClr val="tx1"/>
              </a:solidFill>
              <a:miter lim="800000"/>
              <a:headEnd/>
              <a:tailEnd/>
            </a:ln>
            <a:effectLst/>
          </p:spPr>
          <p:txBody>
            <a:bodyPr wrap="none" anchor="ctr"/>
            <a:lstStyle/>
            <a:p>
              <a:endParaRPr lang="en-US"/>
            </a:p>
          </p:txBody>
        </p:sp>
        <p:sp>
          <p:nvSpPr>
            <p:cNvPr id="12" name="Rectangle 9"/>
            <p:cNvSpPr>
              <a:spLocks noChangeArrowheads="1"/>
            </p:cNvSpPr>
            <p:nvPr/>
          </p:nvSpPr>
          <p:spPr bwMode="auto">
            <a:xfrm>
              <a:off x="638175" y="2611438"/>
              <a:ext cx="8153400" cy="628650"/>
            </a:xfrm>
            <a:prstGeom prst="rect">
              <a:avLst/>
            </a:prstGeom>
            <a:noFill/>
            <a:ln w="9525">
              <a:solidFill>
                <a:schemeClr val="tx1"/>
              </a:solidFill>
              <a:miter lim="800000"/>
              <a:headEnd/>
              <a:tailEnd/>
            </a:ln>
            <a:effectLst/>
          </p:spPr>
          <p:txBody>
            <a:bodyPr wrap="none" anchor="ctr"/>
            <a:lstStyle/>
            <a:p>
              <a:endParaRPr lang="en-US"/>
            </a:p>
          </p:txBody>
        </p:sp>
        <p:sp>
          <p:nvSpPr>
            <p:cNvPr id="13" name="Rectangle 10"/>
            <p:cNvSpPr>
              <a:spLocks noChangeArrowheads="1"/>
            </p:cNvSpPr>
            <p:nvPr/>
          </p:nvSpPr>
          <p:spPr bwMode="auto">
            <a:xfrm>
              <a:off x="638175" y="3240088"/>
              <a:ext cx="8153400" cy="628650"/>
            </a:xfrm>
            <a:prstGeom prst="rect">
              <a:avLst/>
            </a:prstGeom>
            <a:noFill/>
            <a:ln w="9525">
              <a:solidFill>
                <a:schemeClr val="tx1"/>
              </a:solidFill>
              <a:miter lim="800000"/>
              <a:headEnd/>
              <a:tailEnd/>
            </a:ln>
            <a:effectLst/>
          </p:spPr>
          <p:txBody>
            <a:bodyPr wrap="none" anchor="ctr"/>
            <a:lstStyle/>
            <a:p>
              <a:endParaRPr lang="en-US"/>
            </a:p>
          </p:txBody>
        </p:sp>
        <p:sp>
          <p:nvSpPr>
            <p:cNvPr id="14" name="Rectangle 11"/>
            <p:cNvSpPr>
              <a:spLocks noChangeArrowheads="1"/>
            </p:cNvSpPr>
            <p:nvPr/>
          </p:nvSpPr>
          <p:spPr bwMode="auto">
            <a:xfrm>
              <a:off x="638175" y="3868738"/>
              <a:ext cx="8153400" cy="630237"/>
            </a:xfrm>
            <a:prstGeom prst="rect">
              <a:avLst/>
            </a:prstGeom>
            <a:noFill/>
            <a:ln w="9525">
              <a:solidFill>
                <a:schemeClr val="tx1"/>
              </a:solidFill>
              <a:miter lim="800000"/>
              <a:headEnd/>
              <a:tailEnd/>
            </a:ln>
            <a:effectLst/>
          </p:spPr>
          <p:txBody>
            <a:bodyPr wrap="none" anchor="ctr"/>
            <a:lstStyle/>
            <a:p>
              <a:endParaRPr lang="en-US"/>
            </a:p>
          </p:txBody>
        </p:sp>
        <p:sp>
          <p:nvSpPr>
            <p:cNvPr id="15" name="Freeform 12"/>
            <p:cNvSpPr>
              <a:spLocks/>
            </p:cNvSpPr>
            <p:nvPr/>
          </p:nvSpPr>
          <p:spPr bwMode="auto">
            <a:xfrm>
              <a:off x="4721225" y="2265363"/>
              <a:ext cx="2554288" cy="346075"/>
            </a:xfrm>
            <a:custGeom>
              <a:avLst/>
              <a:gdLst/>
              <a:ahLst/>
              <a:cxnLst>
                <a:cxn ang="0">
                  <a:pos x="0" y="279"/>
                </a:cxn>
                <a:cxn ang="0">
                  <a:pos x="348" y="205"/>
                </a:cxn>
                <a:cxn ang="0">
                  <a:pos x="557" y="126"/>
                </a:cxn>
                <a:cxn ang="0">
                  <a:pos x="866" y="32"/>
                </a:cxn>
                <a:cxn ang="0">
                  <a:pos x="1140" y="11"/>
                </a:cxn>
                <a:cxn ang="0">
                  <a:pos x="1349" y="97"/>
                </a:cxn>
                <a:cxn ang="0">
                  <a:pos x="1521" y="205"/>
                </a:cxn>
                <a:cxn ang="0">
                  <a:pos x="1802" y="277"/>
                </a:cxn>
                <a:cxn ang="0">
                  <a:pos x="2148" y="284"/>
                </a:cxn>
              </a:cxnLst>
              <a:rect l="0" t="0" r="r" b="b"/>
              <a:pathLst>
                <a:path w="2148" h="290">
                  <a:moveTo>
                    <a:pt x="0" y="279"/>
                  </a:moveTo>
                  <a:cubicBezTo>
                    <a:pt x="58" y="267"/>
                    <a:pt x="255" y="230"/>
                    <a:pt x="348" y="205"/>
                  </a:cubicBezTo>
                  <a:cubicBezTo>
                    <a:pt x="441" y="180"/>
                    <a:pt x="471" y="155"/>
                    <a:pt x="557" y="126"/>
                  </a:cubicBezTo>
                  <a:cubicBezTo>
                    <a:pt x="643" y="97"/>
                    <a:pt x="769" y="51"/>
                    <a:pt x="866" y="32"/>
                  </a:cubicBezTo>
                  <a:cubicBezTo>
                    <a:pt x="963" y="13"/>
                    <a:pt x="1060" y="0"/>
                    <a:pt x="1140" y="11"/>
                  </a:cubicBezTo>
                  <a:cubicBezTo>
                    <a:pt x="1220" y="22"/>
                    <a:pt x="1285" y="65"/>
                    <a:pt x="1349" y="97"/>
                  </a:cubicBezTo>
                  <a:cubicBezTo>
                    <a:pt x="1413" y="129"/>
                    <a:pt x="1445" y="175"/>
                    <a:pt x="1521" y="205"/>
                  </a:cubicBezTo>
                  <a:cubicBezTo>
                    <a:pt x="1597" y="235"/>
                    <a:pt x="1698" y="264"/>
                    <a:pt x="1802" y="277"/>
                  </a:cubicBezTo>
                  <a:cubicBezTo>
                    <a:pt x="1906" y="290"/>
                    <a:pt x="2076" y="283"/>
                    <a:pt x="2148" y="284"/>
                  </a:cubicBezTo>
                </a:path>
              </a:pathLst>
            </a:custGeom>
            <a:noFill/>
            <a:ln w="28575" cap="flat" cmpd="sng">
              <a:solidFill>
                <a:schemeClr val="tx1"/>
              </a:solidFill>
              <a:prstDash val="solid"/>
              <a:miter lim="800000"/>
              <a:headEnd type="none" w="med" len="med"/>
              <a:tailEnd type="none" w="med" len="med"/>
            </a:ln>
            <a:effectLst/>
          </p:spPr>
          <p:txBody>
            <a:bodyPr wrap="none"/>
            <a:lstStyle/>
            <a:p>
              <a:endParaRPr lang="en-US"/>
            </a:p>
          </p:txBody>
        </p:sp>
        <p:sp>
          <p:nvSpPr>
            <p:cNvPr id="16" name="Text Box 13"/>
            <p:cNvSpPr txBox="1">
              <a:spLocks noChangeArrowheads="1"/>
            </p:cNvSpPr>
            <p:nvPr/>
          </p:nvSpPr>
          <p:spPr bwMode="auto">
            <a:xfrm>
              <a:off x="4814888" y="2030413"/>
              <a:ext cx="815975" cy="274637"/>
            </a:xfrm>
            <a:prstGeom prst="rect">
              <a:avLst/>
            </a:prstGeom>
            <a:noFill/>
            <a:ln w="9525">
              <a:noFill/>
              <a:miter lim="800000"/>
              <a:headEnd/>
              <a:tailEnd/>
            </a:ln>
            <a:effectLst/>
          </p:spPr>
          <p:txBody>
            <a:bodyPr wrap="none">
              <a:spAutoFit/>
            </a:bodyPr>
            <a:lstStyle/>
            <a:p>
              <a:pPr algn="l"/>
              <a:r>
                <a:rPr lang="en-GB" sz="1200" b="0"/>
                <a:t>Inception</a:t>
              </a:r>
            </a:p>
          </p:txBody>
        </p:sp>
        <p:sp>
          <p:nvSpPr>
            <p:cNvPr id="17" name="Text Box 14"/>
            <p:cNvSpPr txBox="1">
              <a:spLocks noChangeArrowheads="1"/>
            </p:cNvSpPr>
            <p:nvPr/>
          </p:nvSpPr>
          <p:spPr bwMode="auto">
            <a:xfrm>
              <a:off x="5576888" y="2030413"/>
              <a:ext cx="939800" cy="274637"/>
            </a:xfrm>
            <a:prstGeom prst="rect">
              <a:avLst/>
            </a:prstGeom>
            <a:noFill/>
            <a:ln w="9525">
              <a:noFill/>
              <a:miter lim="800000"/>
              <a:headEnd/>
              <a:tailEnd/>
            </a:ln>
            <a:effectLst/>
          </p:spPr>
          <p:txBody>
            <a:bodyPr wrap="none">
              <a:spAutoFit/>
            </a:bodyPr>
            <a:lstStyle/>
            <a:p>
              <a:pPr algn="l"/>
              <a:r>
                <a:rPr lang="en-GB" sz="1200" b="0"/>
                <a:t>Elaboration</a:t>
              </a:r>
            </a:p>
          </p:txBody>
        </p:sp>
        <p:sp>
          <p:nvSpPr>
            <p:cNvPr id="18" name="Text Box 15"/>
            <p:cNvSpPr txBox="1">
              <a:spLocks noChangeArrowheads="1"/>
            </p:cNvSpPr>
            <p:nvPr/>
          </p:nvSpPr>
          <p:spPr bwMode="auto">
            <a:xfrm>
              <a:off x="6697663" y="2030413"/>
              <a:ext cx="1028700" cy="274637"/>
            </a:xfrm>
            <a:prstGeom prst="rect">
              <a:avLst/>
            </a:prstGeom>
            <a:noFill/>
            <a:ln w="9525">
              <a:noFill/>
              <a:miter lim="800000"/>
              <a:headEnd/>
              <a:tailEnd/>
            </a:ln>
            <a:effectLst/>
          </p:spPr>
          <p:txBody>
            <a:bodyPr wrap="none">
              <a:spAutoFit/>
            </a:bodyPr>
            <a:lstStyle/>
            <a:p>
              <a:pPr algn="l"/>
              <a:r>
                <a:rPr lang="en-GB" sz="1200" b="0"/>
                <a:t>Construction</a:t>
              </a:r>
            </a:p>
          </p:txBody>
        </p:sp>
        <p:sp>
          <p:nvSpPr>
            <p:cNvPr id="19" name="Text Box 16"/>
            <p:cNvSpPr txBox="1">
              <a:spLocks noChangeArrowheads="1"/>
            </p:cNvSpPr>
            <p:nvPr/>
          </p:nvSpPr>
          <p:spPr bwMode="auto">
            <a:xfrm>
              <a:off x="7897813" y="2030413"/>
              <a:ext cx="850900" cy="274637"/>
            </a:xfrm>
            <a:prstGeom prst="rect">
              <a:avLst/>
            </a:prstGeom>
            <a:noFill/>
            <a:ln w="9525">
              <a:noFill/>
              <a:miter lim="800000"/>
              <a:headEnd/>
              <a:tailEnd/>
            </a:ln>
            <a:effectLst/>
          </p:spPr>
          <p:txBody>
            <a:bodyPr wrap="none">
              <a:spAutoFit/>
            </a:bodyPr>
            <a:lstStyle/>
            <a:p>
              <a:pPr algn="l"/>
              <a:r>
                <a:rPr lang="en-GB" sz="1200" b="0"/>
                <a:t>Transition</a:t>
              </a:r>
            </a:p>
          </p:txBody>
        </p:sp>
        <p:sp>
          <p:nvSpPr>
            <p:cNvPr id="20" name="Freeform 17"/>
            <p:cNvSpPr>
              <a:spLocks/>
            </p:cNvSpPr>
            <p:nvPr/>
          </p:nvSpPr>
          <p:spPr bwMode="auto">
            <a:xfrm>
              <a:off x="4711700" y="2828925"/>
              <a:ext cx="2860675" cy="407988"/>
            </a:xfrm>
            <a:custGeom>
              <a:avLst/>
              <a:gdLst/>
              <a:ahLst/>
              <a:cxnLst>
                <a:cxn ang="0">
                  <a:pos x="0" y="343"/>
                </a:cxn>
                <a:cxn ang="0">
                  <a:pos x="398" y="312"/>
                </a:cxn>
                <a:cxn ang="0">
                  <a:pos x="636" y="225"/>
                </a:cxn>
                <a:cxn ang="0">
                  <a:pos x="888" y="31"/>
                </a:cxn>
                <a:cxn ang="0">
                  <a:pos x="1147" y="38"/>
                </a:cxn>
                <a:cxn ang="0">
                  <a:pos x="1356" y="139"/>
                </a:cxn>
                <a:cxn ang="0">
                  <a:pos x="1528" y="211"/>
                </a:cxn>
                <a:cxn ang="0">
                  <a:pos x="1845" y="290"/>
                </a:cxn>
                <a:cxn ang="0">
                  <a:pos x="2405" y="336"/>
                </a:cxn>
              </a:cxnLst>
              <a:rect l="0" t="0" r="r" b="b"/>
              <a:pathLst>
                <a:path w="2405" h="343">
                  <a:moveTo>
                    <a:pt x="0" y="343"/>
                  </a:moveTo>
                  <a:cubicBezTo>
                    <a:pt x="66" y="338"/>
                    <a:pt x="292" y="332"/>
                    <a:pt x="398" y="312"/>
                  </a:cubicBezTo>
                  <a:cubicBezTo>
                    <a:pt x="504" y="292"/>
                    <a:pt x="554" y="272"/>
                    <a:pt x="636" y="225"/>
                  </a:cubicBezTo>
                  <a:cubicBezTo>
                    <a:pt x="718" y="178"/>
                    <a:pt x="803" y="62"/>
                    <a:pt x="888" y="31"/>
                  </a:cubicBezTo>
                  <a:cubicBezTo>
                    <a:pt x="973" y="0"/>
                    <a:pt x="1069" y="20"/>
                    <a:pt x="1147" y="38"/>
                  </a:cubicBezTo>
                  <a:cubicBezTo>
                    <a:pt x="1225" y="56"/>
                    <a:pt x="1293" y="110"/>
                    <a:pt x="1356" y="139"/>
                  </a:cubicBezTo>
                  <a:cubicBezTo>
                    <a:pt x="1419" y="168"/>
                    <a:pt x="1447" y="186"/>
                    <a:pt x="1528" y="211"/>
                  </a:cubicBezTo>
                  <a:cubicBezTo>
                    <a:pt x="1609" y="236"/>
                    <a:pt x="1699" y="269"/>
                    <a:pt x="1845" y="290"/>
                  </a:cubicBezTo>
                  <a:cubicBezTo>
                    <a:pt x="1991" y="311"/>
                    <a:pt x="2288" y="326"/>
                    <a:pt x="2405" y="336"/>
                  </a:cubicBezTo>
                </a:path>
              </a:pathLst>
            </a:custGeom>
            <a:noFill/>
            <a:ln w="28575" cap="flat" cmpd="sng">
              <a:solidFill>
                <a:schemeClr val="tx1"/>
              </a:solidFill>
              <a:prstDash val="solid"/>
              <a:miter lim="800000"/>
              <a:headEnd type="none" w="med" len="med"/>
              <a:tailEnd type="none" w="med" len="med"/>
            </a:ln>
            <a:effectLst/>
          </p:spPr>
          <p:txBody>
            <a:bodyPr wrap="none"/>
            <a:lstStyle/>
            <a:p>
              <a:endParaRPr lang="en-US"/>
            </a:p>
          </p:txBody>
        </p:sp>
        <p:sp>
          <p:nvSpPr>
            <p:cNvPr id="21" name="Freeform 18"/>
            <p:cNvSpPr>
              <a:spLocks/>
            </p:cNvSpPr>
            <p:nvPr/>
          </p:nvSpPr>
          <p:spPr bwMode="auto">
            <a:xfrm>
              <a:off x="4700588" y="3373438"/>
              <a:ext cx="3995737" cy="485775"/>
            </a:xfrm>
            <a:custGeom>
              <a:avLst/>
              <a:gdLst/>
              <a:ahLst/>
              <a:cxnLst>
                <a:cxn ang="0">
                  <a:pos x="0" y="408"/>
                </a:cxn>
                <a:cxn ang="0">
                  <a:pos x="408" y="374"/>
                </a:cxn>
                <a:cxn ang="0">
                  <a:pos x="667" y="358"/>
                </a:cxn>
                <a:cxn ang="0">
                  <a:pos x="905" y="307"/>
                </a:cxn>
                <a:cxn ang="0">
                  <a:pos x="1034" y="242"/>
                </a:cxn>
                <a:cxn ang="0">
                  <a:pos x="1157" y="137"/>
                </a:cxn>
                <a:cxn ang="0">
                  <a:pos x="1291" y="43"/>
                </a:cxn>
                <a:cxn ang="0">
                  <a:pos x="1493" y="7"/>
                </a:cxn>
                <a:cxn ang="0">
                  <a:pos x="1695" y="86"/>
                </a:cxn>
                <a:cxn ang="0">
                  <a:pos x="1983" y="317"/>
                </a:cxn>
                <a:cxn ang="0">
                  <a:pos x="2609" y="382"/>
                </a:cxn>
                <a:cxn ang="0">
                  <a:pos x="3360" y="408"/>
                </a:cxn>
              </a:cxnLst>
              <a:rect l="0" t="0" r="r" b="b"/>
              <a:pathLst>
                <a:path w="3360" h="408">
                  <a:moveTo>
                    <a:pt x="0" y="408"/>
                  </a:moveTo>
                  <a:cubicBezTo>
                    <a:pt x="68" y="402"/>
                    <a:pt x="297" y="382"/>
                    <a:pt x="408" y="374"/>
                  </a:cubicBezTo>
                  <a:cubicBezTo>
                    <a:pt x="519" y="366"/>
                    <a:pt x="584" y="369"/>
                    <a:pt x="667" y="358"/>
                  </a:cubicBezTo>
                  <a:cubicBezTo>
                    <a:pt x="750" y="347"/>
                    <a:pt x="844" y="326"/>
                    <a:pt x="905" y="307"/>
                  </a:cubicBezTo>
                  <a:cubicBezTo>
                    <a:pt x="966" y="288"/>
                    <a:pt x="992" y="270"/>
                    <a:pt x="1034" y="242"/>
                  </a:cubicBezTo>
                  <a:cubicBezTo>
                    <a:pt x="1076" y="214"/>
                    <a:pt x="1114" y="170"/>
                    <a:pt x="1157" y="137"/>
                  </a:cubicBezTo>
                  <a:cubicBezTo>
                    <a:pt x="1200" y="104"/>
                    <a:pt x="1235" y="65"/>
                    <a:pt x="1291" y="43"/>
                  </a:cubicBezTo>
                  <a:cubicBezTo>
                    <a:pt x="1347" y="21"/>
                    <a:pt x="1426" y="0"/>
                    <a:pt x="1493" y="7"/>
                  </a:cubicBezTo>
                  <a:cubicBezTo>
                    <a:pt x="1560" y="14"/>
                    <a:pt x="1613" y="34"/>
                    <a:pt x="1695" y="86"/>
                  </a:cubicBezTo>
                  <a:cubicBezTo>
                    <a:pt x="1777" y="138"/>
                    <a:pt x="1831" y="268"/>
                    <a:pt x="1983" y="317"/>
                  </a:cubicBezTo>
                  <a:cubicBezTo>
                    <a:pt x="2135" y="366"/>
                    <a:pt x="2380" y="367"/>
                    <a:pt x="2609" y="382"/>
                  </a:cubicBezTo>
                  <a:cubicBezTo>
                    <a:pt x="2838" y="397"/>
                    <a:pt x="3204" y="403"/>
                    <a:pt x="3360" y="408"/>
                  </a:cubicBezTo>
                </a:path>
              </a:pathLst>
            </a:custGeom>
            <a:noFill/>
            <a:ln w="28575" cap="flat" cmpd="sng">
              <a:solidFill>
                <a:schemeClr val="tx1"/>
              </a:solidFill>
              <a:prstDash val="solid"/>
              <a:miter lim="800000"/>
              <a:headEnd type="none" w="med" len="med"/>
              <a:tailEnd type="none" w="med" len="med"/>
            </a:ln>
            <a:effectLst/>
          </p:spPr>
          <p:txBody>
            <a:bodyPr wrap="none"/>
            <a:lstStyle/>
            <a:p>
              <a:endParaRPr lang="en-US"/>
            </a:p>
          </p:txBody>
        </p:sp>
        <p:sp>
          <p:nvSpPr>
            <p:cNvPr id="22" name="Freeform 19"/>
            <p:cNvSpPr>
              <a:spLocks/>
            </p:cNvSpPr>
            <p:nvPr/>
          </p:nvSpPr>
          <p:spPr bwMode="auto">
            <a:xfrm>
              <a:off x="4700588" y="3929063"/>
              <a:ext cx="3995737" cy="565150"/>
            </a:xfrm>
            <a:custGeom>
              <a:avLst/>
              <a:gdLst/>
              <a:ahLst/>
              <a:cxnLst>
                <a:cxn ang="0">
                  <a:pos x="0" y="474"/>
                </a:cxn>
                <a:cxn ang="0">
                  <a:pos x="408" y="440"/>
                </a:cxn>
                <a:cxn ang="0">
                  <a:pos x="667" y="424"/>
                </a:cxn>
                <a:cxn ang="0">
                  <a:pos x="905" y="401"/>
                </a:cxn>
                <a:cxn ang="0">
                  <a:pos x="1034" y="358"/>
                </a:cxn>
                <a:cxn ang="0">
                  <a:pos x="1200" y="293"/>
                </a:cxn>
                <a:cxn ang="0">
                  <a:pos x="1502" y="134"/>
                </a:cxn>
                <a:cxn ang="0">
                  <a:pos x="1661" y="48"/>
                </a:cxn>
                <a:cxn ang="0">
                  <a:pos x="1978" y="19"/>
                </a:cxn>
                <a:cxn ang="0">
                  <a:pos x="2510" y="62"/>
                </a:cxn>
                <a:cxn ang="0">
                  <a:pos x="2827" y="394"/>
                </a:cxn>
                <a:cxn ang="0">
                  <a:pos x="2955" y="442"/>
                </a:cxn>
                <a:cxn ang="0">
                  <a:pos x="3034" y="362"/>
                </a:cxn>
                <a:cxn ang="0">
                  <a:pos x="3120" y="442"/>
                </a:cxn>
                <a:cxn ang="0">
                  <a:pos x="3360" y="474"/>
                </a:cxn>
              </a:cxnLst>
              <a:rect l="0" t="0" r="r" b="b"/>
              <a:pathLst>
                <a:path w="3360" h="474">
                  <a:moveTo>
                    <a:pt x="0" y="474"/>
                  </a:moveTo>
                  <a:cubicBezTo>
                    <a:pt x="68" y="468"/>
                    <a:pt x="297" y="448"/>
                    <a:pt x="408" y="440"/>
                  </a:cubicBezTo>
                  <a:cubicBezTo>
                    <a:pt x="519" y="432"/>
                    <a:pt x="584" y="430"/>
                    <a:pt x="667" y="424"/>
                  </a:cubicBezTo>
                  <a:cubicBezTo>
                    <a:pt x="750" y="418"/>
                    <a:pt x="844" y="412"/>
                    <a:pt x="905" y="401"/>
                  </a:cubicBezTo>
                  <a:cubicBezTo>
                    <a:pt x="966" y="390"/>
                    <a:pt x="985" y="376"/>
                    <a:pt x="1034" y="358"/>
                  </a:cubicBezTo>
                  <a:cubicBezTo>
                    <a:pt x="1083" y="340"/>
                    <a:pt x="1122" y="330"/>
                    <a:pt x="1200" y="293"/>
                  </a:cubicBezTo>
                  <a:cubicBezTo>
                    <a:pt x="1278" y="256"/>
                    <a:pt x="1425" y="175"/>
                    <a:pt x="1502" y="134"/>
                  </a:cubicBezTo>
                  <a:cubicBezTo>
                    <a:pt x="1579" y="93"/>
                    <a:pt x="1582" y="67"/>
                    <a:pt x="1661" y="48"/>
                  </a:cubicBezTo>
                  <a:cubicBezTo>
                    <a:pt x="1740" y="29"/>
                    <a:pt x="1837" y="17"/>
                    <a:pt x="1978" y="19"/>
                  </a:cubicBezTo>
                  <a:cubicBezTo>
                    <a:pt x="2119" y="21"/>
                    <a:pt x="2369" y="0"/>
                    <a:pt x="2510" y="62"/>
                  </a:cubicBezTo>
                  <a:cubicBezTo>
                    <a:pt x="2651" y="124"/>
                    <a:pt x="2753" y="331"/>
                    <a:pt x="2827" y="394"/>
                  </a:cubicBezTo>
                  <a:cubicBezTo>
                    <a:pt x="2901" y="457"/>
                    <a:pt x="2921" y="447"/>
                    <a:pt x="2955" y="442"/>
                  </a:cubicBezTo>
                  <a:cubicBezTo>
                    <a:pt x="2989" y="437"/>
                    <a:pt x="3007" y="362"/>
                    <a:pt x="3034" y="362"/>
                  </a:cubicBezTo>
                  <a:cubicBezTo>
                    <a:pt x="3061" y="362"/>
                    <a:pt x="3066" y="423"/>
                    <a:pt x="3120" y="442"/>
                  </a:cubicBezTo>
                  <a:cubicBezTo>
                    <a:pt x="3174" y="461"/>
                    <a:pt x="3310" y="467"/>
                    <a:pt x="3360" y="474"/>
                  </a:cubicBezTo>
                </a:path>
              </a:pathLst>
            </a:custGeom>
            <a:noFill/>
            <a:ln w="28575" cap="flat" cmpd="sng">
              <a:solidFill>
                <a:schemeClr val="tx1"/>
              </a:solidFill>
              <a:prstDash val="solid"/>
              <a:miter lim="800000"/>
              <a:headEnd type="none" w="med" len="med"/>
              <a:tailEnd type="none" w="med" len="med"/>
            </a:ln>
            <a:effectLst/>
          </p:spPr>
          <p:txBody>
            <a:bodyPr wrap="none"/>
            <a:lstStyle/>
            <a:p>
              <a:endParaRPr lang="en-US"/>
            </a:p>
          </p:txBody>
        </p:sp>
        <p:sp>
          <p:nvSpPr>
            <p:cNvPr id="23" name="Freeform 20"/>
            <p:cNvSpPr>
              <a:spLocks/>
            </p:cNvSpPr>
            <p:nvPr/>
          </p:nvSpPr>
          <p:spPr bwMode="auto">
            <a:xfrm>
              <a:off x="5634038" y="5000625"/>
              <a:ext cx="455612" cy="112713"/>
            </a:xfrm>
            <a:custGeom>
              <a:avLst/>
              <a:gdLst/>
              <a:ahLst/>
              <a:cxnLst>
                <a:cxn ang="0">
                  <a:pos x="0" y="96"/>
                </a:cxn>
                <a:cxn ang="0">
                  <a:pos x="48" y="48"/>
                </a:cxn>
                <a:cxn ang="0">
                  <a:pos x="144" y="0"/>
                </a:cxn>
                <a:cxn ang="0">
                  <a:pos x="240" y="0"/>
                </a:cxn>
                <a:cxn ang="0">
                  <a:pos x="336" y="0"/>
                </a:cxn>
                <a:cxn ang="0">
                  <a:pos x="384" y="48"/>
                </a:cxn>
                <a:cxn ang="0">
                  <a:pos x="384" y="96"/>
                </a:cxn>
              </a:cxnLst>
              <a:rect l="0" t="0" r="r" b="b"/>
              <a:pathLst>
                <a:path w="384" h="96">
                  <a:moveTo>
                    <a:pt x="0" y="96"/>
                  </a:moveTo>
                  <a:lnTo>
                    <a:pt x="48" y="48"/>
                  </a:lnTo>
                  <a:lnTo>
                    <a:pt x="144" y="0"/>
                  </a:lnTo>
                  <a:lnTo>
                    <a:pt x="240" y="0"/>
                  </a:lnTo>
                  <a:lnTo>
                    <a:pt x="336" y="0"/>
                  </a:lnTo>
                  <a:lnTo>
                    <a:pt x="384" y="48"/>
                  </a:lnTo>
                  <a:lnTo>
                    <a:pt x="384" y="96"/>
                  </a:lnTo>
                </a:path>
              </a:pathLst>
            </a:custGeom>
            <a:noFill/>
            <a:ln w="28575" cap="flat" cmpd="sng">
              <a:solidFill>
                <a:schemeClr val="tx1"/>
              </a:solidFill>
              <a:prstDash val="solid"/>
              <a:miter lim="800000"/>
              <a:headEnd type="none" w="med" len="med"/>
              <a:tailEnd type="none" w="med" len="med"/>
            </a:ln>
            <a:effectLst/>
          </p:spPr>
          <p:txBody>
            <a:bodyPr wrap="none"/>
            <a:lstStyle/>
            <a:p>
              <a:endParaRPr lang="en-US"/>
            </a:p>
          </p:txBody>
        </p:sp>
        <p:sp>
          <p:nvSpPr>
            <p:cNvPr id="24" name="Freeform 21"/>
            <p:cNvSpPr>
              <a:spLocks/>
            </p:cNvSpPr>
            <p:nvPr/>
          </p:nvSpPr>
          <p:spPr bwMode="auto">
            <a:xfrm>
              <a:off x="6089650" y="4991100"/>
              <a:ext cx="377825" cy="120650"/>
            </a:xfrm>
            <a:custGeom>
              <a:avLst/>
              <a:gdLst/>
              <a:ahLst/>
              <a:cxnLst>
                <a:cxn ang="0">
                  <a:pos x="0" y="103"/>
                </a:cxn>
                <a:cxn ang="0">
                  <a:pos x="42" y="55"/>
                </a:cxn>
                <a:cxn ang="0">
                  <a:pos x="126" y="7"/>
                </a:cxn>
                <a:cxn ang="0">
                  <a:pos x="194" y="0"/>
                </a:cxn>
                <a:cxn ang="0">
                  <a:pos x="259" y="0"/>
                </a:cxn>
                <a:cxn ang="0">
                  <a:pos x="302" y="43"/>
                </a:cxn>
                <a:cxn ang="0">
                  <a:pos x="317" y="108"/>
                </a:cxn>
              </a:cxnLst>
              <a:rect l="0" t="0" r="r" b="b"/>
              <a:pathLst>
                <a:path w="317" h="108">
                  <a:moveTo>
                    <a:pt x="0" y="103"/>
                  </a:moveTo>
                  <a:lnTo>
                    <a:pt x="42" y="55"/>
                  </a:lnTo>
                  <a:lnTo>
                    <a:pt x="126" y="7"/>
                  </a:lnTo>
                  <a:lnTo>
                    <a:pt x="194" y="0"/>
                  </a:lnTo>
                  <a:lnTo>
                    <a:pt x="259" y="0"/>
                  </a:lnTo>
                  <a:lnTo>
                    <a:pt x="302" y="43"/>
                  </a:lnTo>
                  <a:lnTo>
                    <a:pt x="317" y="108"/>
                  </a:lnTo>
                </a:path>
              </a:pathLst>
            </a:custGeom>
            <a:noFill/>
            <a:ln w="28575" cap="flat" cmpd="sng">
              <a:solidFill>
                <a:schemeClr val="tx1"/>
              </a:solidFill>
              <a:prstDash val="solid"/>
              <a:miter lim="800000"/>
              <a:headEnd type="none" w="med" len="med"/>
              <a:tailEnd type="none" w="med" len="med"/>
            </a:ln>
            <a:effectLst/>
          </p:spPr>
          <p:txBody>
            <a:bodyPr wrap="none"/>
            <a:lstStyle/>
            <a:p>
              <a:endParaRPr lang="en-US"/>
            </a:p>
          </p:txBody>
        </p:sp>
        <p:sp>
          <p:nvSpPr>
            <p:cNvPr id="25" name="Freeform 22"/>
            <p:cNvSpPr>
              <a:spLocks/>
            </p:cNvSpPr>
            <p:nvPr/>
          </p:nvSpPr>
          <p:spPr bwMode="auto">
            <a:xfrm>
              <a:off x="6475413" y="4949825"/>
              <a:ext cx="450850" cy="169863"/>
            </a:xfrm>
            <a:custGeom>
              <a:avLst/>
              <a:gdLst/>
              <a:ahLst/>
              <a:cxnLst>
                <a:cxn ang="0">
                  <a:pos x="0" y="137"/>
                </a:cxn>
                <a:cxn ang="0">
                  <a:pos x="72" y="57"/>
                </a:cxn>
                <a:cxn ang="0">
                  <a:pos x="187" y="0"/>
                </a:cxn>
                <a:cxn ang="0">
                  <a:pos x="266" y="0"/>
                </a:cxn>
                <a:cxn ang="0">
                  <a:pos x="319" y="43"/>
                </a:cxn>
                <a:cxn ang="0">
                  <a:pos x="362" y="86"/>
                </a:cxn>
                <a:cxn ang="0">
                  <a:pos x="377" y="151"/>
                </a:cxn>
              </a:cxnLst>
              <a:rect l="0" t="0" r="r" b="b"/>
              <a:pathLst>
                <a:path w="377" h="151">
                  <a:moveTo>
                    <a:pt x="0" y="137"/>
                  </a:moveTo>
                  <a:lnTo>
                    <a:pt x="72" y="57"/>
                  </a:lnTo>
                  <a:lnTo>
                    <a:pt x="187" y="0"/>
                  </a:lnTo>
                  <a:lnTo>
                    <a:pt x="266" y="0"/>
                  </a:lnTo>
                  <a:lnTo>
                    <a:pt x="319" y="43"/>
                  </a:lnTo>
                  <a:lnTo>
                    <a:pt x="362" y="86"/>
                  </a:lnTo>
                  <a:lnTo>
                    <a:pt x="377" y="151"/>
                  </a:lnTo>
                </a:path>
              </a:pathLst>
            </a:custGeom>
            <a:noFill/>
            <a:ln w="28575" cap="flat" cmpd="sng">
              <a:solidFill>
                <a:schemeClr val="tx1"/>
              </a:solidFill>
              <a:prstDash val="solid"/>
              <a:miter lim="800000"/>
              <a:headEnd type="none" w="med" len="med"/>
              <a:tailEnd type="none" w="med" len="med"/>
            </a:ln>
            <a:effectLst/>
          </p:spPr>
          <p:txBody>
            <a:bodyPr wrap="none"/>
            <a:lstStyle/>
            <a:p>
              <a:endParaRPr lang="en-US"/>
            </a:p>
          </p:txBody>
        </p:sp>
        <p:sp>
          <p:nvSpPr>
            <p:cNvPr id="26" name="Freeform 23"/>
            <p:cNvSpPr>
              <a:spLocks/>
            </p:cNvSpPr>
            <p:nvPr/>
          </p:nvSpPr>
          <p:spPr bwMode="auto">
            <a:xfrm>
              <a:off x="6946900" y="4941888"/>
              <a:ext cx="431800" cy="177800"/>
            </a:xfrm>
            <a:custGeom>
              <a:avLst/>
              <a:gdLst/>
              <a:ahLst/>
              <a:cxnLst>
                <a:cxn ang="0">
                  <a:pos x="0" y="137"/>
                </a:cxn>
                <a:cxn ang="0">
                  <a:pos x="72" y="57"/>
                </a:cxn>
                <a:cxn ang="0">
                  <a:pos x="187" y="0"/>
                </a:cxn>
                <a:cxn ang="0">
                  <a:pos x="266" y="0"/>
                </a:cxn>
                <a:cxn ang="0">
                  <a:pos x="319" y="43"/>
                </a:cxn>
                <a:cxn ang="0">
                  <a:pos x="362" y="86"/>
                </a:cxn>
                <a:cxn ang="0">
                  <a:pos x="377" y="151"/>
                </a:cxn>
              </a:cxnLst>
              <a:rect l="0" t="0" r="r" b="b"/>
              <a:pathLst>
                <a:path w="377" h="151">
                  <a:moveTo>
                    <a:pt x="0" y="137"/>
                  </a:moveTo>
                  <a:lnTo>
                    <a:pt x="72" y="57"/>
                  </a:lnTo>
                  <a:lnTo>
                    <a:pt x="187" y="0"/>
                  </a:lnTo>
                  <a:lnTo>
                    <a:pt x="266" y="0"/>
                  </a:lnTo>
                  <a:lnTo>
                    <a:pt x="319" y="43"/>
                  </a:lnTo>
                  <a:lnTo>
                    <a:pt x="362" y="86"/>
                  </a:lnTo>
                  <a:lnTo>
                    <a:pt x="377" y="151"/>
                  </a:lnTo>
                </a:path>
              </a:pathLst>
            </a:custGeom>
            <a:noFill/>
            <a:ln w="28575" cap="flat" cmpd="sng">
              <a:solidFill>
                <a:schemeClr val="tx1"/>
              </a:solidFill>
              <a:prstDash val="solid"/>
              <a:miter lim="800000"/>
              <a:headEnd type="none" w="med" len="med"/>
              <a:tailEnd type="none" w="med" len="med"/>
            </a:ln>
            <a:effectLst/>
          </p:spPr>
          <p:txBody>
            <a:bodyPr wrap="none"/>
            <a:lstStyle/>
            <a:p>
              <a:endParaRPr lang="en-US"/>
            </a:p>
          </p:txBody>
        </p:sp>
        <p:sp>
          <p:nvSpPr>
            <p:cNvPr id="27" name="Freeform 24"/>
            <p:cNvSpPr>
              <a:spLocks/>
            </p:cNvSpPr>
            <p:nvPr/>
          </p:nvSpPr>
          <p:spPr bwMode="auto">
            <a:xfrm>
              <a:off x="7404100" y="4941888"/>
              <a:ext cx="854075" cy="171450"/>
            </a:xfrm>
            <a:custGeom>
              <a:avLst/>
              <a:gdLst/>
              <a:ahLst/>
              <a:cxnLst>
                <a:cxn ang="0">
                  <a:pos x="0" y="137"/>
                </a:cxn>
                <a:cxn ang="0">
                  <a:pos x="72" y="57"/>
                </a:cxn>
                <a:cxn ang="0">
                  <a:pos x="187" y="0"/>
                </a:cxn>
                <a:cxn ang="0">
                  <a:pos x="266" y="0"/>
                </a:cxn>
                <a:cxn ang="0">
                  <a:pos x="319" y="43"/>
                </a:cxn>
                <a:cxn ang="0">
                  <a:pos x="362" y="86"/>
                </a:cxn>
                <a:cxn ang="0">
                  <a:pos x="377" y="151"/>
                </a:cxn>
              </a:cxnLst>
              <a:rect l="0" t="0" r="r" b="b"/>
              <a:pathLst>
                <a:path w="377" h="151">
                  <a:moveTo>
                    <a:pt x="0" y="137"/>
                  </a:moveTo>
                  <a:lnTo>
                    <a:pt x="72" y="57"/>
                  </a:lnTo>
                  <a:lnTo>
                    <a:pt x="187" y="0"/>
                  </a:lnTo>
                  <a:lnTo>
                    <a:pt x="266" y="0"/>
                  </a:lnTo>
                  <a:lnTo>
                    <a:pt x="319" y="43"/>
                  </a:lnTo>
                  <a:lnTo>
                    <a:pt x="362" y="86"/>
                  </a:lnTo>
                  <a:lnTo>
                    <a:pt x="377" y="151"/>
                  </a:lnTo>
                </a:path>
              </a:pathLst>
            </a:custGeom>
            <a:noFill/>
            <a:ln w="28575" cap="flat" cmpd="sng">
              <a:solidFill>
                <a:schemeClr val="tx1"/>
              </a:solidFill>
              <a:prstDash val="solid"/>
              <a:miter lim="800000"/>
              <a:headEnd type="none" w="med" len="med"/>
              <a:tailEnd type="none" w="med" len="med"/>
            </a:ln>
            <a:effectLst/>
          </p:spPr>
          <p:txBody>
            <a:bodyPr wrap="none"/>
            <a:lstStyle/>
            <a:p>
              <a:endParaRPr lang="en-US"/>
            </a:p>
          </p:txBody>
        </p:sp>
        <p:sp>
          <p:nvSpPr>
            <p:cNvPr id="28" name="Freeform 25"/>
            <p:cNvSpPr>
              <a:spLocks/>
            </p:cNvSpPr>
            <p:nvPr/>
          </p:nvSpPr>
          <p:spPr bwMode="auto">
            <a:xfrm>
              <a:off x="8316913" y="5056188"/>
              <a:ext cx="434975" cy="65087"/>
            </a:xfrm>
            <a:custGeom>
              <a:avLst/>
              <a:gdLst/>
              <a:ahLst/>
              <a:cxnLst>
                <a:cxn ang="0">
                  <a:pos x="0" y="137"/>
                </a:cxn>
                <a:cxn ang="0">
                  <a:pos x="72" y="57"/>
                </a:cxn>
                <a:cxn ang="0">
                  <a:pos x="187" y="0"/>
                </a:cxn>
                <a:cxn ang="0">
                  <a:pos x="266" y="0"/>
                </a:cxn>
                <a:cxn ang="0">
                  <a:pos x="319" y="43"/>
                </a:cxn>
                <a:cxn ang="0">
                  <a:pos x="362" y="86"/>
                </a:cxn>
                <a:cxn ang="0">
                  <a:pos x="377" y="151"/>
                </a:cxn>
              </a:cxnLst>
              <a:rect l="0" t="0" r="r" b="b"/>
              <a:pathLst>
                <a:path w="377" h="151">
                  <a:moveTo>
                    <a:pt x="0" y="137"/>
                  </a:moveTo>
                  <a:lnTo>
                    <a:pt x="72" y="57"/>
                  </a:lnTo>
                  <a:lnTo>
                    <a:pt x="187" y="0"/>
                  </a:lnTo>
                  <a:lnTo>
                    <a:pt x="266" y="0"/>
                  </a:lnTo>
                  <a:lnTo>
                    <a:pt x="319" y="43"/>
                  </a:lnTo>
                  <a:lnTo>
                    <a:pt x="362" y="86"/>
                  </a:lnTo>
                  <a:lnTo>
                    <a:pt x="377" y="151"/>
                  </a:lnTo>
                </a:path>
              </a:pathLst>
            </a:custGeom>
            <a:noFill/>
            <a:ln w="28575" cap="flat" cmpd="sng">
              <a:solidFill>
                <a:schemeClr val="tx1"/>
              </a:solidFill>
              <a:prstDash val="solid"/>
              <a:miter lim="800000"/>
              <a:headEnd type="none" w="med" len="med"/>
              <a:tailEnd type="none" w="med" len="med"/>
            </a:ln>
            <a:effectLst/>
          </p:spPr>
          <p:txBody>
            <a:bodyPr wrap="none"/>
            <a:lstStyle/>
            <a:p>
              <a:endParaRPr lang="en-US"/>
            </a:p>
          </p:txBody>
        </p:sp>
        <p:sp>
          <p:nvSpPr>
            <p:cNvPr id="29" name="Rectangle 26"/>
            <p:cNvSpPr>
              <a:spLocks noChangeArrowheads="1"/>
            </p:cNvSpPr>
            <p:nvPr/>
          </p:nvSpPr>
          <p:spPr bwMode="auto">
            <a:xfrm>
              <a:off x="638175" y="4498975"/>
              <a:ext cx="8153400" cy="630238"/>
            </a:xfrm>
            <a:prstGeom prst="rect">
              <a:avLst/>
            </a:prstGeom>
            <a:noFill/>
            <a:ln w="9525">
              <a:solidFill>
                <a:schemeClr val="tx1"/>
              </a:solidFill>
              <a:miter lim="800000"/>
              <a:headEnd/>
              <a:tailEnd/>
            </a:ln>
            <a:effectLst/>
          </p:spPr>
          <p:txBody>
            <a:bodyPr wrap="none" anchor="ctr"/>
            <a:lstStyle/>
            <a:p>
              <a:endParaRPr lang="en-US"/>
            </a:p>
          </p:txBody>
        </p:sp>
        <p:sp>
          <p:nvSpPr>
            <p:cNvPr id="30" name="Rectangle 27"/>
            <p:cNvSpPr>
              <a:spLocks noChangeArrowheads="1"/>
            </p:cNvSpPr>
            <p:nvPr/>
          </p:nvSpPr>
          <p:spPr bwMode="auto">
            <a:xfrm>
              <a:off x="638175" y="1981200"/>
              <a:ext cx="4038600" cy="304800"/>
            </a:xfrm>
            <a:prstGeom prst="rect">
              <a:avLst/>
            </a:prstGeom>
            <a:noFill/>
            <a:ln w="9525">
              <a:noFill/>
              <a:miter lim="800000"/>
              <a:headEnd/>
              <a:tailEnd/>
            </a:ln>
            <a:effectLst/>
          </p:spPr>
          <p:txBody>
            <a:bodyPr lIns="90000" tIns="46800" rIns="90000" bIns="46800">
              <a:spAutoFit/>
            </a:bodyPr>
            <a:lstStyle/>
            <a:p>
              <a:pPr algn="l"/>
              <a:r>
                <a:rPr lang="en-GB" sz="1400"/>
                <a:t>Requirements</a:t>
              </a:r>
              <a:r>
                <a:rPr lang="en-GB" sz="1400" b="0"/>
                <a:t> – not applicable</a:t>
              </a:r>
            </a:p>
          </p:txBody>
        </p:sp>
        <p:sp>
          <p:nvSpPr>
            <p:cNvPr id="31" name="Rectangle 28"/>
            <p:cNvSpPr>
              <a:spLocks noChangeArrowheads="1"/>
            </p:cNvSpPr>
            <p:nvPr/>
          </p:nvSpPr>
          <p:spPr bwMode="auto">
            <a:xfrm>
              <a:off x="638175" y="2605088"/>
              <a:ext cx="4038600" cy="304800"/>
            </a:xfrm>
            <a:prstGeom prst="rect">
              <a:avLst/>
            </a:prstGeom>
            <a:noFill/>
            <a:ln w="9525">
              <a:noFill/>
              <a:miter lim="800000"/>
              <a:headEnd/>
              <a:tailEnd/>
            </a:ln>
            <a:effectLst/>
          </p:spPr>
          <p:txBody>
            <a:bodyPr lIns="90000" tIns="46800" rIns="90000" bIns="46800">
              <a:spAutoFit/>
            </a:bodyPr>
            <a:lstStyle/>
            <a:p>
              <a:pPr algn="l"/>
              <a:r>
                <a:rPr lang="en-GB" sz="1400"/>
                <a:t>Analysis</a:t>
              </a:r>
              <a:r>
                <a:rPr lang="en-GB" sz="1400" b="0"/>
                <a:t> – not applicable</a:t>
              </a:r>
            </a:p>
          </p:txBody>
        </p:sp>
        <p:sp>
          <p:nvSpPr>
            <p:cNvPr id="32" name="Rectangle 29"/>
            <p:cNvSpPr>
              <a:spLocks noChangeArrowheads="1"/>
            </p:cNvSpPr>
            <p:nvPr/>
          </p:nvSpPr>
          <p:spPr bwMode="auto">
            <a:xfrm>
              <a:off x="638175" y="3228975"/>
              <a:ext cx="4038600" cy="517525"/>
            </a:xfrm>
            <a:prstGeom prst="rect">
              <a:avLst/>
            </a:prstGeom>
            <a:noFill/>
            <a:ln w="9525">
              <a:noFill/>
              <a:miter lim="800000"/>
              <a:headEnd/>
              <a:tailEnd/>
            </a:ln>
            <a:effectLst/>
          </p:spPr>
          <p:txBody>
            <a:bodyPr lIns="90000" tIns="46800" rIns="90000" bIns="46800">
              <a:spAutoFit/>
            </a:bodyPr>
            <a:lstStyle/>
            <a:p>
              <a:pPr algn="l"/>
              <a:r>
                <a:rPr lang="en-GB" sz="1400"/>
                <a:t>Design</a:t>
              </a:r>
              <a:r>
                <a:rPr lang="en-GB" sz="1400" b="0"/>
                <a:t> – modify the design if problems emerge in beta testing</a:t>
              </a:r>
            </a:p>
          </p:txBody>
        </p:sp>
        <p:sp>
          <p:nvSpPr>
            <p:cNvPr id="33" name="Rectangle 30"/>
            <p:cNvSpPr>
              <a:spLocks noChangeArrowheads="1"/>
            </p:cNvSpPr>
            <p:nvPr/>
          </p:nvSpPr>
          <p:spPr bwMode="auto">
            <a:xfrm>
              <a:off x="638175" y="3898900"/>
              <a:ext cx="4038600" cy="517525"/>
            </a:xfrm>
            <a:prstGeom prst="rect">
              <a:avLst/>
            </a:prstGeom>
            <a:noFill/>
            <a:ln w="9525">
              <a:noFill/>
              <a:miter lim="800000"/>
              <a:headEnd/>
              <a:tailEnd/>
            </a:ln>
            <a:effectLst/>
          </p:spPr>
          <p:txBody>
            <a:bodyPr lIns="90000" tIns="46800" rIns="90000" bIns="46800">
              <a:spAutoFit/>
            </a:bodyPr>
            <a:lstStyle/>
            <a:p>
              <a:pPr algn="l"/>
              <a:r>
                <a:rPr lang="en-GB" sz="1400"/>
                <a:t>Implementation</a:t>
              </a:r>
              <a:r>
                <a:rPr lang="en-GB" sz="1400" b="0"/>
                <a:t> – tailor the software for the user site. Fix bugs uncovered in beta testing</a:t>
              </a:r>
            </a:p>
          </p:txBody>
        </p:sp>
        <p:sp>
          <p:nvSpPr>
            <p:cNvPr id="34" name="Rectangle 31"/>
            <p:cNvSpPr>
              <a:spLocks noChangeArrowheads="1"/>
            </p:cNvSpPr>
            <p:nvPr/>
          </p:nvSpPr>
          <p:spPr bwMode="auto">
            <a:xfrm>
              <a:off x="638175" y="4549775"/>
              <a:ext cx="4038600" cy="517525"/>
            </a:xfrm>
            <a:prstGeom prst="rect">
              <a:avLst/>
            </a:prstGeom>
            <a:noFill/>
            <a:ln w="9525">
              <a:noFill/>
              <a:miter lim="800000"/>
              <a:headEnd/>
              <a:tailEnd/>
            </a:ln>
            <a:effectLst/>
          </p:spPr>
          <p:txBody>
            <a:bodyPr lIns="90000" tIns="46800" rIns="90000" bIns="46800">
              <a:spAutoFit/>
            </a:bodyPr>
            <a:lstStyle/>
            <a:p>
              <a:pPr algn="l"/>
              <a:r>
                <a:rPr lang="en-GB" sz="1400"/>
                <a:t>Test</a:t>
              </a:r>
              <a:r>
                <a:rPr lang="en-GB" sz="1400" b="0"/>
                <a:t> – perform beta testing and acceptance testing at the user site</a:t>
              </a:r>
            </a:p>
          </p:txBody>
        </p:sp>
        <p:sp>
          <p:nvSpPr>
            <p:cNvPr id="35" name="Rectangle 32"/>
            <p:cNvSpPr>
              <a:spLocks noChangeArrowheads="1"/>
            </p:cNvSpPr>
            <p:nvPr/>
          </p:nvSpPr>
          <p:spPr bwMode="auto">
            <a:xfrm>
              <a:off x="304800" y="1981200"/>
              <a:ext cx="333375" cy="3148013"/>
            </a:xfrm>
            <a:prstGeom prst="rect">
              <a:avLst/>
            </a:prstGeom>
            <a:noFill/>
            <a:ln w="9525">
              <a:solidFill>
                <a:schemeClr val="tx1"/>
              </a:solidFill>
              <a:miter lim="800000"/>
              <a:headEnd/>
              <a:tailEnd/>
            </a:ln>
            <a:effectLst/>
          </p:spPr>
          <p:txBody>
            <a:bodyPr vert="eaVert" wrap="none" lIns="90000" tIns="46800" rIns="90000" bIns="46800" anchor="ctr"/>
            <a:lstStyle/>
            <a:p>
              <a:r>
                <a:rPr lang="en-US" sz="1400" b="0"/>
                <a:t>Focus</a:t>
              </a:r>
              <a:endParaRPr lang="en-GB" sz="1400" b="0"/>
            </a:p>
          </p:txBody>
        </p:sp>
        <p:sp>
          <p:nvSpPr>
            <p:cNvPr id="36" name="Rectangle 33"/>
            <p:cNvSpPr>
              <a:spLocks noChangeArrowheads="1"/>
            </p:cNvSpPr>
            <p:nvPr/>
          </p:nvSpPr>
          <p:spPr bwMode="auto">
            <a:xfrm>
              <a:off x="638175" y="5129213"/>
              <a:ext cx="8153400" cy="1371600"/>
            </a:xfrm>
            <a:prstGeom prst="rect">
              <a:avLst/>
            </a:prstGeom>
            <a:noFill/>
            <a:ln w="9525">
              <a:solidFill>
                <a:schemeClr val="tx1"/>
              </a:solidFill>
              <a:miter lim="800000"/>
              <a:headEnd/>
              <a:tailEnd/>
            </a:ln>
            <a:effectLst/>
          </p:spPr>
          <p:txBody>
            <a:bodyPr wrap="none" lIns="90000" tIns="46800" rIns="90000" bIns="46800" anchor="ctr"/>
            <a:lstStyle/>
            <a:p>
              <a:endParaRPr lang="en-US"/>
            </a:p>
          </p:txBody>
        </p:sp>
        <p:sp>
          <p:nvSpPr>
            <p:cNvPr id="37" name="Rectangle 34"/>
            <p:cNvSpPr>
              <a:spLocks noChangeArrowheads="1"/>
            </p:cNvSpPr>
            <p:nvPr/>
          </p:nvSpPr>
          <p:spPr bwMode="auto">
            <a:xfrm>
              <a:off x="304800" y="5129213"/>
              <a:ext cx="333375" cy="1371600"/>
            </a:xfrm>
            <a:prstGeom prst="rect">
              <a:avLst/>
            </a:prstGeom>
            <a:noFill/>
            <a:ln w="9525">
              <a:solidFill>
                <a:schemeClr val="tx1"/>
              </a:solidFill>
              <a:miter lim="800000"/>
              <a:headEnd/>
              <a:tailEnd/>
            </a:ln>
            <a:effectLst/>
          </p:spPr>
          <p:txBody>
            <a:bodyPr vert="eaVert" wrap="none" lIns="90000" tIns="46800" rIns="90000" bIns="46800" anchor="ctr"/>
            <a:lstStyle/>
            <a:p>
              <a:r>
                <a:rPr lang="en-US" sz="1400" b="0"/>
                <a:t>Goals</a:t>
              </a:r>
              <a:endParaRPr lang="en-GB" sz="1400" b="0"/>
            </a:p>
          </p:txBody>
        </p:sp>
        <p:sp>
          <p:nvSpPr>
            <p:cNvPr id="38" name="Line 36"/>
            <p:cNvSpPr>
              <a:spLocks noChangeShapeType="1"/>
            </p:cNvSpPr>
            <p:nvPr/>
          </p:nvSpPr>
          <p:spPr bwMode="auto">
            <a:xfrm>
              <a:off x="5133975" y="1981200"/>
              <a:ext cx="0" cy="3155950"/>
            </a:xfrm>
            <a:prstGeom prst="line">
              <a:avLst/>
            </a:prstGeom>
            <a:noFill/>
            <a:ln w="9525">
              <a:solidFill>
                <a:schemeClr val="tx1"/>
              </a:solidFill>
              <a:prstDash val="dash"/>
              <a:miter lim="800000"/>
              <a:headEnd/>
              <a:tailEnd/>
            </a:ln>
            <a:effectLst/>
          </p:spPr>
          <p:txBody>
            <a:bodyPr wrap="none" lIns="90000" tIns="46800" rIns="90000" bIns="46800" anchor="ctr"/>
            <a:lstStyle/>
            <a:p>
              <a:endParaRPr lang="en-US"/>
            </a:p>
          </p:txBody>
        </p:sp>
        <p:sp>
          <p:nvSpPr>
            <p:cNvPr id="39" name="Line 37"/>
            <p:cNvSpPr>
              <a:spLocks noChangeShapeType="1"/>
            </p:cNvSpPr>
            <p:nvPr/>
          </p:nvSpPr>
          <p:spPr bwMode="auto">
            <a:xfrm>
              <a:off x="6105525" y="1981200"/>
              <a:ext cx="0" cy="3155950"/>
            </a:xfrm>
            <a:prstGeom prst="line">
              <a:avLst/>
            </a:prstGeom>
            <a:noFill/>
            <a:ln w="9525">
              <a:solidFill>
                <a:schemeClr val="tx1"/>
              </a:solidFill>
              <a:prstDash val="dash"/>
              <a:miter lim="800000"/>
              <a:headEnd/>
              <a:tailEnd/>
            </a:ln>
            <a:effectLst/>
          </p:spPr>
          <p:txBody>
            <a:bodyPr wrap="none" lIns="90000" tIns="46800" rIns="90000" bIns="46800" anchor="ctr"/>
            <a:lstStyle/>
            <a:p>
              <a:endParaRPr lang="en-US"/>
            </a:p>
          </p:txBody>
        </p:sp>
        <p:sp>
          <p:nvSpPr>
            <p:cNvPr id="40" name="Line 38"/>
            <p:cNvSpPr>
              <a:spLocks noChangeShapeType="1"/>
            </p:cNvSpPr>
            <p:nvPr/>
          </p:nvSpPr>
          <p:spPr bwMode="auto">
            <a:xfrm>
              <a:off x="6934200" y="1981200"/>
              <a:ext cx="0" cy="3155950"/>
            </a:xfrm>
            <a:prstGeom prst="line">
              <a:avLst/>
            </a:prstGeom>
            <a:noFill/>
            <a:ln w="9525">
              <a:solidFill>
                <a:schemeClr val="tx1"/>
              </a:solidFill>
              <a:prstDash val="dash"/>
              <a:miter lim="800000"/>
              <a:headEnd/>
              <a:tailEnd/>
            </a:ln>
            <a:effectLst/>
          </p:spPr>
          <p:txBody>
            <a:bodyPr wrap="none" lIns="90000" tIns="46800" rIns="90000" bIns="46800" anchor="ctr"/>
            <a:lstStyle/>
            <a:p>
              <a:endParaRPr lang="en-US"/>
            </a:p>
          </p:txBody>
        </p:sp>
        <p:sp>
          <p:nvSpPr>
            <p:cNvPr id="41" name="Line 39"/>
            <p:cNvSpPr>
              <a:spLocks noChangeShapeType="1"/>
            </p:cNvSpPr>
            <p:nvPr/>
          </p:nvSpPr>
          <p:spPr bwMode="auto">
            <a:xfrm>
              <a:off x="7391400" y="1981200"/>
              <a:ext cx="0" cy="3155950"/>
            </a:xfrm>
            <a:prstGeom prst="line">
              <a:avLst/>
            </a:prstGeom>
            <a:noFill/>
            <a:ln w="9525">
              <a:solidFill>
                <a:schemeClr val="tx1"/>
              </a:solidFill>
              <a:prstDash val="dash"/>
              <a:miter lim="800000"/>
              <a:headEnd/>
              <a:tailEnd/>
            </a:ln>
            <a:effectLst/>
          </p:spPr>
          <p:txBody>
            <a:bodyPr wrap="none" lIns="90000" tIns="46800" rIns="90000" bIns="46800" anchor="ctr"/>
            <a:lstStyle/>
            <a:p>
              <a:endParaRPr lang="en-US"/>
            </a:p>
          </p:txBody>
        </p:sp>
        <p:sp>
          <p:nvSpPr>
            <p:cNvPr id="42" name="Line 40"/>
            <p:cNvSpPr>
              <a:spLocks noChangeShapeType="1"/>
            </p:cNvSpPr>
            <p:nvPr/>
          </p:nvSpPr>
          <p:spPr bwMode="auto">
            <a:xfrm>
              <a:off x="8305800" y="1981200"/>
              <a:ext cx="0" cy="3155950"/>
            </a:xfrm>
            <a:prstGeom prst="line">
              <a:avLst/>
            </a:prstGeom>
            <a:noFill/>
            <a:ln w="9525">
              <a:solidFill>
                <a:schemeClr val="tx1"/>
              </a:solidFill>
              <a:prstDash val="dash"/>
              <a:miter lim="800000"/>
              <a:headEnd/>
              <a:tailEnd/>
            </a:ln>
            <a:effectLst/>
          </p:spPr>
          <p:txBody>
            <a:bodyPr wrap="none" lIns="90000" tIns="46800" rIns="90000" bIns="46800" anchor="ctr"/>
            <a:lstStyle/>
            <a:p>
              <a:endParaRPr lang="en-US"/>
            </a:p>
          </p:txBody>
        </p:sp>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2743200"/>
            <a:ext cx="8077200" cy="1143000"/>
          </a:xfrm>
        </p:spPr>
        <p:txBody>
          <a:bodyPr/>
          <a:lstStyle/>
          <a:p>
            <a:pPr algn="ctr"/>
            <a:r>
              <a:rPr lang="en-US" dirty="0" smtClean="0"/>
              <a:t>Hello World Example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sp>
        <p:nvSpPr>
          <p:cNvPr id="3" name="Content Placeholder 2"/>
          <p:cNvSpPr>
            <a:spLocks noGrp="1"/>
          </p:cNvSpPr>
          <p:nvPr>
            <p:ph idx="1"/>
          </p:nvPr>
        </p:nvSpPr>
        <p:spPr/>
        <p:txBody>
          <a:bodyPr/>
          <a:lstStyle/>
          <a:p>
            <a:r>
              <a:rPr lang="en-US" dirty="0" smtClean="0"/>
              <a:t>Ability to read UML models.</a:t>
            </a:r>
          </a:p>
          <a:p>
            <a:endParaRPr lang="en-US" dirty="0" smtClean="0"/>
          </a:p>
          <a:p>
            <a:r>
              <a:rPr lang="en-US" dirty="0" smtClean="0"/>
              <a:t>Ability to develop UML models.</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Hello World</a:t>
            </a:r>
            <a:endParaRPr lang="en-US" dirty="0"/>
          </a:p>
        </p:txBody>
      </p:sp>
      <p:sp>
        <p:nvSpPr>
          <p:cNvPr id="3" name="TextBox 2"/>
          <p:cNvSpPr txBox="1"/>
          <p:nvPr/>
        </p:nvSpPr>
        <p:spPr>
          <a:xfrm>
            <a:off x="762000" y="1828800"/>
            <a:ext cx="7399846" cy="3970318"/>
          </a:xfrm>
          <a:prstGeom prst="rect">
            <a:avLst/>
          </a:prstGeom>
          <a:noFill/>
        </p:spPr>
        <p:txBody>
          <a:bodyPr wrap="none" rtlCol="0">
            <a:spAutoFit/>
          </a:bodyPr>
          <a:lstStyle/>
          <a:p>
            <a:r>
              <a:rPr lang="en-US" sz="2800" dirty="0" smtClean="0"/>
              <a:t>import  java.awt.*;</a:t>
            </a:r>
          </a:p>
          <a:p>
            <a:r>
              <a:rPr lang="en-US" sz="2800" dirty="0" smtClean="0"/>
              <a:t>import  </a:t>
            </a:r>
            <a:r>
              <a:rPr lang="en-US" sz="2800" dirty="0" err="1" smtClean="0"/>
              <a:t>java.applet</a:t>
            </a:r>
            <a:r>
              <a:rPr lang="en-US" sz="2800" dirty="0" smtClean="0"/>
              <a:t>.*;</a:t>
            </a:r>
          </a:p>
          <a:p>
            <a:r>
              <a:rPr lang="en-US" sz="2800" dirty="0" smtClean="0"/>
              <a:t>public  class  HelloWorld  extends  Applet</a:t>
            </a:r>
          </a:p>
          <a:p>
            <a:r>
              <a:rPr lang="en-US" sz="2800" dirty="0" smtClean="0"/>
              <a:t>{</a:t>
            </a:r>
          </a:p>
          <a:p>
            <a:r>
              <a:rPr lang="en-US" sz="2800" dirty="0" smtClean="0"/>
              <a:t>	public  void  paint(Graphics g)</a:t>
            </a:r>
          </a:p>
          <a:p>
            <a:r>
              <a:rPr lang="en-US" sz="2800" dirty="0" smtClean="0"/>
              <a:t>	{</a:t>
            </a:r>
          </a:p>
          <a:p>
            <a:r>
              <a:rPr lang="en-US" sz="2800" dirty="0" smtClean="0"/>
              <a:t>		</a:t>
            </a:r>
            <a:r>
              <a:rPr lang="en-US" sz="2800" dirty="0" err="1" smtClean="0"/>
              <a:t>g.drawString</a:t>
            </a:r>
            <a:r>
              <a:rPr lang="en-US" sz="2800" dirty="0" smtClean="0"/>
              <a:t>(“Hello World”, 10, 10);</a:t>
            </a:r>
          </a:p>
          <a:p>
            <a:r>
              <a:rPr lang="en-US" sz="2800" dirty="0" smtClean="0"/>
              <a:t>	}</a:t>
            </a:r>
          </a:p>
          <a:p>
            <a:r>
              <a:rPr lang="en-US" sz="2800" dirty="0" smtClean="0"/>
              <a:t>}</a:t>
            </a:r>
            <a:endParaRPr lang="en-US" sz="28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Hello World (cont…)</a:t>
            </a:r>
            <a:endParaRPr lang="en-US" dirty="0"/>
          </a:p>
        </p:txBody>
      </p:sp>
      <p:grpSp>
        <p:nvGrpSpPr>
          <p:cNvPr id="14" name="Group 13"/>
          <p:cNvGrpSpPr/>
          <p:nvPr/>
        </p:nvGrpSpPr>
        <p:grpSpPr>
          <a:xfrm>
            <a:off x="1066800" y="2590800"/>
            <a:ext cx="2667000" cy="1981200"/>
            <a:chOff x="1066800" y="2590800"/>
            <a:chExt cx="2667000" cy="1981200"/>
          </a:xfrm>
        </p:grpSpPr>
        <p:sp>
          <p:nvSpPr>
            <p:cNvPr id="4" name="Rectangle 3"/>
            <p:cNvSpPr/>
            <p:nvPr/>
          </p:nvSpPr>
          <p:spPr>
            <a:xfrm>
              <a:off x="1066800" y="2590800"/>
              <a:ext cx="2667000" cy="1981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1066800" y="3122612"/>
              <a:ext cx="2667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066800" y="3581400"/>
              <a:ext cx="2667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572006" y="2590800"/>
              <a:ext cx="1628394" cy="461665"/>
            </a:xfrm>
            <a:prstGeom prst="rect">
              <a:avLst/>
            </a:prstGeom>
            <a:noFill/>
          </p:spPr>
          <p:txBody>
            <a:bodyPr wrap="none" rtlCol="0">
              <a:spAutoFit/>
            </a:bodyPr>
            <a:lstStyle/>
            <a:p>
              <a:r>
                <a:rPr lang="en-US" sz="2400" dirty="0" smtClean="0"/>
                <a:t>HelloWorld</a:t>
              </a:r>
              <a:endParaRPr lang="en-US" sz="2400" dirty="0"/>
            </a:p>
          </p:txBody>
        </p:sp>
        <p:sp>
          <p:nvSpPr>
            <p:cNvPr id="9" name="TextBox 8"/>
            <p:cNvSpPr txBox="1"/>
            <p:nvPr/>
          </p:nvSpPr>
          <p:spPr>
            <a:xfrm>
              <a:off x="1219200" y="3733800"/>
              <a:ext cx="1080745" cy="461665"/>
            </a:xfrm>
            <a:prstGeom prst="rect">
              <a:avLst/>
            </a:prstGeom>
            <a:noFill/>
          </p:spPr>
          <p:txBody>
            <a:bodyPr wrap="none" rtlCol="0">
              <a:spAutoFit/>
            </a:bodyPr>
            <a:lstStyle/>
            <a:p>
              <a:r>
                <a:rPr lang="en-US" sz="2400" dirty="0" smtClean="0"/>
                <a:t>paint( )</a:t>
              </a:r>
              <a:endParaRPr lang="en-US" sz="2400" dirty="0"/>
            </a:p>
          </p:txBody>
        </p:sp>
      </p:grpSp>
      <p:sp>
        <p:nvSpPr>
          <p:cNvPr id="10" name="Folded Corner 9"/>
          <p:cNvSpPr/>
          <p:nvPr/>
        </p:nvSpPr>
        <p:spPr>
          <a:xfrm flipV="1">
            <a:off x="4724400" y="3352800"/>
            <a:ext cx="3810000" cy="1828800"/>
          </a:xfrm>
          <a:prstGeom prst="foldedCorner">
            <a:avLst>
              <a:gd name="adj" fmla="val 2076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11" name="TextBox 10"/>
          <p:cNvSpPr txBox="1"/>
          <p:nvPr/>
        </p:nvSpPr>
        <p:spPr>
          <a:xfrm>
            <a:off x="5029200" y="3810000"/>
            <a:ext cx="2781531" cy="830997"/>
          </a:xfrm>
          <a:prstGeom prst="rect">
            <a:avLst/>
          </a:prstGeom>
          <a:noFill/>
        </p:spPr>
        <p:txBody>
          <a:bodyPr wrap="none" rtlCol="0">
            <a:spAutoFit/>
          </a:bodyPr>
          <a:lstStyle/>
          <a:p>
            <a:r>
              <a:rPr lang="en-US" sz="2400" dirty="0" err="1" smtClean="0"/>
              <a:t>g.drawString</a:t>
            </a:r>
            <a:r>
              <a:rPr lang="en-US" sz="2400" dirty="0" smtClean="0"/>
              <a:t>(“Hello </a:t>
            </a:r>
          </a:p>
          <a:p>
            <a:r>
              <a:rPr lang="en-US" sz="2400" dirty="0" smtClean="0"/>
              <a:t>World”, 10, 10)</a:t>
            </a:r>
            <a:endParaRPr lang="en-US" sz="2400" dirty="0"/>
          </a:p>
        </p:txBody>
      </p:sp>
      <p:cxnSp>
        <p:nvCxnSpPr>
          <p:cNvPr id="13" name="Straight Connector 12"/>
          <p:cNvCxnSpPr/>
          <p:nvPr/>
        </p:nvCxnSpPr>
        <p:spPr>
          <a:xfrm>
            <a:off x="2224790" y="3993630"/>
            <a:ext cx="2438400" cy="158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Hello World (cont…)</a:t>
            </a:r>
            <a:endParaRPr lang="en-US" dirty="0"/>
          </a:p>
        </p:txBody>
      </p:sp>
      <p:grpSp>
        <p:nvGrpSpPr>
          <p:cNvPr id="4" name="Group 3"/>
          <p:cNvGrpSpPr/>
          <p:nvPr/>
        </p:nvGrpSpPr>
        <p:grpSpPr>
          <a:xfrm>
            <a:off x="1066800" y="3886200"/>
            <a:ext cx="2667000" cy="1981200"/>
            <a:chOff x="1066800" y="2590800"/>
            <a:chExt cx="2667000" cy="1981200"/>
          </a:xfrm>
        </p:grpSpPr>
        <p:sp>
          <p:nvSpPr>
            <p:cNvPr id="5" name="Rectangle 4"/>
            <p:cNvSpPr/>
            <p:nvPr/>
          </p:nvSpPr>
          <p:spPr>
            <a:xfrm>
              <a:off x="1066800" y="2590800"/>
              <a:ext cx="2667000" cy="1981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1066800" y="3122612"/>
              <a:ext cx="2667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066800" y="3581400"/>
              <a:ext cx="2667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572006" y="2590800"/>
              <a:ext cx="1628394" cy="461665"/>
            </a:xfrm>
            <a:prstGeom prst="rect">
              <a:avLst/>
            </a:prstGeom>
            <a:noFill/>
          </p:spPr>
          <p:txBody>
            <a:bodyPr wrap="none" rtlCol="0">
              <a:spAutoFit/>
            </a:bodyPr>
            <a:lstStyle/>
            <a:p>
              <a:r>
                <a:rPr lang="en-US" sz="2400" dirty="0" smtClean="0"/>
                <a:t>HelloWorld</a:t>
              </a:r>
              <a:endParaRPr lang="en-US" sz="2400" dirty="0"/>
            </a:p>
          </p:txBody>
        </p:sp>
        <p:sp>
          <p:nvSpPr>
            <p:cNvPr id="9" name="TextBox 8"/>
            <p:cNvSpPr txBox="1"/>
            <p:nvPr/>
          </p:nvSpPr>
          <p:spPr>
            <a:xfrm>
              <a:off x="1219200" y="3733800"/>
              <a:ext cx="1080745" cy="461665"/>
            </a:xfrm>
            <a:prstGeom prst="rect">
              <a:avLst/>
            </a:prstGeom>
            <a:noFill/>
          </p:spPr>
          <p:txBody>
            <a:bodyPr wrap="none" rtlCol="0">
              <a:spAutoFit/>
            </a:bodyPr>
            <a:lstStyle/>
            <a:p>
              <a:r>
                <a:rPr lang="en-US" sz="2400" dirty="0" smtClean="0"/>
                <a:t>paint( )</a:t>
              </a:r>
              <a:endParaRPr lang="en-US" sz="2400" dirty="0"/>
            </a:p>
          </p:txBody>
        </p:sp>
      </p:grpSp>
      <p:sp>
        <p:nvSpPr>
          <p:cNvPr id="10" name="Rectangle 9"/>
          <p:cNvSpPr/>
          <p:nvPr/>
        </p:nvSpPr>
        <p:spPr>
          <a:xfrm>
            <a:off x="1066800" y="1752600"/>
            <a:ext cx="2667000"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ysClr val="windowText" lastClr="000000"/>
                </a:solidFill>
              </a:rPr>
              <a:t>Applet</a:t>
            </a:r>
            <a:endParaRPr lang="en-US" sz="2400" dirty="0">
              <a:solidFill>
                <a:sysClr val="windowText" lastClr="000000"/>
              </a:solidFill>
            </a:endParaRPr>
          </a:p>
        </p:txBody>
      </p:sp>
      <p:grpSp>
        <p:nvGrpSpPr>
          <p:cNvPr id="16" name="Group 15"/>
          <p:cNvGrpSpPr/>
          <p:nvPr/>
        </p:nvGrpSpPr>
        <p:grpSpPr>
          <a:xfrm>
            <a:off x="2133600" y="2362200"/>
            <a:ext cx="381000" cy="1479030"/>
            <a:chOff x="5029200" y="1752600"/>
            <a:chExt cx="381000" cy="1479030"/>
          </a:xfrm>
        </p:grpSpPr>
        <p:sp>
          <p:nvSpPr>
            <p:cNvPr id="11" name="Isosceles Triangle 10"/>
            <p:cNvSpPr/>
            <p:nvPr/>
          </p:nvSpPr>
          <p:spPr>
            <a:xfrm>
              <a:off x="5029200" y="1752600"/>
              <a:ext cx="381000" cy="32844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rot="5400000">
              <a:off x="4642124" y="2659336"/>
              <a:ext cx="1143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Rectangle 16"/>
          <p:cNvSpPr/>
          <p:nvPr/>
        </p:nvSpPr>
        <p:spPr>
          <a:xfrm>
            <a:off x="5410200" y="5027950"/>
            <a:ext cx="2667000"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ysClr val="windowText" lastClr="000000"/>
                </a:solidFill>
              </a:rPr>
              <a:t>Graphics</a:t>
            </a:r>
            <a:endParaRPr lang="en-US" sz="2400" dirty="0">
              <a:solidFill>
                <a:sysClr val="windowText" lastClr="000000"/>
              </a:solidFill>
            </a:endParaRPr>
          </a:p>
        </p:txBody>
      </p:sp>
      <p:cxnSp>
        <p:nvCxnSpPr>
          <p:cNvPr id="19" name="Straight Arrow Connector 18"/>
          <p:cNvCxnSpPr/>
          <p:nvPr/>
        </p:nvCxnSpPr>
        <p:spPr>
          <a:xfrm>
            <a:off x="3733800" y="5334000"/>
            <a:ext cx="1676400" cy="1588"/>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Hello World (cont…)</a:t>
            </a:r>
            <a:endParaRPr lang="en-US" dirty="0"/>
          </a:p>
        </p:txBody>
      </p:sp>
      <p:sp>
        <p:nvSpPr>
          <p:cNvPr id="4" name="Rectangle 3"/>
          <p:cNvSpPr/>
          <p:nvPr/>
        </p:nvSpPr>
        <p:spPr>
          <a:xfrm>
            <a:off x="457200" y="6019800"/>
            <a:ext cx="2133600"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ysClr val="windowText" lastClr="000000"/>
                </a:solidFill>
              </a:rPr>
              <a:t>HelloWorld</a:t>
            </a:r>
            <a:endParaRPr lang="en-US" sz="2400" dirty="0">
              <a:solidFill>
                <a:sysClr val="windowText" lastClr="000000"/>
              </a:solidFill>
            </a:endParaRPr>
          </a:p>
        </p:txBody>
      </p:sp>
      <p:sp>
        <p:nvSpPr>
          <p:cNvPr id="5" name="Rectangle 4"/>
          <p:cNvSpPr/>
          <p:nvPr/>
        </p:nvSpPr>
        <p:spPr>
          <a:xfrm>
            <a:off x="2209800" y="5181600"/>
            <a:ext cx="2133600"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ysClr val="windowText" lastClr="000000"/>
                </a:solidFill>
              </a:rPr>
              <a:t>Applet</a:t>
            </a:r>
            <a:endParaRPr lang="en-US" sz="2400" dirty="0">
              <a:solidFill>
                <a:sysClr val="windowText" lastClr="000000"/>
              </a:solidFill>
            </a:endParaRPr>
          </a:p>
        </p:txBody>
      </p:sp>
      <p:sp>
        <p:nvSpPr>
          <p:cNvPr id="6" name="Rectangle 5"/>
          <p:cNvSpPr/>
          <p:nvPr/>
        </p:nvSpPr>
        <p:spPr>
          <a:xfrm>
            <a:off x="3581400" y="4343400"/>
            <a:ext cx="2133600"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ysClr val="windowText" lastClr="000000"/>
                </a:solidFill>
              </a:rPr>
              <a:t>Panel</a:t>
            </a:r>
            <a:endParaRPr lang="en-US" sz="2400" dirty="0">
              <a:solidFill>
                <a:sysClr val="windowText" lastClr="000000"/>
              </a:solidFill>
            </a:endParaRPr>
          </a:p>
        </p:txBody>
      </p:sp>
      <p:sp>
        <p:nvSpPr>
          <p:cNvPr id="7" name="Rectangle 6"/>
          <p:cNvSpPr/>
          <p:nvPr/>
        </p:nvSpPr>
        <p:spPr>
          <a:xfrm>
            <a:off x="4800600" y="3505200"/>
            <a:ext cx="2133600"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ysClr val="windowText" lastClr="000000"/>
                </a:solidFill>
              </a:rPr>
              <a:t>Container</a:t>
            </a:r>
            <a:endParaRPr lang="en-US" sz="2400" dirty="0">
              <a:solidFill>
                <a:sysClr val="windowText" lastClr="000000"/>
              </a:solidFill>
            </a:endParaRPr>
          </a:p>
        </p:txBody>
      </p:sp>
      <p:sp>
        <p:nvSpPr>
          <p:cNvPr id="8" name="Rectangle 7"/>
          <p:cNvSpPr/>
          <p:nvPr/>
        </p:nvSpPr>
        <p:spPr>
          <a:xfrm>
            <a:off x="5867400" y="2667000"/>
            <a:ext cx="2133600"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ysClr val="windowText" lastClr="000000"/>
                </a:solidFill>
              </a:rPr>
              <a:t>Component</a:t>
            </a:r>
            <a:endParaRPr lang="en-US" sz="2400" dirty="0">
              <a:solidFill>
                <a:sysClr val="windowText" lastClr="000000"/>
              </a:solidFill>
            </a:endParaRPr>
          </a:p>
        </p:txBody>
      </p:sp>
      <p:sp>
        <p:nvSpPr>
          <p:cNvPr id="9" name="Rectangle 8"/>
          <p:cNvSpPr/>
          <p:nvPr/>
        </p:nvSpPr>
        <p:spPr>
          <a:xfrm>
            <a:off x="6781800" y="1828800"/>
            <a:ext cx="2133600"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ysClr val="windowText" lastClr="000000"/>
                </a:solidFill>
              </a:rPr>
              <a:t>Object</a:t>
            </a:r>
            <a:endParaRPr lang="en-US" sz="2400" dirty="0">
              <a:solidFill>
                <a:sysClr val="windowText" lastClr="000000"/>
              </a:solidFill>
            </a:endParaRPr>
          </a:p>
        </p:txBody>
      </p:sp>
      <p:grpSp>
        <p:nvGrpSpPr>
          <p:cNvPr id="10" name="Group 9"/>
          <p:cNvGrpSpPr/>
          <p:nvPr/>
        </p:nvGrpSpPr>
        <p:grpSpPr>
          <a:xfrm rot="2800480">
            <a:off x="1683796" y="5196742"/>
            <a:ext cx="248746" cy="965624"/>
            <a:chOff x="5029200" y="1752600"/>
            <a:chExt cx="381000" cy="1479030"/>
          </a:xfrm>
        </p:grpSpPr>
        <p:sp>
          <p:nvSpPr>
            <p:cNvPr id="11" name="Isosceles Triangle 10"/>
            <p:cNvSpPr/>
            <p:nvPr/>
          </p:nvSpPr>
          <p:spPr>
            <a:xfrm>
              <a:off x="5029200" y="1752600"/>
              <a:ext cx="381000" cy="32844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rot="5400000">
              <a:off x="4642124" y="2659336"/>
              <a:ext cx="1143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rot="2800480">
            <a:off x="3055395" y="4358541"/>
            <a:ext cx="248746" cy="965624"/>
            <a:chOff x="5029200" y="1752600"/>
            <a:chExt cx="381000" cy="1479030"/>
          </a:xfrm>
        </p:grpSpPr>
        <p:sp>
          <p:nvSpPr>
            <p:cNvPr id="14" name="Isosceles Triangle 13"/>
            <p:cNvSpPr/>
            <p:nvPr/>
          </p:nvSpPr>
          <p:spPr>
            <a:xfrm>
              <a:off x="5029200" y="1752600"/>
              <a:ext cx="381000" cy="32844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rot="5400000">
              <a:off x="4642124" y="2659336"/>
              <a:ext cx="1143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rot="2800480">
            <a:off x="4274596" y="3520343"/>
            <a:ext cx="248746" cy="965624"/>
            <a:chOff x="5029200" y="1752600"/>
            <a:chExt cx="381000" cy="1479030"/>
          </a:xfrm>
        </p:grpSpPr>
        <p:sp>
          <p:nvSpPr>
            <p:cNvPr id="17" name="Isosceles Triangle 16"/>
            <p:cNvSpPr/>
            <p:nvPr/>
          </p:nvSpPr>
          <p:spPr>
            <a:xfrm>
              <a:off x="5029200" y="1752600"/>
              <a:ext cx="381000" cy="32844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rot="5400000">
              <a:off x="4642124" y="2659336"/>
              <a:ext cx="1143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rot="2800480">
            <a:off x="5341395" y="2682142"/>
            <a:ext cx="248746" cy="965624"/>
            <a:chOff x="5029200" y="1752600"/>
            <a:chExt cx="381000" cy="1479030"/>
          </a:xfrm>
        </p:grpSpPr>
        <p:sp>
          <p:nvSpPr>
            <p:cNvPr id="20" name="Isosceles Triangle 19"/>
            <p:cNvSpPr/>
            <p:nvPr/>
          </p:nvSpPr>
          <p:spPr>
            <a:xfrm>
              <a:off x="5029200" y="1752600"/>
              <a:ext cx="381000" cy="32844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rot="5400000">
              <a:off x="4642124" y="2659336"/>
              <a:ext cx="1143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rot="2800480">
            <a:off x="6255794" y="1843943"/>
            <a:ext cx="248746" cy="965624"/>
            <a:chOff x="5029200" y="1752600"/>
            <a:chExt cx="381000" cy="1479030"/>
          </a:xfrm>
        </p:grpSpPr>
        <p:sp>
          <p:nvSpPr>
            <p:cNvPr id="23" name="Isosceles Triangle 22"/>
            <p:cNvSpPr/>
            <p:nvPr/>
          </p:nvSpPr>
          <p:spPr>
            <a:xfrm>
              <a:off x="5029200" y="1752600"/>
              <a:ext cx="381000" cy="32844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rot="5400000">
              <a:off x="4642124" y="2659336"/>
              <a:ext cx="1143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Hello World (cont…)</a:t>
            </a:r>
            <a:endParaRPr lang="en-US" dirty="0"/>
          </a:p>
        </p:txBody>
      </p:sp>
      <p:grpSp>
        <p:nvGrpSpPr>
          <p:cNvPr id="9" name="Group 8"/>
          <p:cNvGrpSpPr/>
          <p:nvPr/>
        </p:nvGrpSpPr>
        <p:grpSpPr>
          <a:xfrm>
            <a:off x="1905000" y="2133600"/>
            <a:ext cx="5214409" cy="3119437"/>
            <a:chOff x="1905000" y="2133600"/>
            <a:chExt cx="5214409" cy="3119437"/>
          </a:xfrm>
        </p:grpSpPr>
        <p:pic>
          <p:nvPicPr>
            <p:cNvPr id="1026" name="Picture 2"/>
            <p:cNvPicPr>
              <a:picLocks noChangeAspect="1" noChangeArrowheads="1"/>
            </p:cNvPicPr>
            <p:nvPr/>
          </p:nvPicPr>
          <p:blipFill>
            <a:blip r:embed="rId2"/>
            <a:srcRect/>
            <a:stretch>
              <a:fillRect/>
            </a:stretch>
          </p:blipFill>
          <p:spPr bwMode="auto">
            <a:xfrm>
              <a:off x="1905000" y="2133600"/>
              <a:ext cx="5214409" cy="3119437"/>
            </a:xfrm>
            <a:prstGeom prst="rect">
              <a:avLst/>
            </a:prstGeom>
            <a:noFill/>
            <a:ln w="9525">
              <a:noFill/>
              <a:miter lim="800000"/>
              <a:headEnd/>
              <a:tailEnd/>
            </a:ln>
            <a:effectLst/>
          </p:spPr>
        </p:pic>
        <p:cxnSp>
          <p:nvCxnSpPr>
            <p:cNvPr id="6" name="Straight Connector 5"/>
            <p:cNvCxnSpPr/>
            <p:nvPr/>
          </p:nvCxnSpPr>
          <p:spPr>
            <a:xfrm>
              <a:off x="3854970" y="5181600"/>
              <a:ext cx="762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2743200"/>
            <a:ext cx="8077200" cy="1143000"/>
          </a:xfrm>
        </p:spPr>
        <p:txBody>
          <a:bodyPr/>
          <a:lstStyle/>
          <a:p>
            <a:pPr algn="ctr"/>
            <a:r>
              <a:rPr lang="en-US" dirty="0" smtClean="0"/>
              <a:t>Structural Modeling</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Modeling</a:t>
            </a:r>
            <a:endParaRPr lang="en-US" dirty="0"/>
          </a:p>
        </p:txBody>
      </p:sp>
      <p:sp>
        <p:nvSpPr>
          <p:cNvPr id="3" name="Content Placeholder 2"/>
          <p:cNvSpPr>
            <a:spLocks noGrp="1"/>
          </p:cNvSpPr>
          <p:nvPr>
            <p:ph idx="1"/>
          </p:nvPr>
        </p:nvSpPr>
        <p:spPr/>
        <p:txBody>
          <a:bodyPr/>
          <a:lstStyle/>
          <a:p>
            <a:r>
              <a:rPr lang="en-US" dirty="0" smtClean="0"/>
              <a:t>Structural models represents the structural elements composing a system or function.</a:t>
            </a:r>
          </a:p>
          <a:p>
            <a:endParaRPr lang="en-US" dirty="0" smtClean="0"/>
          </a:p>
          <a:p>
            <a:r>
              <a:rPr lang="en-US" dirty="0" smtClean="0"/>
              <a:t>These models reflect the static relationships of a structure.</a:t>
            </a:r>
          </a:p>
          <a:p>
            <a:endParaRPr lang="en-US" dirty="0" smtClean="0"/>
          </a:p>
          <a:p>
            <a:r>
              <a:rPr lang="en-US" dirty="0" smtClean="0"/>
              <a:t>Class diagrams, object diagrams, component diagrams and deployment diagrams.</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2743200"/>
            <a:ext cx="8077200" cy="1143000"/>
          </a:xfrm>
        </p:spPr>
        <p:txBody>
          <a:bodyPr/>
          <a:lstStyle/>
          <a:p>
            <a:pPr algn="ctr"/>
            <a:r>
              <a:rPr lang="en-US" dirty="0" smtClean="0"/>
              <a:t>Classes</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Classes</a:t>
            </a:r>
            <a:endParaRPr lang="en-US" dirty="0"/>
          </a:p>
        </p:txBody>
      </p:sp>
      <p:sp>
        <p:nvSpPr>
          <p:cNvPr id="3" name="Content Placeholder 2"/>
          <p:cNvSpPr>
            <a:spLocks noGrp="1"/>
          </p:cNvSpPr>
          <p:nvPr>
            <p:ph idx="1"/>
          </p:nvPr>
        </p:nvSpPr>
        <p:spPr/>
        <p:txBody>
          <a:bodyPr/>
          <a:lstStyle/>
          <a:p>
            <a:r>
              <a:rPr lang="en-US" dirty="0" smtClean="0"/>
              <a:t>A class is a collection of similar (attributes, operations, relationships) objects.</a:t>
            </a:r>
          </a:p>
          <a:p>
            <a:endParaRPr lang="en-US" dirty="0" smtClean="0"/>
          </a:p>
          <a:p>
            <a:r>
              <a:rPr lang="en-US" dirty="0" smtClean="0"/>
              <a:t>Classes are used to capture the vocabulary of the system.</a:t>
            </a:r>
          </a:p>
          <a:p>
            <a:endParaRPr lang="en-US" dirty="0" smtClean="0"/>
          </a:p>
          <a:p>
            <a:r>
              <a:rPr lang="en-US" dirty="0" smtClean="0"/>
              <a:t>Class is represented as a rectangle in UML.</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Classes - Example</a:t>
            </a:r>
            <a:endParaRPr lang="en-US" dirty="0"/>
          </a:p>
        </p:txBody>
      </p:sp>
      <p:pic>
        <p:nvPicPr>
          <p:cNvPr id="1026" name="Picture 2" descr="http://2.bp.blogspot.com/-CH1XjYBMSKc/UadlwYUY2WI/AAAAAAAAAGc/0XbodOqI2fE/s320/24-class-notation.png"/>
          <p:cNvPicPr>
            <a:picLocks noChangeAspect="1" noChangeArrowheads="1"/>
          </p:cNvPicPr>
          <p:nvPr/>
        </p:nvPicPr>
        <p:blipFill>
          <a:blip r:embed="rId2"/>
          <a:srcRect/>
          <a:stretch>
            <a:fillRect/>
          </a:stretch>
        </p:blipFill>
        <p:spPr bwMode="auto">
          <a:xfrm>
            <a:off x="2743200" y="2590800"/>
            <a:ext cx="3879273" cy="21336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System - Definition</a:t>
            </a:r>
            <a:endParaRPr lang="en-US" dirty="0"/>
          </a:p>
        </p:txBody>
      </p:sp>
      <p:sp>
        <p:nvSpPr>
          <p:cNvPr id="5" name="Rectangle 4"/>
          <p:cNvSpPr/>
          <p:nvPr/>
        </p:nvSpPr>
        <p:spPr>
          <a:xfrm>
            <a:off x="1447800" y="2133600"/>
            <a:ext cx="6248400" cy="32004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3124200" y="2438400"/>
            <a:ext cx="3048000" cy="1219200"/>
          </a:xfrm>
          <a:prstGeom prst="rect">
            <a:avLst/>
          </a:prstGeom>
          <a:solidFill>
            <a:srgbClr val="7030A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Software [Set of programs]</a:t>
            </a:r>
          </a:p>
          <a:p>
            <a:pPr algn="ctr"/>
            <a:r>
              <a:rPr lang="en-US" dirty="0" smtClean="0"/>
              <a:t>(Source Code)</a:t>
            </a:r>
            <a:endParaRPr lang="en-US" dirty="0"/>
          </a:p>
        </p:txBody>
      </p:sp>
      <p:sp>
        <p:nvSpPr>
          <p:cNvPr id="6" name="TextBox 5"/>
          <p:cNvSpPr txBox="1"/>
          <p:nvPr/>
        </p:nvSpPr>
        <p:spPr>
          <a:xfrm>
            <a:off x="1981200" y="4191001"/>
            <a:ext cx="5334000" cy="1323439"/>
          </a:xfrm>
          <a:prstGeom prst="rect">
            <a:avLst/>
          </a:prstGeom>
          <a:noFill/>
        </p:spPr>
        <p:txBody>
          <a:bodyPr wrap="square" rtlCol="0">
            <a:spAutoFit/>
          </a:bodyPr>
          <a:lstStyle/>
          <a:p>
            <a:r>
              <a:rPr lang="en-US" sz="2000" dirty="0" smtClean="0">
                <a:solidFill>
                  <a:schemeClr val="bg1"/>
                </a:solidFill>
              </a:rPr>
              <a:t>Configuration files, system documentation, end-user documentation, test results, maintenance records etc…</a:t>
            </a:r>
          </a:p>
          <a:p>
            <a:endParaRPr lang="en-US" sz="2000" dirty="0">
              <a:solidFill>
                <a:schemeClr val="bg1"/>
              </a:solidFill>
            </a:endParaRPr>
          </a:p>
        </p:txBody>
      </p:sp>
      <p:sp>
        <p:nvSpPr>
          <p:cNvPr id="7" name="TextBox 6"/>
          <p:cNvSpPr txBox="1"/>
          <p:nvPr/>
        </p:nvSpPr>
        <p:spPr>
          <a:xfrm>
            <a:off x="4191000" y="3505200"/>
            <a:ext cx="575799" cy="923330"/>
          </a:xfrm>
          <a:prstGeom prst="rect">
            <a:avLst/>
          </a:prstGeom>
          <a:noFill/>
        </p:spPr>
        <p:txBody>
          <a:bodyPr wrap="none" rtlCol="0">
            <a:spAutoFit/>
          </a:bodyPr>
          <a:lstStyle/>
          <a:p>
            <a:r>
              <a:rPr lang="en-US" sz="5400" dirty="0" smtClean="0">
                <a:solidFill>
                  <a:schemeClr val="bg1"/>
                </a:solidFill>
              </a:rPr>
              <a:t>+</a:t>
            </a:r>
            <a:endParaRPr lang="en-US" sz="5400" dirty="0">
              <a:solidFill>
                <a:schemeClr val="bg1"/>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Classes - Name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 class name is a textual string.</a:t>
            </a:r>
          </a:p>
          <a:p>
            <a:endParaRPr lang="en-US" dirty="0" smtClean="0"/>
          </a:p>
          <a:p>
            <a:r>
              <a:rPr lang="en-US" dirty="0" smtClean="0"/>
              <a:t>Every class must have a name that distinguishes it from every other class.</a:t>
            </a:r>
          </a:p>
          <a:p>
            <a:endParaRPr lang="en-US" dirty="0" smtClean="0"/>
          </a:p>
          <a:p>
            <a:r>
              <a:rPr lang="en-US" dirty="0" smtClean="0"/>
              <a:t>A class name may contain any number of letters, numbers and punctuation marks except : which is used to separate a class from its package.</a:t>
            </a:r>
          </a:p>
          <a:p>
            <a:endParaRPr lang="en-US" dirty="0" smtClean="0"/>
          </a:p>
          <a:p>
            <a:r>
              <a:rPr lang="en-US" dirty="0" smtClean="0"/>
              <a:t>A class name always starts with a uppercase letter.</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Classes – Name (cont…)</a:t>
            </a:r>
            <a:endParaRPr lang="en-US" dirty="0"/>
          </a:p>
        </p:txBody>
      </p:sp>
      <p:pic>
        <p:nvPicPr>
          <p:cNvPr id="1026" name="Picture 2" descr="http://2.bp.blogspot.com/-YNIPAGWh2gE/UadmAhruDTI/AAAAAAAAAGs/0Fz6kETdXKQ/s320/26-simple-and-path-names.png"/>
          <p:cNvPicPr>
            <a:picLocks noChangeAspect="1" noChangeArrowheads="1"/>
          </p:cNvPicPr>
          <p:nvPr/>
        </p:nvPicPr>
        <p:blipFill>
          <a:blip r:embed="rId2"/>
          <a:srcRect/>
          <a:stretch>
            <a:fillRect/>
          </a:stretch>
        </p:blipFill>
        <p:spPr bwMode="auto">
          <a:xfrm>
            <a:off x="2133600" y="2895600"/>
            <a:ext cx="5272209" cy="1219200"/>
          </a:xfrm>
          <a:prstGeom prst="rect">
            <a:avLst/>
          </a:prstGeom>
          <a:noFill/>
        </p:spPr>
      </p:pic>
      <p:sp>
        <p:nvSpPr>
          <p:cNvPr id="5" name="TextBox 4"/>
          <p:cNvSpPr txBox="1"/>
          <p:nvPr/>
        </p:nvSpPr>
        <p:spPr>
          <a:xfrm>
            <a:off x="2819400" y="2133600"/>
            <a:ext cx="1550424" cy="369332"/>
          </a:xfrm>
          <a:prstGeom prst="rect">
            <a:avLst/>
          </a:prstGeom>
          <a:noFill/>
        </p:spPr>
        <p:txBody>
          <a:bodyPr wrap="none" rtlCol="0">
            <a:spAutoFit/>
          </a:bodyPr>
          <a:lstStyle/>
          <a:p>
            <a:r>
              <a:rPr lang="en-US" b="1" dirty="0" smtClean="0"/>
              <a:t>Simple names</a:t>
            </a:r>
            <a:endParaRPr lang="en-US" b="1" dirty="0"/>
          </a:p>
        </p:txBody>
      </p:sp>
      <p:sp>
        <p:nvSpPr>
          <p:cNvPr id="6" name="TextBox 5"/>
          <p:cNvSpPr txBox="1"/>
          <p:nvPr/>
        </p:nvSpPr>
        <p:spPr>
          <a:xfrm>
            <a:off x="5638800" y="2895600"/>
            <a:ext cx="1242648" cy="369332"/>
          </a:xfrm>
          <a:prstGeom prst="rect">
            <a:avLst/>
          </a:prstGeom>
          <a:noFill/>
        </p:spPr>
        <p:txBody>
          <a:bodyPr wrap="none" rtlCol="0">
            <a:spAutoFit/>
          </a:bodyPr>
          <a:lstStyle/>
          <a:p>
            <a:r>
              <a:rPr lang="en-US" b="1" dirty="0" smtClean="0"/>
              <a:t>Path name</a:t>
            </a:r>
            <a:endParaRPr lang="en-US" b="1"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Classes - Attributes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An attribute is a named property.</a:t>
            </a:r>
          </a:p>
          <a:p>
            <a:endParaRPr lang="en-US" dirty="0" smtClean="0"/>
          </a:p>
          <a:p>
            <a:r>
              <a:rPr lang="en-US" dirty="0" smtClean="0"/>
              <a:t>These attributes are similar for all the objects of the class.</a:t>
            </a:r>
          </a:p>
          <a:p>
            <a:endParaRPr lang="en-US" dirty="0" smtClean="0"/>
          </a:p>
          <a:p>
            <a:r>
              <a:rPr lang="en-US" dirty="0" smtClean="0"/>
              <a:t>Graphically the attributes are listed in a compartment below the class name.</a:t>
            </a:r>
          </a:p>
          <a:p>
            <a:endParaRPr lang="en-US" dirty="0" smtClean="0"/>
          </a:p>
          <a:p>
            <a:r>
              <a:rPr lang="en-US" dirty="0" smtClean="0"/>
              <a:t>The first letter in the attribute name will be in lowercase and the first letter of the rest of the words will be in uppercase.</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Classes – Attributes (cont…)</a:t>
            </a:r>
            <a:endParaRPr lang="en-US" dirty="0"/>
          </a:p>
        </p:txBody>
      </p:sp>
      <p:sp>
        <p:nvSpPr>
          <p:cNvPr id="3" name="Content Placeholder 2"/>
          <p:cNvSpPr>
            <a:spLocks noGrp="1"/>
          </p:cNvSpPr>
          <p:nvPr>
            <p:ph idx="1"/>
          </p:nvPr>
        </p:nvSpPr>
        <p:spPr>
          <a:xfrm>
            <a:off x="609600" y="1600201"/>
            <a:ext cx="8077200" cy="1523999"/>
          </a:xfrm>
        </p:spPr>
        <p:txBody>
          <a:bodyPr>
            <a:normAutofit lnSpcReduction="10000"/>
          </a:bodyPr>
          <a:lstStyle/>
          <a:p>
            <a:r>
              <a:rPr lang="en-US" dirty="0" smtClean="0"/>
              <a:t>Attributes may be represented only with names or along with the type and an initial value.</a:t>
            </a:r>
            <a:endParaRPr lang="en-US" dirty="0"/>
          </a:p>
        </p:txBody>
      </p:sp>
      <p:pic>
        <p:nvPicPr>
          <p:cNvPr id="76802" name="Picture 2" descr="http://4.bp.blogspot.com/-QLnSJWo5yoc/Uadl4Myt8EI/AAAAAAAAAGk/b3UmbWeixDo/s200/25-attributes.png"/>
          <p:cNvPicPr>
            <a:picLocks noChangeAspect="1" noChangeArrowheads="1"/>
          </p:cNvPicPr>
          <p:nvPr/>
        </p:nvPicPr>
        <p:blipFill>
          <a:blip r:embed="rId2"/>
          <a:srcRect/>
          <a:stretch>
            <a:fillRect/>
          </a:stretch>
        </p:blipFill>
        <p:spPr bwMode="auto">
          <a:xfrm>
            <a:off x="2057400" y="3429000"/>
            <a:ext cx="1533525" cy="1905000"/>
          </a:xfrm>
          <a:prstGeom prst="rect">
            <a:avLst/>
          </a:prstGeom>
          <a:noFill/>
        </p:spPr>
      </p:pic>
      <p:pic>
        <p:nvPicPr>
          <p:cNvPr id="76804" name="Picture 4" descr="http://3.bp.blogspot.com/-YwQLUplIUQE/UadmNoFfHNI/AAAAAAAAAG0/ZZ4F70HAhXM/s320/27-attributes-and-class.png"/>
          <p:cNvPicPr>
            <a:picLocks noChangeAspect="1" noChangeArrowheads="1"/>
          </p:cNvPicPr>
          <p:nvPr/>
        </p:nvPicPr>
        <p:blipFill>
          <a:blip r:embed="rId3"/>
          <a:srcRect/>
          <a:stretch>
            <a:fillRect/>
          </a:stretch>
        </p:blipFill>
        <p:spPr bwMode="auto">
          <a:xfrm>
            <a:off x="4495800" y="3505200"/>
            <a:ext cx="3048000" cy="1657351"/>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Classes - Operations</a:t>
            </a:r>
            <a:endParaRPr lang="en-US" dirty="0"/>
          </a:p>
        </p:txBody>
      </p:sp>
      <p:sp>
        <p:nvSpPr>
          <p:cNvPr id="3" name="Content Placeholder 2"/>
          <p:cNvSpPr>
            <a:spLocks noGrp="1"/>
          </p:cNvSpPr>
          <p:nvPr>
            <p:ph idx="1"/>
          </p:nvPr>
        </p:nvSpPr>
        <p:spPr/>
        <p:txBody>
          <a:bodyPr>
            <a:normAutofit lnSpcReduction="10000"/>
          </a:bodyPr>
          <a:lstStyle/>
          <a:p>
            <a:r>
              <a:rPr lang="en-US" dirty="0" smtClean="0"/>
              <a:t>An operation is an implementation of service that can be requested from any object of the class to affect its behavior.</a:t>
            </a:r>
          </a:p>
          <a:p>
            <a:endParaRPr lang="en-US" dirty="0" smtClean="0"/>
          </a:p>
          <a:p>
            <a:r>
              <a:rPr lang="en-US" dirty="0" smtClean="0"/>
              <a:t>These operations are similar for all the objects of the class.</a:t>
            </a:r>
          </a:p>
          <a:p>
            <a:endParaRPr lang="en-US" dirty="0" smtClean="0"/>
          </a:p>
          <a:p>
            <a:r>
              <a:rPr lang="en-US" dirty="0" smtClean="0"/>
              <a:t>Operations are listed in a compartment below the attributes compartment.</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Classes – Operations (cont…)</a:t>
            </a:r>
            <a:endParaRPr lang="en-US" dirty="0"/>
          </a:p>
        </p:txBody>
      </p:sp>
      <p:sp>
        <p:nvSpPr>
          <p:cNvPr id="3" name="Content Placeholder 2"/>
          <p:cNvSpPr>
            <a:spLocks noGrp="1"/>
          </p:cNvSpPr>
          <p:nvPr>
            <p:ph idx="1"/>
          </p:nvPr>
        </p:nvSpPr>
        <p:spPr>
          <a:xfrm>
            <a:off x="609600" y="1600201"/>
            <a:ext cx="8077200" cy="1371599"/>
          </a:xfrm>
        </p:spPr>
        <p:txBody>
          <a:bodyPr>
            <a:normAutofit fontScale="92500" lnSpcReduction="10000"/>
          </a:bodyPr>
          <a:lstStyle/>
          <a:p>
            <a:r>
              <a:rPr lang="en-US" dirty="0" smtClean="0"/>
              <a:t>An operation may be represented only with its name or along with the parameters or with the return type.</a:t>
            </a:r>
            <a:endParaRPr lang="en-US" dirty="0"/>
          </a:p>
        </p:txBody>
      </p:sp>
      <p:pic>
        <p:nvPicPr>
          <p:cNvPr id="78850" name="Picture 2" descr="http://4.bp.blogspot.com/-jHd4PdHpHto/UadmSJEs3LI/AAAAAAAAAG8/0vNbnKJRrFc/s200/28-operations.png"/>
          <p:cNvPicPr>
            <a:picLocks noChangeAspect="1" noChangeArrowheads="1"/>
          </p:cNvPicPr>
          <p:nvPr/>
        </p:nvPicPr>
        <p:blipFill>
          <a:blip r:embed="rId2"/>
          <a:srcRect/>
          <a:stretch>
            <a:fillRect/>
          </a:stretch>
        </p:blipFill>
        <p:spPr bwMode="auto">
          <a:xfrm>
            <a:off x="1676400" y="3581400"/>
            <a:ext cx="1743075" cy="1905000"/>
          </a:xfrm>
          <a:prstGeom prst="rect">
            <a:avLst/>
          </a:prstGeom>
          <a:noFill/>
        </p:spPr>
      </p:pic>
      <p:pic>
        <p:nvPicPr>
          <p:cNvPr id="78852" name="Picture 4" descr="http://4.bp.blogspot.com/-bEtcw9xKcJQ/UadmYRPYx-I/AAAAAAAAAHE/dyCMFlFEhpo/s320/29-operations-and-signatures.png"/>
          <p:cNvPicPr>
            <a:picLocks noChangeAspect="1" noChangeArrowheads="1"/>
          </p:cNvPicPr>
          <p:nvPr/>
        </p:nvPicPr>
        <p:blipFill>
          <a:blip r:embed="rId3"/>
          <a:srcRect/>
          <a:stretch>
            <a:fillRect/>
          </a:stretch>
        </p:blipFill>
        <p:spPr bwMode="auto">
          <a:xfrm>
            <a:off x="4343400" y="3657600"/>
            <a:ext cx="3048000" cy="1724025"/>
          </a:xfrm>
          <a:prstGeom prst="rect">
            <a:avLst/>
          </a:prstGeo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Classes - Responsibilities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responsibility is the contract of a class that specifies that the objects of that class will have the same attributes and operations.</a:t>
            </a:r>
          </a:p>
          <a:p>
            <a:endParaRPr lang="en-US" dirty="0" smtClean="0"/>
          </a:p>
          <a:p>
            <a:r>
              <a:rPr lang="en-US" dirty="0" smtClean="0"/>
              <a:t>The attributes and operations are the features by which the class’s responsibilities are carried out.</a:t>
            </a:r>
          </a:p>
          <a:p>
            <a:endParaRPr lang="en-US" dirty="0" smtClean="0"/>
          </a:p>
          <a:p>
            <a:r>
              <a:rPr lang="en-US" dirty="0" smtClean="0"/>
              <a:t>Graphically responsibilities can be modeled in a separate compartment at the bottom of the class icon.</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Classes – Responsibilities (cont…)</a:t>
            </a:r>
            <a:endParaRPr lang="en-US" dirty="0"/>
          </a:p>
        </p:txBody>
      </p:sp>
      <p:sp>
        <p:nvSpPr>
          <p:cNvPr id="3" name="Content Placeholder 2"/>
          <p:cNvSpPr>
            <a:spLocks noGrp="1"/>
          </p:cNvSpPr>
          <p:nvPr>
            <p:ph idx="1"/>
          </p:nvPr>
        </p:nvSpPr>
        <p:spPr/>
        <p:txBody>
          <a:bodyPr>
            <a:normAutofit lnSpcReduction="10000"/>
          </a:bodyPr>
          <a:lstStyle/>
          <a:p>
            <a:r>
              <a:rPr lang="en-US" dirty="0" smtClean="0"/>
              <a:t>Responsibilities are represented just as plain text.</a:t>
            </a:r>
          </a:p>
          <a:p>
            <a:endParaRPr lang="en-US" dirty="0" smtClean="0"/>
          </a:p>
          <a:p>
            <a:r>
              <a:rPr lang="en-US" dirty="0" smtClean="0"/>
              <a:t>A well-structured class will have one or more responsibilities.</a:t>
            </a:r>
          </a:p>
          <a:p>
            <a:endParaRPr lang="en-US" dirty="0" smtClean="0"/>
          </a:p>
          <a:p>
            <a:r>
              <a:rPr lang="en-US" dirty="0" smtClean="0"/>
              <a:t>Responsibilities can be gathered by using techniques like CRC cards and use case analysis.</a:t>
            </a:r>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Classes – Responsibilities (cont…)</a:t>
            </a:r>
            <a:endParaRPr lang="en-US" dirty="0"/>
          </a:p>
        </p:txBody>
      </p:sp>
      <p:pic>
        <p:nvPicPr>
          <p:cNvPr id="80898" name="Picture 2" descr="http://4.bp.blogspot.com/-BUKvSLkQtEg/Uadmng53DpI/AAAAAAAAAHM/6NT6iKj86zw/s320/30-responsibilities.png"/>
          <p:cNvPicPr>
            <a:picLocks noChangeAspect="1" noChangeArrowheads="1"/>
          </p:cNvPicPr>
          <p:nvPr/>
        </p:nvPicPr>
        <p:blipFill>
          <a:blip r:embed="rId2"/>
          <a:srcRect/>
          <a:stretch>
            <a:fillRect/>
          </a:stretch>
        </p:blipFill>
        <p:spPr bwMode="auto">
          <a:xfrm>
            <a:off x="2819400" y="2590800"/>
            <a:ext cx="3048000" cy="1743076"/>
          </a:xfrm>
          <a:prstGeom prst="rect">
            <a:avLst/>
          </a:prstGeo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Common Modeling Techniques - Modeling the Vocabulary of a System</a:t>
            </a:r>
            <a:endParaRPr lang="en-US" sz="3600" dirty="0"/>
          </a:p>
        </p:txBody>
      </p:sp>
      <p:sp>
        <p:nvSpPr>
          <p:cNvPr id="3" name="Content Placeholder 2"/>
          <p:cNvSpPr>
            <a:spLocks noGrp="1"/>
          </p:cNvSpPr>
          <p:nvPr>
            <p:ph idx="1"/>
          </p:nvPr>
        </p:nvSpPr>
        <p:spPr/>
        <p:txBody>
          <a:bodyPr>
            <a:normAutofit fontScale="85000" lnSpcReduction="20000"/>
          </a:bodyPr>
          <a:lstStyle/>
          <a:p>
            <a:r>
              <a:rPr lang="en-US" dirty="0" smtClean="0"/>
              <a:t>To model the vocabulary of a system:</a:t>
            </a:r>
          </a:p>
          <a:p>
            <a:endParaRPr lang="en-US" dirty="0" smtClean="0"/>
          </a:p>
          <a:p>
            <a:pPr lvl="1"/>
            <a:r>
              <a:rPr lang="en-US" dirty="0" smtClean="0"/>
              <a:t>Identify those things that users or implementers use to describe the problem or solution. Use CRC cards and use case-based analysis to help find these abstractions.</a:t>
            </a:r>
          </a:p>
          <a:p>
            <a:pPr lvl="1"/>
            <a:endParaRPr lang="en-US" dirty="0" smtClean="0"/>
          </a:p>
          <a:p>
            <a:pPr lvl="1"/>
            <a:r>
              <a:rPr lang="en-US" dirty="0" smtClean="0"/>
              <a:t>For each abstraction, identify a set of responsibilities. Make sure that each class is crisply defined and that there is a good balance of responsibilities among all your classes.</a:t>
            </a:r>
          </a:p>
          <a:p>
            <a:pPr lvl="1"/>
            <a:endParaRPr lang="en-US" dirty="0" smtClean="0"/>
          </a:p>
          <a:p>
            <a:pPr lvl="1"/>
            <a:r>
              <a:rPr lang="en-US" dirty="0" smtClean="0"/>
              <a:t>Provide the attributes and operations that are needed to carry out these responsibilities for each class.</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System - Examples</a:t>
            </a:r>
            <a:endParaRPr lang="en-US" dirty="0"/>
          </a:p>
        </p:txBody>
      </p:sp>
      <p:sp>
        <p:nvSpPr>
          <p:cNvPr id="3" name="Content Placeholder 2"/>
          <p:cNvSpPr>
            <a:spLocks noGrp="1"/>
          </p:cNvSpPr>
          <p:nvPr>
            <p:ph idx="1"/>
          </p:nvPr>
        </p:nvSpPr>
        <p:spPr/>
        <p:txBody>
          <a:bodyPr>
            <a:normAutofit lnSpcReduction="10000"/>
          </a:bodyPr>
          <a:lstStyle/>
          <a:p>
            <a:r>
              <a:rPr lang="en-US" dirty="0" smtClean="0"/>
              <a:t>Operating systems</a:t>
            </a:r>
          </a:p>
          <a:p>
            <a:r>
              <a:rPr lang="en-US" dirty="0" smtClean="0"/>
              <a:t>Computer reservation systems</a:t>
            </a:r>
          </a:p>
          <a:p>
            <a:r>
              <a:rPr lang="en-US" dirty="0" smtClean="0"/>
              <a:t>Air traffic control systems</a:t>
            </a:r>
          </a:p>
          <a:p>
            <a:r>
              <a:rPr lang="en-US" dirty="0" smtClean="0"/>
              <a:t>Military command and control systems</a:t>
            </a:r>
          </a:p>
          <a:p>
            <a:r>
              <a:rPr lang="en-US" dirty="0" smtClean="0"/>
              <a:t>Telecommunication networks</a:t>
            </a:r>
          </a:p>
          <a:p>
            <a:r>
              <a:rPr lang="en-US" dirty="0" smtClean="0"/>
              <a:t>Content management systems</a:t>
            </a:r>
          </a:p>
          <a:p>
            <a:r>
              <a:rPr lang="en-US" dirty="0" smtClean="0"/>
              <a:t>Database management systems</a:t>
            </a:r>
          </a:p>
          <a:p>
            <a:r>
              <a:rPr lang="en-US" dirty="0" smtClean="0"/>
              <a:t>Expert systems etc…</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Common Modeling Techniques - Modeling the Vocabulary of a System</a:t>
            </a:r>
            <a:endParaRPr lang="en-US" sz="3600" dirty="0"/>
          </a:p>
        </p:txBody>
      </p:sp>
      <p:pic>
        <p:nvPicPr>
          <p:cNvPr id="83970" name="Picture 2" descr="http://1.bp.blogspot.com/-Wez7mwQknoM/Uadm5CBajjI/AAAAAAAAAHU/fi2MnZczSiw/s400/31-vocabulary.png"/>
          <p:cNvPicPr>
            <a:picLocks noChangeAspect="1" noChangeArrowheads="1"/>
          </p:cNvPicPr>
          <p:nvPr/>
        </p:nvPicPr>
        <p:blipFill>
          <a:blip r:embed="rId2"/>
          <a:srcRect/>
          <a:stretch>
            <a:fillRect/>
          </a:stretch>
        </p:blipFill>
        <p:spPr bwMode="auto">
          <a:xfrm>
            <a:off x="2362200" y="2514600"/>
            <a:ext cx="3810000" cy="2200275"/>
          </a:xfrm>
          <a:prstGeom prst="rect">
            <a:avLst/>
          </a:prstGeo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Common Modeling Techniques - Modeling the Distribution of Responsibilities in a System</a:t>
            </a:r>
            <a:endParaRPr lang="en-US" sz="2800" dirty="0"/>
          </a:p>
        </p:txBody>
      </p:sp>
      <p:sp>
        <p:nvSpPr>
          <p:cNvPr id="3" name="Content Placeholder 2"/>
          <p:cNvSpPr>
            <a:spLocks noGrp="1"/>
          </p:cNvSpPr>
          <p:nvPr>
            <p:ph idx="1"/>
          </p:nvPr>
        </p:nvSpPr>
        <p:spPr/>
        <p:txBody>
          <a:bodyPr>
            <a:normAutofit fontScale="70000" lnSpcReduction="20000"/>
          </a:bodyPr>
          <a:lstStyle/>
          <a:p>
            <a:r>
              <a:rPr lang="en-US" dirty="0" smtClean="0"/>
              <a:t>To model the distribution of responsibilities in a system:</a:t>
            </a:r>
            <a:br>
              <a:rPr lang="en-US" dirty="0" smtClean="0"/>
            </a:br>
            <a:endParaRPr lang="en-US" dirty="0" smtClean="0"/>
          </a:p>
          <a:p>
            <a:pPr lvl="1"/>
            <a:r>
              <a:rPr lang="en-US" dirty="0" smtClean="0"/>
              <a:t>Identify a set of classes that work together closely to carry out some behavior.</a:t>
            </a:r>
          </a:p>
          <a:p>
            <a:pPr lvl="1"/>
            <a:endParaRPr lang="en-US" dirty="0" smtClean="0"/>
          </a:p>
          <a:p>
            <a:pPr lvl="1"/>
            <a:r>
              <a:rPr lang="en-US" dirty="0" smtClean="0"/>
              <a:t>Identify a set of responsibilities for each of these classes.</a:t>
            </a:r>
          </a:p>
          <a:p>
            <a:pPr lvl="1"/>
            <a:endParaRPr lang="en-US" dirty="0" smtClean="0"/>
          </a:p>
          <a:p>
            <a:pPr lvl="1"/>
            <a:r>
              <a:rPr lang="en-US" dirty="0" smtClean="0"/>
              <a:t>Look at this set of classes as a whole, split classes that have too many responsibilities into smaller abstractions, collapse tiny classes that have trivial responsibilities into larger ones, and reallocate responsibilities so that each abstraction reasonably stands on its own.</a:t>
            </a:r>
          </a:p>
          <a:p>
            <a:pPr lvl="1"/>
            <a:endParaRPr lang="en-US" dirty="0" smtClean="0"/>
          </a:p>
          <a:p>
            <a:pPr lvl="1"/>
            <a:r>
              <a:rPr lang="en-US" dirty="0" smtClean="0"/>
              <a:t>Consider the ways in which those classes collaborate with one another, and redistribute their responsibilities accordingly so that no class within a collaboration does too much or too little.</a:t>
            </a:r>
          </a:p>
          <a:p>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Common Modeling Techniques - Modeling the Distribution of Responsibilities in a System</a:t>
            </a:r>
            <a:endParaRPr lang="en-US" sz="2800" dirty="0"/>
          </a:p>
        </p:txBody>
      </p:sp>
      <p:pic>
        <p:nvPicPr>
          <p:cNvPr id="89090" name="Picture 2" descr="http://4.bp.blogspot.com/-MvI_Zj6bpV0/UadnAU91TPI/AAAAAAAAAHc/i-l4bVQHZn8/s400/32-distribution-of-responsibilities.png"/>
          <p:cNvPicPr>
            <a:picLocks noChangeAspect="1" noChangeArrowheads="1"/>
          </p:cNvPicPr>
          <p:nvPr/>
        </p:nvPicPr>
        <p:blipFill>
          <a:blip r:embed="rId2"/>
          <a:srcRect/>
          <a:stretch>
            <a:fillRect/>
          </a:stretch>
        </p:blipFill>
        <p:spPr bwMode="auto">
          <a:xfrm>
            <a:off x="2057400" y="2514600"/>
            <a:ext cx="4775668" cy="2590800"/>
          </a:xfrm>
          <a:prstGeom prst="rect">
            <a:avLst/>
          </a:prstGeom>
          <a:noFill/>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Common Modeling Techniques - Modeling Non-software Things</a:t>
            </a:r>
            <a:endParaRPr lang="en-US" sz="3600" dirty="0"/>
          </a:p>
        </p:txBody>
      </p:sp>
      <p:sp>
        <p:nvSpPr>
          <p:cNvPr id="3" name="Content Placeholder 2"/>
          <p:cNvSpPr>
            <a:spLocks noGrp="1"/>
          </p:cNvSpPr>
          <p:nvPr>
            <p:ph idx="1"/>
          </p:nvPr>
        </p:nvSpPr>
        <p:spPr/>
        <p:txBody>
          <a:bodyPr>
            <a:normAutofit fontScale="85000" lnSpcReduction="20000"/>
          </a:bodyPr>
          <a:lstStyle/>
          <a:p>
            <a:r>
              <a:rPr lang="en-US" dirty="0" smtClean="0"/>
              <a:t>To model non-software things:</a:t>
            </a:r>
          </a:p>
          <a:p>
            <a:endParaRPr lang="en-US" dirty="0" smtClean="0"/>
          </a:p>
          <a:p>
            <a:pPr lvl="1"/>
            <a:r>
              <a:rPr lang="en-US" dirty="0" smtClean="0"/>
              <a:t>Model the thing you are abstracting as a class.</a:t>
            </a:r>
          </a:p>
          <a:p>
            <a:pPr lvl="1"/>
            <a:endParaRPr lang="en-US" dirty="0" smtClean="0"/>
          </a:p>
          <a:p>
            <a:pPr lvl="1"/>
            <a:r>
              <a:rPr lang="en-US" dirty="0" smtClean="0"/>
              <a:t> If you want to distinguish these things from the UML's defined building blocks, create a new building block by using stereotypes to specify these new semantics and to give a distinctive visual cue.</a:t>
            </a:r>
          </a:p>
          <a:p>
            <a:pPr lvl="1"/>
            <a:endParaRPr lang="en-US" dirty="0" smtClean="0"/>
          </a:p>
          <a:p>
            <a:pPr lvl="1"/>
            <a:r>
              <a:rPr lang="en-US" dirty="0" smtClean="0"/>
              <a:t>If the thing you are modeling is some kind of hardware that itself contains software, consider modeling it as a kind of node, as well, so that you can further expand on its structure.</a:t>
            </a:r>
          </a:p>
          <a:p>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Common Modeling Techniques - Modeling Non-software Things</a:t>
            </a:r>
            <a:endParaRPr lang="en-US" sz="3600" dirty="0"/>
          </a:p>
        </p:txBody>
      </p:sp>
      <p:pic>
        <p:nvPicPr>
          <p:cNvPr id="90114" name="Picture 2" descr="http://4.bp.blogspot.com/-Kpn5S2j1TzI/UadnGipGG-I/AAAAAAAAAHk/NtCESnQa3gk/s1600/33-nonsoftware-things.png"/>
          <p:cNvPicPr>
            <a:picLocks noChangeAspect="1" noChangeArrowheads="1"/>
          </p:cNvPicPr>
          <p:nvPr/>
        </p:nvPicPr>
        <p:blipFill>
          <a:blip r:embed="rId2"/>
          <a:srcRect/>
          <a:stretch>
            <a:fillRect/>
          </a:stretch>
        </p:blipFill>
        <p:spPr bwMode="auto">
          <a:xfrm>
            <a:off x="914400" y="2438400"/>
            <a:ext cx="7086600" cy="2085818"/>
          </a:xfrm>
          <a:prstGeom prst="rect">
            <a:avLst/>
          </a:prstGeom>
          <a:noFill/>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Common Modeling Techniques - Modeling Primitive Types</a:t>
            </a:r>
            <a:endParaRPr lang="en-US" sz="3600" dirty="0"/>
          </a:p>
        </p:txBody>
      </p:sp>
      <p:sp>
        <p:nvSpPr>
          <p:cNvPr id="3" name="Content Placeholder 2"/>
          <p:cNvSpPr>
            <a:spLocks noGrp="1"/>
          </p:cNvSpPr>
          <p:nvPr>
            <p:ph idx="1"/>
          </p:nvPr>
        </p:nvSpPr>
        <p:spPr/>
        <p:txBody>
          <a:bodyPr/>
          <a:lstStyle/>
          <a:p>
            <a:r>
              <a:rPr lang="en-US" dirty="0" smtClean="0"/>
              <a:t>To model primitive types:</a:t>
            </a:r>
          </a:p>
          <a:p>
            <a:endParaRPr lang="en-US" dirty="0" smtClean="0"/>
          </a:p>
          <a:p>
            <a:pPr lvl="1"/>
            <a:r>
              <a:rPr lang="en-US" dirty="0" smtClean="0"/>
              <a:t>Model the thing you are abstracting as a type or an enumeration, which is rendered using class notation with the appropriate stereotype.</a:t>
            </a:r>
          </a:p>
          <a:p>
            <a:pPr lvl="1"/>
            <a:endParaRPr lang="en-US" dirty="0" smtClean="0"/>
          </a:p>
          <a:p>
            <a:pPr lvl="1"/>
            <a:r>
              <a:rPr lang="en-US" dirty="0" smtClean="0"/>
              <a:t> If you need to specify the range of values associated with this type, use constraints.</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Common Modeling Techniques - Modeling Primitive Types</a:t>
            </a:r>
            <a:endParaRPr lang="en-US" sz="3600" dirty="0"/>
          </a:p>
        </p:txBody>
      </p:sp>
      <p:pic>
        <p:nvPicPr>
          <p:cNvPr id="91138" name="Picture 2" descr="http://4.bp.blogspot.com/-O_Y5BREf8-M/UadnNoIDfRI/AAAAAAAAAHs/gIsEoe2HSNM/s1600/34-primitive-types.png"/>
          <p:cNvPicPr>
            <a:picLocks noChangeAspect="1" noChangeArrowheads="1"/>
          </p:cNvPicPr>
          <p:nvPr/>
        </p:nvPicPr>
        <p:blipFill>
          <a:blip r:embed="rId2"/>
          <a:srcRect/>
          <a:stretch>
            <a:fillRect/>
          </a:stretch>
        </p:blipFill>
        <p:spPr bwMode="auto">
          <a:xfrm>
            <a:off x="762000" y="1905000"/>
            <a:ext cx="7934325" cy="4063167"/>
          </a:xfrm>
          <a:prstGeom prst="rect">
            <a:avLst/>
          </a:prstGeom>
          <a:noFill/>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2743200"/>
            <a:ext cx="8077200" cy="1143000"/>
          </a:xfrm>
        </p:spPr>
        <p:txBody>
          <a:bodyPr/>
          <a:lstStyle/>
          <a:p>
            <a:pPr algn="ctr"/>
            <a:r>
              <a:rPr lang="en-US" dirty="0" smtClean="0"/>
              <a:t>Relationships</a:t>
            </a:r>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classes in the models generally collaborate with each other in a number of ways.</a:t>
            </a:r>
          </a:p>
          <a:p>
            <a:endParaRPr lang="en-US" dirty="0" smtClean="0"/>
          </a:p>
          <a:p>
            <a:r>
              <a:rPr lang="en-US" dirty="0" smtClean="0"/>
              <a:t>Most of the classes will have connections with other classes known as relationships.</a:t>
            </a:r>
          </a:p>
          <a:p>
            <a:endParaRPr lang="en-US" dirty="0" smtClean="0"/>
          </a:p>
          <a:p>
            <a:r>
              <a:rPr lang="en-US" dirty="0" smtClean="0"/>
              <a:t>Three main relationships:</a:t>
            </a:r>
          </a:p>
          <a:p>
            <a:pPr lvl="1"/>
            <a:r>
              <a:rPr lang="en-US" dirty="0" smtClean="0"/>
              <a:t>Dependency</a:t>
            </a:r>
          </a:p>
          <a:p>
            <a:pPr lvl="1"/>
            <a:r>
              <a:rPr lang="en-US" dirty="0" smtClean="0"/>
              <a:t>Generalization</a:t>
            </a:r>
          </a:p>
          <a:p>
            <a:pPr lvl="1"/>
            <a:r>
              <a:rPr lang="en-US" dirty="0" smtClean="0"/>
              <a:t>Association</a:t>
            </a:r>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 - Example</a:t>
            </a:r>
            <a:endParaRPr lang="en-US" dirty="0"/>
          </a:p>
        </p:txBody>
      </p:sp>
      <p:pic>
        <p:nvPicPr>
          <p:cNvPr id="92162" name="Picture 2" descr="http://4.bp.blogspot.com/-lYKxF2bju18/Uaq1r5LPm3I/AAAAAAAAAH8/-dWxedx394c/s1600/35-relationships.png"/>
          <p:cNvPicPr>
            <a:picLocks noChangeAspect="1" noChangeArrowheads="1"/>
          </p:cNvPicPr>
          <p:nvPr/>
        </p:nvPicPr>
        <p:blipFill>
          <a:blip r:embed="rId2"/>
          <a:srcRect/>
          <a:stretch>
            <a:fillRect/>
          </a:stretch>
        </p:blipFill>
        <p:spPr bwMode="auto">
          <a:xfrm>
            <a:off x="1066800" y="2133600"/>
            <a:ext cx="7381875" cy="3286164"/>
          </a:xfrm>
          <a:prstGeom prst="rect">
            <a:avLst/>
          </a:prstGeom>
          <a:noFill/>
        </p:spPr>
      </p:pic>
      <p:sp>
        <p:nvSpPr>
          <p:cNvPr id="5" name="TextBox 4"/>
          <p:cNvSpPr txBox="1"/>
          <p:nvPr/>
        </p:nvSpPr>
        <p:spPr>
          <a:xfrm>
            <a:off x="838200" y="4038600"/>
            <a:ext cx="1544012" cy="369332"/>
          </a:xfrm>
          <a:prstGeom prst="rect">
            <a:avLst/>
          </a:prstGeom>
          <a:noFill/>
        </p:spPr>
        <p:txBody>
          <a:bodyPr wrap="none" rtlCol="0">
            <a:spAutoFit/>
          </a:bodyPr>
          <a:lstStyle/>
          <a:p>
            <a:r>
              <a:rPr lang="en-US" dirty="0" smtClean="0"/>
              <a:t>Generalization</a:t>
            </a:r>
            <a:endParaRPr lang="en-US" dirty="0"/>
          </a:p>
        </p:txBody>
      </p:sp>
      <p:sp>
        <p:nvSpPr>
          <p:cNvPr id="6" name="TextBox 5"/>
          <p:cNvSpPr txBox="1"/>
          <p:nvPr/>
        </p:nvSpPr>
        <p:spPr>
          <a:xfrm>
            <a:off x="4495800" y="2590800"/>
            <a:ext cx="1338828" cy="369332"/>
          </a:xfrm>
          <a:prstGeom prst="rect">
            <a:avLst/>
          </a:prstGeom>
          <a:noFill/>
        </p:spPr>
        <p:txBody>
          <a:bodyPr wrap="none" rtlCol="0">
            <a:spAutoFit/>
          </a:bodyPr>
          <a:lstStyle/>
          <a:p>
            <a:r>
              <a:rPr lang="en-US" dirty="0" smtClean="0"/>
              <a:t>Dependency</a:t>
            </a:r>
            <a:endParaRPr lang="en-US" dirty="0"/>
          </a:p>
        </p:txBody>
      </p:sp>
      <p:sp>
        <p:nvSpPr>
          <p:cNvPr id="7" name="TextBox 6"/>
          <p:cNvSpPr txBox="1"/>
          <p:nvPr/>
        </p:nvSpPr>
        <p:spPr>
          <a:xfrm>
            <a:off x="5791200" y="5562600"/>
            <a:ext cx="1274708" cy="369332"/>
          </a:xfrm>
          <a:prstGeom prst="rect">
            <a:avLst/>
          </a:prstGeom>
          <a:noFill/>
        </p:spPr>
        <p:txBody>
          <a:bodyPr wrap="none" rtlCol="0">
            <a:spAutoFit/>
          </a:bodyPr>
          <a:lstStyle/>
          <a:p>
            <a:r>
              <a:rPr lang="en-US" dirty="0" smtClean="0"/>
              <a:t>Association</a:t>
            </a:r>
            <a:endParaRPr lang="en-US" dirty="0"/>
          </a:p>
        </p:txBody>
      </p:sp>
      <p:cxnSp>
        <p:nvCxnSpPr>
          <p:cNvPr id="9" name="Straight Arrow Connector 8"/>
          <p:cNvCxnSpPr>
            <a:endCxn id="6" idx="2"/>
          </p:cNvCxnSpPr>
          <p:nvPr/>
        </p:nvCxnSpPr>
        <p:spPr>
          <a:xfrm flipV="1">
            <a:off x="4724400" y="2960132"/>
            <a:ext cx="440814" cy="2402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5" idx="2"/>
          </p:cNvCxnSpPr>
          <p:nvPr/>
        </p:nvCxnSpPr>
        <p:spPr>
          <a:xfrm rot="10800000">
            <a:off x="1610206" y="4407932"/>
            <a:ext cx="599594" cy="1640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7" idx="0"/>
          </p:cNvCxnSpPr>
          <p:nvPr/>
        </p:nvCxnSpPr>
        <p:spPr>
          <a:xfrm>
            <a:off x="6096000" y="5257800"/>
            <a:ext cx="332554"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67000"/>
            <a:ext cx="8077200" cy="1143000"/>
          </a:xfrm>
        </p:spPr>
        <p:txBody>
          <a:bodyPr/>
          <a:lstStyle/>
          <a:p>
            <a:pPr algn="ctr"/>
            <a:r>
              <a:rPr lang="en-US" dirty="0" smtClean="0"/>
              <a:t>Introduction to Modeling</a:t>
            </a:r>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Dependency</a:t>
            </a:r>
            <a:endParaRPr lang="en-US" dirty="0"/>
          </a:p>
        </p:txBody>
      </p:sp>
      <p:sp>
        <p:nvSpPr>
          <p:cNvPr id="3" name="Content Placeholder 2"/>
          <p:cNvSpPr>
            <a:spLocks noGrp="1"/>
          </p:cNvSpPr>
          <p:nvPr>
            <p:ph idx="1"/>
          </p:nvPr>
        </p:nvSpPr>
        <p:spPr/>
        <p:txBody>
          <a:bodyPr/>
          <a:lstStyle/>
          <a:p>
            <a:r>
              <a:rPr lang="en-US" dirty="0" smtClean="0"/>
              <a:t>A dependency is a using relationship.</a:t>
            </a:r>
          </a:p>
          <a:p>
            <a:endParaRPr lang="en-US" dirty="0" smtClean="0"/>
          </a:p>
          <a:p>
            <a:r>
              <a:rPr lang="en-US" dirty="0" smtClean="0"/>
              <a:t>Dependency is represented graphically as a dashed directed line.</a:t>
            </a:r>
          </a:p>
          <a:p>
            <a:endParaRPr lang="en-US" dirty="0" smtClean="0"/>
          </a:p>
          <a:p>
            <a:r>
              <a:rPr lang="en-US" dirty="0" smtClean="0"/>
              <a:t>The dependency is directed towards the thing being used.</a:t>
            </a:r>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Dependency – Example</a:t>
            </a:r>
            <a:endParaRPr lang="en-US" dirty="0"/>
          </a:p>
        </p:txBody>
      </p:sp>
      <p:pic>
        <p:nvPicPr>
          <p:cNvPr id="94210" name="Picture 2" descr="http://2.bp.blogspot.com/-mXcydfZTREI/Uaq11210oNI/AAAAAAAAAIE/qMTZ9FN84Co/s1600/36-dependency.png"/>
          <p:cNvPicPr>
            <a:picLocks noChangeAspect="1" noChangeArrowheads="1"/>
          </p:cNvPicPr>
          <p:nvPr/>
        </p:nvPicPr>
        <p:blipFill>
          <a:blip r:embed="rId2"/>
          <a:srcRect/>
          <a:stretch>
            <a:fillRect/>
          </a:stretch>
        </p:blipFill>
        <p:spPr bwMode="auto">
          <a:xfrm>
            <a:off x="1219200" y="2223623"/>
            <a:ext cx="6705600" cy="2729377"/>
          </a:xfrm>
          <a:prstGeom prst="rect">
            <a:avLst/>
          </a:prstGeom>
          <a:noFill/>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Generalization</a:t>
            </a:r>
            <a:endParaRPr lang="en-US" dirty="0"/>
          </a:p>
        </p:txBody>
      </p:sp>
      <p:sp>
        <p:nvSpPr>
          <p:cNvPr id="3" name="Content Placeholder 2"/>
          <p:cNvSpPr>
            <a:spLocks noGrp="1"/>
          </p:cNvSpPr>
          <p:nvPr>
            <p:ph idx="1"/>
          </p:nvPr>
        </p:nvSpPr>
        <p:spPr/>
        <p:txBody>
          <a:bodyPr>
            <a:normAutofit lnSpcReduction="10000"/>
          </a:bodyPr>
          <a:lstStyle/>
          <a:p>
            <a:r>
              <a:rPr lang="en-US" dirty="0" smtClean="0"/>
              <a:t>Generalization is often called as “is-a” relationship.</a:t>
            </a:r>
          </a:p>
          <a:p>
            <a:endParaRPr lang="en-US" dirty="0" smtClean="0"/>
          </a:p>
          <a:p>
            <a:r>
              <a:rPr lang="en-US" dirty="0" smtClean="0"/>
              <a:t>Generalization is a relationship between a general thing and a specific thing.</a:t>
            </a:r>
          </a:p>
          <a:p>
            <a:endParaRPr lang="en-US" dirty="0" smtClean="0"/>
          </a:p>
          <a:p>
            <a:r>
              <a:rPr lang="en-US" dirty="0" smtClean="0"/>
              <a:t>Generalization specifies that the object of a child can be used at any place where the object of the parent is used.</a:t>
            </a: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Generalization (cont…)</a:t>
            </a:r>
            <a:endParaRPr lang="en-US" dirty="0"/>
          </a:p>
        </p:txBody>
      </p:sp>
      <p:sp>
        <p:nvSpPr>
          <p:cNvPr id="3" name="Content Placeholder 2"/>
          <p:cNvSpPr>
            <a:spLocks noGrp="1"/>
          </p:cNvSpPr>
          <p:nvPr>
            <p:ph idx="1"/>
          </p:nvPr>
        </p:nvSpPr>
        <p:spPr>
          <a:xfrm>
            <a:off x="609600" y="1600201"/>
            <a:ext cx="8077200" cy="1142999"/>
          </a:xfrm>
        </p:spPr>
        <p:txBody>
          <a:bodyPr>
            <a:normAutofit fontScale="85000" lnSpcReduction="20000"/>
          </a:bodyPr>
          <a:lstStyle/>
          <a:p>
            <a:r>
              <a:rPr lang="en-US" dirty="0" smtClean="0"/>
              <a:t>Generalization is represented as a solid directed line with a large open arrow head pointing towards the general thing.</a:t>
            </a:r>
            <a:endParaRPr lang="en-US" dirty="0"/>
          </a:p>
        </p:txBody>
      </p:sp>
      <p:pic>
        <p:nvPicPr>
          <p:cNvPr id="96258" name="Picture 2" descr="http://1.bp.blogspot.com/-mab5c4m5VDM/Uaq1_BHja-I/AAAAAAAAAIM/EK1omh8a9ns/s1600/37-generalization.png"/>
          <p:cNvPicPr>
            <a:picLocks noChangeAspect="1" noChangeArrowheads="1"/>
          </p:cNvPicPr>
          <p:nvPr/>
        </p:nvPicPr>
        <p:blipFill>
          <a:blip r:embed="rId2"/>
          <a:srcRect/>
          <a:stretch>
            <a:fillRect/>
          </a:stretch>
        </p:blipFill>
        <p:spPr bwMode="auto">
          <a:xfrm>
            <a:off x="1828800" y="2743200"/>
            <a:ext cx="5524500" cy="3694892"/>
          </a:xfrm>
          <a:prstGeom prst="rect">
            <a:avLst/>
          </a:prstGeom>
          <a:noFill/>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An association is a structural relationship. It specifies that objects of one thing are connected to objects of another thing.</a:t>
            </a:r>
          </a:p>
          <a:p>
            <a:endParaRPr lang="en-US" dirty="0" smtClean="0"/>
          </a:p>
          <a:p>
            <a:r>
              <a:rPr lang="en-US" dirty="0" smtClean="0"/>
              <a:t>An association can be specified on the same class or between two classes or between more classes.</a:t>
            </a:r>
          </a:p>
          <a:p>
            <a:endParaRPr lang="en-US" dirty="0" smtClean="0"/>
          </a:p>
          <a:p>
            <a:r>
              <a:rPr lang="en-US" dirty="0" smtClean="0"/>
              <a:t>An association is represented graphically as a solid line connecting two things.</a:t>
            </a:r>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Association - Name</a:t>
            </a:r>
            <a:endParaRPr lang="en-US" dirty="0"/>
          </a:p>
        </p:txBody>
      </p:sp>
      <p:sp>
        <p:nvSpPr>
          <p:cNvPr id="3" name="Content Placeholder 2"/>
          <p:cNvSpPr>
            <a:spLocks noGrp="1"/>
          </p:cNvSpPr>
          <p:nvPr>
            <p:ph idx="1"/>
          </p:nvPr>
        </p:nvSpPr>
        <p:spPr>
          <a:xfrm>
            <a:off x="609600" y="1600201"/>
            <a:ext cx="8077200" cy="2438399"/>
          </a:xfrm>
        </p:spPr>
        <p:txBody>
          <a:bodyPr>
            <a:normAutofit fontScale="85000" lnSpcReduction="20000"/>
          </a:bodyPr>
          <a:lstStyle/>
          <a:p>
            <a:r>
              <a:rPr lang="en-US" dirty="0" smtClean="0"/>
              <a:t>An association can have a name. It specifies the type of relationship between the things it is connecting.</a:t>
            </a:r>
          </a:p>
          <a:p>
            <a:endParaRPr lang="en-US" dirty="0" smtClean="0"/>
          </a:p>
          <a:p>
            <a:r>
              <a:rPr lang="en-US" dirty="0" smtClean="0"/>
              <a:t>We can give a direction to the name by providing a direction triangle that point in the direction you intend to read the name</a:t>
            </a:r>
            <a:endParaRPr lang="en-US" dirty="0"/>
          </a:p>
        </p:txBody>
      </p:sp>
      <p:pic>
        <p:nvPicPr>
          <p:cNvPr id="98306" name="Picture 2" descr="http://1.bp.blogspot.com/-mJPyzIy2MxY/Uaq2FOxASYI/AAAAAAAAAIU/NLKfXbfPflI/s1600/38-association.png"/>
          <p:cNvPicPr>
            <a:picLocks noChangeAspect="1" noChangeArrowheads="1"/>
          </p:cNvPicPr>
          <p:nvPr/>
        </p:nvPicPr>
        <p:blipFill>
          <a:blip r:embed="rId2"/>
          <a:srcRect/>
          <a:stretch>
            <a:fillRect/>
          </a:stretch>
        </p:blipFill>
        <p:spPr bwMode="auto">
          <a:xfrm>
            <a:off x="1143000" y="4648200"/>
            <a:ext cx="7391400" cy="738457"/>
          </a:xfrm>
          <a:prstGeom prst="rect">
            <a:avLst/>
          </a:prstGeom>
          <a:noFill/>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Association - Role</a:t>
            </a:r>
            <a:endParaRPr lang="en-US" dirty="0"/>
          </a:p>
        </p:txBody>
      </p:sp>
      <p:sp>
        <p:nvSpPr>
          <p:cNvPr id="3" name="Content Placeholder 2"/>
          <p:cNvSpPr>
            <a:spLocks noGrp="1"/>
          </p:cNvSpPr>
          <p:nvPr>
            <p:ph idx="1"/>
          </p:nvPr>
        </p:nvSpPr>
        <p:spPr>
          <a:xfrm>
            <a:off x="609600" y="1600201"/>
            <a:ext cx="8077200" cy="1828799"/>
          </a:xfrm>
        </p:spPr>
        <p:txBody>
          <a:bodyPr>
            <a:normAutofit fontScale="77500" lnSpcReduction="20000"/>
          </a:bodyPr>
          <a:lstStyle/>
          <a:p>
            <a:r>
              <a:rPr lang="en-US" dirty="0" smtClean="0"/>
              <a:t>A class plays a specific role in an association relationship.</a:t>
            </a:r>
          </a:p>
          <a:p>
            <a:endParaRPr lang="en-US" dirty="0" smtClean="0"/>
          </a:p>
          <a:p>
            <a:r>
              <a:rPr lang="en-US" dirty="0" smtClean="0"/>
              <a:t>The role is represented under the association and close to the class icon.</a:t>
            </a:r>
            <a:endParaRPr lang="en-US" dirty="0"/>
          </a:p>
        </p:txBody>
      </p:sp>
      <p:pic>
        <p:nvPicPr>
          <p:cNvPr id="100354" name="Picture 2" descr="http://1.bp.blogspot.com/-gNMqhCuiNjE/Uaq2UC0Bh_I/AAAAAAAAAIc/3RdgGU7_8YE/s1600/39-association-and-roles.png"/>
          <p:cNvPicPr>
            <a:picLocks noChangeAspect="1" noChangeArrowheads="1"/>
          </p:cNvPicPr>
          <p:nvPr/>
        </p:nvPicPr>
        <p:blipFill>
          <a:blip r:embed="rId2"/>
          <a:srcRect/>
          <a:stretch>
            <a:fillRect/>
          </a:stretch>
        </p:blipFill>
        <p:spPr bwMode="auto">
          <a:xfrm>
            <a:off x="914400" y="4267200"/>
            <a:ext cx="7858125" cy="668777"/>
          </a:xfrm>
          <a:prstGeom prst="rect">
            <a:avLst/>
          </a:prstGeom>
          <a:noFill/>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Association - Multiplicity</a:t>
            </a:r>
            <a:endParaRPr lang="en-US" dirty="0"/>
          </a:p>
        </p:txBody>
      </p:sp>
      <p:sp>
        <p:nvSpPr>
          <p:cNvPr id="3" name="Content Placeholder 2"/>
          <p:cNvSpPr>
            <a:spLocks noGrp="1"/>
          </p:cNvSpPr>
          <p:nvPr>
            <p:ph idx="1"/>
          </p:nvPr>
        </p:nvSpPr>
        <p:spPr>
          <a:xfrm>
            <a:off x="609600" y="1600201"/>
            <a:ext cx="8077200" cy="2819399"/>
          </a:xfrm>
        </p:spPr>
        <p:txBody>
          <a:bodyPr>
            <a:normAutofit fontScale="92500" lnSpcReduction="10000"/>
          </a:bodyPr>
          <a:lstStyle/>
          <a:p>
            <a:r>
              <a:rPr lang="en-US" dirty="0" smtClean="0"/>
              <a:t>While modeling, it is important to specify how many objects may be connected across an association.</a:t>
            </a:r>
          </a:p>
          <a:p>
            <a:endParaRPr lang="en-US" dirty="0" smtClean="0"/>
          </a:p>
          <a:p>
            <a:r>
              <a:rPr lang="en-US" dirty="0" smtClean="0"/>
              <a:t>That “how many” is known as the multiplicity of the association.</a:t>
            </a:r>
            <a:endParaRPr lang="en-US" dirty="0"/>
          </a:p>
        </p:txBody>
      </p:sp>
      <p:pic>
        <p:nvPicPr>
          <p:cNvPr id="101378" name="Picture 2" descr="http://1.bp.blogspot.com/-EDd62SKsOxM/Uaq2at7g7WI/AAAAAAAAAIk/9s3WMlvcSk0/s1600/40-association-and-multiplicity.png"/>
          <p:cNvPicPr>
            <a:picLocks noChangeAspect="1" noChangeArrowheads="1"/>
          </p:cNvPicPr>
          <p:nvPr/>
        </p:nvPicPr>
        <p:blipFill>
          <a:blip r:embed="rId2"/>
          <a:srcRect/>
          <a:stretch>
            <a:fillRect/>
          </a:stretch>
        </p:blipFill>
        <p:spPr bwMode="auto">
          <a:xfrm>
            <a:off x="762000" y="4876800"/>
            <a:ext cx="7620000" cy="775394"/>
          </a:xfrm>
          <a:prstGeom prst="rect">
            <a:avLst/>
          </a:prstGeom>
          <a:noFill/>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Association - Aggregation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While modeling, sometimes we might want to represent “Whole/Part” relationship. In this relationship, one thing acts as whole, while the other thing is a part of this whole thing.</a:t>
            </a:r>
          </a:p>
          <a:p>
            <a:endParaRPr lang="en-US" dirty="0" smtClean="0"/>
          </a:p>
          <a:p>
            <a:r>
              <a:rPr lang="en-US" dirty="0" smtClean="0"/>
              <a:t>Such relationship is known as aggregation or also called as “has-a” relationship.</a:t>
            </a:r>
          </a:p>
          <a:p>
            <a:endParaRPr lang="en-US" dirty="0" smtClean="0"/>
          </a:p>
          <a:p>
            <a:r>
              <a:rPr lang="en-US" dirty="0" smtClean="0"/>
              <a:t>An aggregation is represented graphically by adorning an association with a open diamond at the whole end.</a:t>
            </a:r>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Association – Aggregation (cont…)</a:t>
            </a:r>
            <a:endParaRPr lang="en-US" dirty="0"/>
          </a:p>
        </p:txBody>
      </p:sp>
      <p:pic>
        <p:nvPicPr>
          <p:cNvPr id="102402" name="Picture 2" descr="http://1.bp.blogspot.com/-c4HhqpjigKk/Uaq2glr-pLI/AAAAAAAAAIs/cwch2VUjHZQ/s1600/41-aggregation.png"/>
          <p:cNvPicPr>
            <a:picLocks noChangeAspect="1" noChangeArrowheads="1"/>
          </p:cNvPicPr>
          <p:nvPr/>
        </p:nvPicPr>
        <p:blipFill>
          <a:blip r:embed="rId2"/>
          <a:srcRect/>
          <a:stretch>
            <a:fillRect/>
          </a:stretch>
        </p:blipFill>
        <p:spPr bwMode="auto">
          <a:xfrm>
            <a:off x="3048000" y="1676400"/>
            <a:ext cx="2790825" cy="4705351"/>
          </a:xfrm>
          <a:prstGeom prst="rect">
            <a:avLst/>
          </a:prstGeom>
          <a:noFill/>
        </p:spPr>
      </p:pic>
    </p:spTree>
  </p:cSld>
  <p:clrMapOvr>
    <a:masterClrMapping/>
  </p:clrMapOvr>
</p:sld>
</file>

<file path=ppt/theme/theme1.xml><?xml version="1.0" encoding="utf-8"?>
<a:theme xmlns:a="http://schemas.openxmlformats.org/drawingml/2006/main" name="vit-official-theme-v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vit-official-theme-v3</Template>
  <TotalTime>5874</TotalTime>
  <Words>9161</Words>
  <Application>Microsoft Office PowerPoint</Application>
  <PresentationFormat>On-screen Show (4:3)</PresentationFormat>
  <Paragraphs>1797</Paragraphs>
  <Slides>281</Slides>
  <Notes>1</Notes>
  <HiddenSlides>0</HiddenSlides>
  <MMClips>1</MMClips>
  <ScaleCrop>false</ScaleCrop>
  <HeadingPairs>
    <vt:vector size="4" baseType="variant">
      <vt:variant>
        <vt:lpstr>Theme</vt:lpstr>
      </vt:variant>
      <vt:variant>
        <vt:i4>1</vt:i4>
      </vt:variant>
      <vt:variant>
        <vt:lpstr>Slide Titles</vt:lpstr>
      </vt:variant>
      <vt:variant>
        <vt:i4>281</vt:i4>
      </vt:variant>
    </vt:vector>
  </HeadingPairs>
  <TitlesOfParts>
    <vt:vector size="282" baseType="lpstr">
      <vt:lpstr>vit-official-theme-v3</vt:lpstr>
      <vt:lpstr>Unified Modeling Language (UML)</vt:lpstr>
      <vt:lpstr>Outline</vt:lpstr>
      <vt:lpstr>Outline (cont…)</vt:lpstr>
      <vt:lpstr>Prerequisites</vt:lpstr>
      <vt:lpstr>Objectives</vt:lpstr>
      <vt:lpstr>Outcomes</vt:lpstr>
      <vt:lpstr>Software System - Definition</vt:lpstr>
      <vt:lpstr>Software System - Examples</vt:lpstr>
      <vt:lpstr>Introduction to Modeling</vt:lpstr>
      <vt:lpstr>Modeling</vt:lpstr>
      <vt:lpstr>Model</vt:lpstr>
      <vt:lpstr>Model (cont…)</vt:lpstr>
      <vt:lpstr>Model (cont…)</vt:lpstr>
      <vt:lpstr>Modeling (cont…)</vt:lpstr>
      <vt:lpstr>Importance of Modeling</vt:lpstr>
      <vt:lpstr>Principles of Modeling</vt:lpstr>
      <vt:lpstr>Software Design</vt:lpstr>
      <vt:lpstr>Object Oriented Analysis and Design</vt:lpstr>
      <vt:lpstr>Object Oriented Modeling</vt:lpstr>
      <vt:lpstr>What are Models For?</vt:lpstr>
      <vt:lpstr>What are Models For? (cont…)</vt:lpstr>
      <vt:lpstr>What is in a Model?</vt:lpstr>
      <vt:lpstr>Modeling work process</vt:lpstr>
      <vt:lpstr>Introduction to UML</vt:lpstr>
      <vt:lpstr>UML - Introduction</vt:lpstr>
      <vt:lpstr>UML – Introduction (cont…)</vt:lpstr>
      <vt:lpstr>UML Applicable Domains</vt:lpstr>
      <vt:lpstr>Why Unified?</vt:lpstr>
      <vt:lpstr>History of UML</vt:lpstr>
      <vt:lpstr>Overview of UML</vt:lpstr>
      <vt:lpstr>UML is a Language for Visualizing</vt:lpstr>
      <vt:lpstr>UML is a Language for Specifying</vt:lpstr>
      <vt:lpstr>UML is a Language for Constructing</vt:lpstr>
      <vt:lpstr>Forward Engineering Example</vt:lpstr>
      <vt:lpstr>Reverse Engineering Example</vt:lpstr>
      <vt:lpstr>Roundtrip Engineering Example</vt:lpstr>
      <vt:lpstr>UML is a Language for Documenting</vt:lpstr>
      <vt:lpstr>Conceptual Model of UML</vt:lpstr>
      <vt:lpstr>Conceptual Model of UML</vt:lpstr>
      <vt:lpstr>UML Building Blocks</vt:lpstr>
      <vt:lpstr>Structural Things</vt:lpstr>
      <vt:lpstr>Behavioral Things</vt:lpstr>
      <vt:lpstr>Grouping Things</vt:lpstr>
      <vt:lpstr>Annotational Things</vt:lpstr>
      <vt:lpstr>Relationships in UML</vt:lpstr>
      <vt:lpstr>Diagrams</vt:lpstr>
      <vt:lpstr>Rules</vt:lpstr>
      <vt:lpstr>Common Mechanisms</vt:lpstr>
      <vt:lpstr>Software Architecture</vt:lpstr>
      <vt:lpstr>Architecture</vt:lpstr>
      <vt:lpstr>Architecture Vs Design</vt:lpstr>
      <vt:lpstr>Unified Process</vt:lpstr>
      <vt:lpstr>Software Development Life Cycle</vt:lpstr>
      <vt:lpstr>Unified Process</vt:lpstr>
      <vt:lpstr>RUP - Inception</vt:lpstr>
      <vt:lpstr>RUP - Elaboration</vt:lpstr>
      <vt:lpstr>RUP - Construction</vt:lpstr>
      <vt:lpstr>RUP - Transition</vt:lpstr>
      <vt:lpstr>Hello World Example</vt:lpstr>
      <vt:lpstr>Example : Hello World</vt:lpstr>
      <vt:lpstr>Example : Hello World (cont…)</vt:lpstr>
      <vt:lpstr>Example : Hello World (cont…)</vt:lpstr>
      <vt:lpstr>Example : Hello World (cont…)</vt:lpstr>
      <vt:lpstr>Example : Hello World (cont…)</vt:lpstr>
      <vt:lpstr>Structural Modeling</vt:lpstr>
      <vt:lpstr>Structural Modeling</vt:lpstr>
      <vt:lpstr>Classes</vt:lpstr>
      <vt:lpstr>Classes</vt:lpstr>
      <vt:lpstr>Classes - Example</vt:lpstr>
      <vt:lpstr>Classes - Name</vt:lpstr>
      <vt:lpstr>Classes – Name (cont…)</vt:lpstr>
      <vt:lpstr>Classes - Attributes</vt:lpstr>
      <vt:lpstr>Classes – Attributes (cont…)</vt:lpstr>
      <vt:lpstr>Classes - Operations</vt:lpstr>
      <vt:lpstr>Classes – Operations (cont…)</vt:lpstr>
      <vt:lpstr>Classes - Responsibilities</vt:lpstr>
      <vt:lpstr>Classes – Responsibilities (cont…)</vt:lpstr>
      <vt:lpstr>Classes – Responsibilities (cont…)</vt:lpstr>
      <vt:lpstr>Common Modeling Techniques - Modeling the Vocabulary of a System</vt:lpstr>
      <vt:lpstr>Common Modeling Techniques - Modeling the Vocabulary of a System</vt:lpstr>
      <vt:lpstr>Common Modeling Techniques - Modeling the Distribution of Responsibilities in a System</vt:lpstr>
      <vt:lpstr>Common Modeling Techniques - Modeling the Distribution of Responsibilities in a System</vt:lpstr>
      <vt:lpstr>Common Modeling Techniques - Modeling Non-software Things</vt:lpstr>
      <vt:lpstr>Common Modeling Techniques - Modeling Non-software Things</vt:lpstr>
      <vt:lpstr>Common Modeling Techniques - Modeling Primitive Types</vt:lpstr>
      <vt:lpstr>Common Modeling Techniques - Modeling Primitive Types</vt:lpstr>
      <vt:lpstr>Relationships</vt:lpstr>
      <vt:lpstr>Relationships</vt:lpstr>
      <vt:lpstr>Relationships - Example</vt:lpstr>
      <vt:lpstr>Dependency</vt:lpstr>
      <vt:lpstr>Dependency – Example</vt:lpstr>
      <vt:lpstr>Generalization</vt:lpstr>
      <vt:lpstr>Generalization (cont…)</vt:lpstr>
      <vt:lpstr>Association</vt:lpstr>
      <vt:lpstr>Association - Name</vt:lpstr>
      <vt:lpstr>Association - Role</vt:lpstr>
      <vt:lpstr>Association - Multiplicity</vt:lpstr>
      <vt:lpstr>Association - Aggregation</vt:lpstr>
      <vt:lpstr>Association – Aggregation (cont…)</vt:lpstr>
      <vt:lpstr>Common Modeling Techniques - Modeling Simple Dependencies</vt:lpstr>
      <vt:lpstr>Common Modeling Techniques - Modeling Single Inheritance</vt:lpstr>
      <vt:lpstr>Common Modeling Techniques - Modeling Single Inheritance</vt:lpstr>
      <vt:lpstr>Common Modeling Techniques - Modeling Structural Relationships</vt:lpstr>
      <vt:lpstr>Common Modeling Techniques - Modeling Structural Relationships</vt:lpstr>
      <vt:lpstr>Common Mechanisms</vt:lpstr>
      <vt:lpstr>Common Mechanisms</vt:lpstr>
      <vt:lpstr>Note</vt:lpstr>
      <vt:lpstr>Note - Example</vt:lpstr>
      <vt:lpstr>Adornments</vt:lpstr>
      <vt:lpstr>Extensibility Mechanisms</vt:lpstr>
      <vt:lpstr>Stereotypes</vt:lpstr>
      <vt:lpstr>Stereotypes (cont…)</vt:lpstr>
      <vt:lpstr>Stereotypes - Examples</vt:lpstr>
      <vt:lpstr>Tagged Values</vt:lpstr>
      <vt:lpstr>Tagged Values - Example</vt:lpstr>
      <vt:lpstr>Constraints</vt:lpstr>
      <vt:lpstr>Constraints - Example</vt:lpstr>
      <vt:lpstr>Constraints - Example</vt:lpstr>
      <vt:lpstr>Diagrams</vt:lpstr>
      <vt:lpstr>Diagrams</vt:lpstr>
      <vt:lpstr>Diagrams (cont…)</vt:lpstr>
      <vt:lpstr>Diagrams - Overview</vt:lpstr>
      <vt:lpstr>Advanced Classes</vt:lpstr>
      <vt:lpstr>Classifiers</vt:lpstr>
      <vt:lpstr>Classifiers (cont…)</vt:lpstr>
      <vt:lpstr>Classifiers - Examples</vt:lpstr>
      <vt:lpstr>Classifiers – Examples (cont…)</vt:lpstr>
      <vt:lpstr>Advanced Classes</vt:lpstr>
      <vt:lpstr>Visibility</vt:lpstr>
      <vt:lpstr>Visibility - Example</vt:lpstr>
      <vt:lpstr>Scope</vt:lpstr>
      <vt:lpstr>Scope - Example</vt:lpstr>
      <vt:lpstr>Abstract, Root, Leaf and Polymorphic elements</vt:lpstr>
      <vt:lpstr>Abstract, Root, Leaf and Polymorphic elements - Example</vt:lpstr>
      <vt:lpstr>Multiplicity</vt:lpstr>
      <vt:lpstr>Multiplicity - Example</vt:lpstr>
      <vt:lpstr>Attributes</vt:lpstr>
      <vt:lpstr>Attributes (cont…)</vt:lpstr>
      <vt:lpstr>Attributes - Example</vt:lpstr>
      <vt:lpstr>Operations</vt:lpstr>
      <vt:lpstr>Operations (cont…)</vt:lpstr>
      <vt:lpstr>Operations (cont…)</vt:lpstr>
      <vt:lpstr>Advanced Relationships</vt:lpstr>
      <vt:lpstr>Advanced Relationships</vt:lpstr>
      <vt:lpstr>Dependency</vt:lpstr>
      <vt:lpstr>Dependency (cont…)</vt:lpstr>
      <vt:lpstr>Dependency (cont…)</vt:lpstr>
      <vt:lpstr>Dependency (cont…)</vt:lpstr>
      <vt:lpstr>Dependency (cont…)</vt:lpstr>
      <vt:lpstr>Dependency (cont…)</vt:lpstr>
      <vt:lpstr>Dependency (cont…)</vt:lpstr>
      <vt:lpstr>Dependency (cont…)</vt:lpstr>
      <vt:lpstr>Dependency (cont…)</vt:lpstr>
      <vt:lpstr>Dependency (cont…)</vt:lpstr>
      <vt:lpstr>Generalization</vt:lpstr>
      <vt:lpstr>Generalization (cont…)</vt:lpstr>
      <vt:lpstr>Generalization (cont…)</vt:lpstr>
      <vt:lpstr>Association</vt:lpstr>
      <vt:lpstr>Association - Navigation</vt:lpstr>
      <vt:lpstr>Association - Navigation</vt:lpstr>
      <vt:lpstr>Association - Visibility</vt:lpstr>
      <vt:lpstr>Association - Visibility</vt:lpstr>
      <vt:lpstr>Association - Qualification</vt:lpstr>
      <vt:lpstr>Association - Qualification</vt:lpstr>
      <vt:lpstr>Association – Association Class</vt:lpstr>
      <vt:lpstr>Association – Association Class</vt:lpstr>
      <vt:lpstr>Association - Composition</vt:lpstr>
      <vt:lpstr>Association - Composition</vt:lpstr>
      <vt:lpstr>Association (cont…)</vt:lpstr>
      <vt:lpstr>Realization</vt:lpstr>
      <vt:lpstr>Realization – Examples</vt:lpstr>
      <vt:lpstr>CRC (Class-Responsibility-Collaborator) Cards</vt:lpstr>
      <vt:lpstr>Class Diagram</vt:lpstr>
      <vt:lpstr>Class diagram</vt:lpstr>
      <vt:lpstr>Class diagram – Common Uses</vt:lpstr>
      <vt:lpstr>Class diagram - Example</vt:lpstr>
      <vt:lpstr>Object Diagram</vt:lpstr>
      <vt:lpstr>Object diagram</vt:lpstr>
      <vt:lpstr>Object diagram – Example</vt:lpstr>
      <vt:lpstr>Class and Object Diagrams</vt:lpstr>
      <vt:lpstr>Behavioral Modeling</vt:lpstr>
      <vt:lpstr>Behavioral Modeling</vt:lpstr>
      <vt:lpstr>Use Case Diagram</vt:lpstr>
      <vt:lpstr>Use Cases</vt:lpstr>
      <vt:lpstr>Use Cases (cont…)</vt:lpstr>
      <vt:lpstr>Use Cases (cont…)</vt:lpstr>
      <vt:lpstr>Use Cases – Example</vt:lpstr>
      <vt:lpstr>Describing Use Cases</vt:lpstr>
      <vt:lpstr>Actors</vt:lpstr>
      <vt:lpstr>Actors (cont…)</vt:lpstr>
      <vt:lpstr>Organizing Use Cases</vt:lpstr>
      <vt:lpstr>Organizing Use Cases - Packages</vt:lpstr>
      <vt:lpstr>Organizing Use Cases - Packages</vt:lpstr>
      <vt:lpstr>Organizing Use Cases - Generalization</vt:lpstr>
      <vt:lpstr>Organizing Use Cases (cont…)</vt:lpstr>
      <vt:lpstr>Use Case Diagrams</vt:lpstr>
      <vt:lpstr>Use Case Diagram – Example</vt:lpstr>
      <vt:lpstr>Use Case Diagram – Example</vt:lpstr>
      <vt:lpstr>Interaction Diagrams</vt:lpstr>
      <vt:lpstr>Interactions</vt:lpstr>
      <vt:lpstr>Interactions - Example</vt:lpstr>
      <vt:lpstr>Interactions (cont…)</vt:lpstr>
      <vt:lpstr>Interactions - Example</vt:lpstr>
      <vt:lpstr>Interactions (cont…)</vt:lpstr>
      <vt:lpstr>Interactions - Example</vt:lpstr>
      <vt:lpstr>Interactions – Sequencing</vt:lpstr>
      <vt:lpstr>Interactions – Sequencing (cont…)</vt:lpstr>
      <vt:lpstr>Interactions – Sequencing (cont…)</vt:lpstr>
      <vt:lpstr>Interaction diagrams</vt:lpstr>
      <vt:lpstr>Sequence Diagrams</vt:lpstr>
      <vt:lpstr>Sequence Diagrams (cont…)</vt:lpstr>
      <vt:lpstr>Sequence Diagrams (cont…)</vt:lpstr>
      <vt:lpstr>Collaboration Diagrams</vt:lpstr>
      <vt:lpstr>Collaboration Diagrams (cont…)</vt:lpstr>
      <vt:lpstr>Collaboration Diagrams (cont…)</vt:lpstr>
      <vt:lpstr>Activity Diagrams</vt:lpstr>
      <vt:lpstr>Activity Diagrams</vt:lpstr>
      <vt:lpstr>Activity Diagrams (cont…)</vt:lpstr>
      <vt:lpstr>Activity Diagrams (cont…)</vt:lpstr>
      <vt:lpstr>Activity Diagrams - Transitions</vt:lpstr>
      <vt:lpstr>Activity Diagrams - Branching</vt:lpstr>
      <vt:lpstr>Activity Diagrams - Branching</vt:lpstr>
      <vt:lpstr>Activity Diagrams – Fork and Join</vt:lpstr>
      <vt:lpstr>Activity Diagrams – Fork and Join</vt:lpstr>
      <vt:lpstr>Activity Diagrams – Fork and Join</vt:lpstr>
      <vt:lpstr>Activity Diagrams – Swimlanes</vt:lpstr>
      <vt:lpstr>Activity Diagrams – Swimlanes</vt:lpstr>
      <vt:lpstr>Activity Diagrams – Swimlanes</vt:lpstr>
      <vt:lpstr>Events and Signals</vt:lpstr>
      <vt:lpstr>Events and Signals</vt:lpstr>
      <vt:lpstr>Events and Signals (cont…)</vt:lpstr>
      <vt:lpstr>Events and Signals (cont…)</vt:lpstr>
      <vt:lpstr>Events and Signals (cont…)</vt:lpstr>
      <vt:lpstr>Events and Signals (cont…)</vt:lpstr>
      <vt:lpstr>Events and Signals (cont…)</vt:lpstr>
      <vt:lpstr>Events and Signals (cont…)</vt:lpstr>
      <vt:lpstr>Events and Signals (cont…)</vt:lpstr>
      <vt:lpstr>State Machine</vt:lpstr>
      <vt:lpstr>State Machines</vt:lpstr>
      <vt:lpstr>State Machines (cont…)</vt:lpstr>
      <vt:lpstr>State Machines (cont…)</vt:lpstr>
      <vt:lpstr>State Machines (cont…)</vt:lpstr>
      <vt:lpstr>State Machines (cont…)</vt:lpstr>
      <vt:lpstr>State Machines (cont…)</vt:lpstr>
      <vt:lpstr>State Machines (cont…)</vt:lpstr>
      <vt:lpstr>State Machines – Substates </vt:lpstr>
      <vt:lpstr>State Machines – Substates (cont…)</vt:lpstr>
      <vt:lpstr>State Machines – Substates (cont…)</vt:lpstr>
      <vt:lpstr>State Machines – Substates (cont…)</vt:lpstr>
      <vt:lpstr>State Machines – Substates (cont…)</vt:lpstr>
      <vt:lpstr>State Machines – Substates (cont…)</vt:lpstr>
      <vt:lpstr>State Chart Diagrams</vt:lpstr>
      <vt:lpstr>State Chart Diagrams (cont…)</vt:lpstr>
      <vt:lpstr>Architectural Modeling</vt:lpstr>
      <vt:lpstr>Components</vt:lpstr>
      <vt:lpstr>Components</vt:lpstr>
      <vt:lpstr>Components (cont…)</vt:lpstr>
      <vt:lpstr>Components (cont…)</vt:lpstr>
      <vt:lpstr>Components (cont…)</vt:lpstr>
      <vt:lpstr>Components (cont…)</vt:lpstr>
      <vt:lpstr>Components (cont…)</vt:lpstr>
      <vt:lpstr>Components (cont…)</vt:lpstr>
      <vt:lpstr>Components (cont…)</vt:lpstr>
      <vt:lpstr>Components (cont…)</vt:lpstr>
      <vt:lpstr>Components (cont…)</vt:lpstr>
      <vt:lpstr>Component Diagram</vt:lpstr>
      <vt:lpstr>Component Diagram - Example</vt:lpstr>
      <vt:lpstr>Deployment</vt:lpstr>
      <vt:lpstr>Deployment</vt:lpstr>
      <vt:lpstr>Deployment (cont…)</vt:lpstr>
      <vt:lpstr>Deployment (cont…)</vt:lpstr>
      <vt:lpstr>Deployment (cont…)</vt:lpstr>
      <vt:lpstr>Deployment (cont…)</vt:lpstr>
      <vt:lpstr>Deployment (cont…)</vt:lpstr>
      <vt:lpstr>Deployment Diagrams</vt:lpstr>
      <vt:lpstr>Deployment Diagrams (cont…)</vt:lpstr>
      <vt:lpstr>Deployment Diagrams (cont…)</vt:lpstr>
      <vt:lpstr>Deployment Diagrams (cont…)</vt:lpstr>
      <vt:lpstr>Forward Engineering</vt:lpstr>
      <vt:lpstr>CASE STUDY Vending Machine</vt:lpstr>
      <vt:lpstr>Vending Machine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Unified Modeling Language (UML)</dc:title>
  <dc:creator>User</dc:creator>
  <cp:lastModifiedBy>Surya Teja</cp:lastModifiedBy>
  <cp:revision>205</cp:revision>
  <dcterms:created xsi:type="dcterms:W3CDTF">2006-08-16T00:00:00Z</dcterms:created>
  <dcterms:modified xsi:type="dcterms:W3CDTF">2014-08-02T08:25:57Z</dcterms:modified>
</cp:coreProperties>
</file>