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l">
              <a:defRPr>
                <a:solidFill>
                  <a:srgbClr val="A0148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354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26" name="Picture 2" descr="E:\Design and Templates\vit logo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0" y="0"/>
            <a:ext cx="952500" cy="9144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 rot="5400000">
            <a:off x="-3275806" y="3428206"/>
            <a:ext cx="6858000" cy="1588"/>
          </a:xfrm>
          <a:prstGeom prst="line">
            <a:avLst/>
          </a:prstGeom>
          <a:ln w="57150">
            <a:solidFill>
              <a:srgbClr val="A0148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-3199606" y="3428206"/>
            <a:ext cx="6858000" cy="1588"/>
          </a:xfrm>
          <a:prstGeom prst="line">
            <a:avLst/>
          </a:prstGeom>
          <a:ln w="57150">
            <a:solidFill>
              <a:srgbClr val="F3721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-3113246" y="3428206"/>
            <a:ext cx="6858000" cy="1588"/>
          </a:xfrm>
          <a:prstGeom prst="line">
            <a:avLst/>
          </a:prstGeom>
          <a:ln w="57150">
            <a:solidFill>
              <a:srgbClr val="99D51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5"/>
          <p:cNvGrpSpPr/>
          <p:nvPr/>
        </p:nvGrpSpPr>
        <p:grpSpPr>
          <a:xfrm>
            <a:off x="8229600" y="6019800"/>
            <a:ext cx="858520" cy="741680"/>
            <a:chOff x="8229600" y="5664200"/>
            <a:chExt cx="858520" cy="1097280"/>
          </a:xfrm>
        </p:grpSpPr>
        <p:sp>
          <p:nvSpPr>
            <p:cNvPr id="15" name="Rectangle 14"/>
            <p:cNvSpPr/>
            <p:nvPr/>
          </p:nvSpPr>
          <p:spPr>
            <a:xfrm>
              <a:off x="8229600" y="5664200"/>
              <a:ext cx="228600" cy="304800"/>
            </a:xfrm>
            <a:prstGeom prst="rect">
              <a:avLst/>
            </a:prstGeom>
            <a:solidFill>
              <a:srgbClr val="A014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707120" y="6253480"/>
              <a:ext cx="381000" cy="508000"/>
            </a:xfrm>
            <a:prstGeom prst="rect">
              <a:avLst/>
            </a:prstGeom>
            <a:solidFill>
              <a:srgbClr val="F372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326120" y="5792893"/>
              <a:ext cx="609600" cy="812800"/>
            </a:xfrm>
            <a:prstGeom prst="rect">
              <a:avLst/>
            </a:prstGeom>
            <a:solidFill>
              <a:srgbClr val="99D5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685800" y="3733800"/>
            <a:ext cx="7772400" cy="2117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" y="6550223"/>
            <a:ext cx="5238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Vishnu</a:t>
            </a:r>
            <a:r>
              <a:rPr lang="en-US" sz="1600" baseline="0" dirty="0" smtClean="0">
                <a:solidFill>
                  <a:schemeClr val="bg1">
                    <a:lumMod val="50000"/>
                  </a:schemeClr>
                </a:solidFill>
              </a:rPr>
              <a:t> Institute of technology – Website: www.vishnu.edu.in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8077200" cy="1143000"/>
          </a:xfrm>
          <a:ln>
            <a:noFill/>
          </a:ln>
        </p:spPr>
        <p:txBody>
          <a:bodyPr/>
          <a:lstStyle>
            <a:lvl1pPr algn="l">
              <a:defRPr>
                <a:solidFill>
                  <a:srgbClr val="A0148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8077200" cy="45259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2" descr="E:\Design and Templates\vit logo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58200" y="6172200"/>
            <a:ext cx="685800" cy="6858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 rot="5400000">
            <a:off x="-3275806" y="3428206"/>
            <a:ext cx="6858000" cy="1588"/>
          </a:xfrm>
          <a:prstGeom prst="line">
            <a:avLst/>
          </a:prstGeom>
          <a:ln w="57150">
            <a:solidFill>
              <a:srgbClr val="A0148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-3199606" y="3428206"/>
            <a:ext cx="6858000" cy="1588"/>
          </a:xfrm>
          <a:prstGeom prst="line">
            <a:avLst/>
          </a:prstGeom>
          <a:ln w="57150">
            <a:solidFill>
              <a:srgbClr val="F3721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-3113246" y="3428206"/>
            <a:ext cx="6858000" cy="1588"/>
          </a:xfrm>
          <a:prstGeom prst="line">
            <a:avLst/>
          </a:prstGeom>
          <a:ln w="57150">
            <a:solidFill>
              <a:srgbClr val="99D51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1000" y="6550223"/>
            <a:ext cx="5238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Vishnu</a:t>
            </a:r>
            <a:r>
              <a:rPr lang="en-US" sz="1600" baseline="0" dirty="0" smtClean="0">
                <a:solidFill>
                  <a:schemeClr val="bg1">
                    <a:lumMod val="50000"/>
                  </a:schemeClr>
                </a:solidFill>
              </a:rPr>
              <a:t> Institute of technology – Website: www.vishnu.edu.in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Functional Programming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By</a:t>
            </a:r>
          </a:p>
          <a:p>
            <a:r>
              <a:rPr lang="en-IN" dirty="0" smtClean="0"/>
              <a:t>P. S. </a:t>
            </a:r>
            <a:r>
              <a:rPr lang="en-IN" dirty="0" err="1" smtClean="0"/>
              <a:t>Suryateja</a:t>
            </a:r>
            <a:endParaRPr lang="en-IN" dirty="0" smtClean="0"/>
          </a:p>
          <a:p>
            <a:r>
              <a:rPr lang="en-IN" dirty="0" smtClean="0"/>
              <a:t>Asst. Professor, CSE</a:t>
            </a:r>
          </a:p>
          <a:p>
            <a:r>
              <a:rPr lang="en-IN" dirty="0" smtClean="0"/>
              <a:t>Vishnu Institute of Technology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LISP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LISP is the first functional programming language.</a:t>
            </a:r>
          </a:p>
          <a:p>
            <a:endParaRPr lang="en-IN" dirty="0" smtClean="0"/>
          </a:p>
          <a:p>
            <a:r>
              <a:rPr lang="en-IN" dirty="0" smtClean="0"/>
              <a:t>Developed by John McCarthy at MIT in 1959.</a:t>
            </a:r>
          </a:p>
          <a:p>
            <a:endParaRPr lang="en-IN" dirty="0" smtClean="0"/>
          </a:p>
          <a:p>
            <a:r>
              <a:rPr lang="en-IN" dirty="0" smtClean="0"/>
              <a:t>Two categories of data items in LISP are: atoms and lists.</a:t>
            </a:r>
          </a:p>
          <a:p>
            <a:endParaRPr lang="en-IN" dirty="0" smtClean="0"/>
          </a:p>
          <a:p>
            <a:r>
              <a:rPr lang="en-IN" dirty="0" smtClean="0"/>
              <a:t>Atoms are either symbols, in the form of identifiers, or numeric literals.</a:t>
            </a:r>
          </a:p>
          <a:p>
            <a:endParaRPr lang="en-IN" dirty="0" smtClean="0"/>
          </a:p>
          <a:p>
            <a:r>
              <a:rPr lang="en-IN" dirty="0" smtClean="0"/>
              <a:t>List elements are pairs, where the first part is the data of the element and second part can be a pointer to an atom, a pointer to another element, or the empty list.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LISP (cont...)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Lists are specified in LISP by delimiting their elements with parentheses.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Ex:		(A	B	C	D) is a simple list.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(A   (B  C)  D  (E  (F  G))) is a nested list.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Lists are internally maintained as linked lists in LISP as shown in next slide.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LISP (cont...)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447800"/>
            <a:ext cx="5943600" cy="4505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LISP Interpreter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A universal LISP function is a function which can evaluate any other function in LISP.</a:t>
            </a:r>
          </a:p>
          <a:p>
            <a:endParaRPr lang="en-IN" dirty="0" smtClean="0"/>
          </a:p>
          <a:p>
            <a:r>
              <a:rPr lang="en-IN" dirty="0" smtClean="0"/>
              <a:t>Function calls were specified in a prefix list form originally called </a:t>
            </a:r>
            <a:r>
              <a:rPr lang="en-IN" b="1" dirty="0" smtClean="0"/>
              <a:t>Cambridge Polish</a:t>
            </a:r>
            <a:r>
              <a:rPr lang="en-IN" dirty="0" smtClean="0"/>
              <a:t> notation: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	(</a:t>
            </a:r>
            <a:r>
              <a:rPr lang="en-IN" dirty="0" err="1" smtClean="0"/>
              <a:t>function_name</a:t>
            </a:r>
            <a:r>
              <a:rPr lang="en-IN" dirty="0" smtClean="0"/>
              <a:t>  arg1  ...  </a:t>
            </a:r>
            <a:r>
              <a:rPr lang="en-IN" dirty="0" err="1" smtClean="0"/>
              <a:t>argn</a:t>
            </a:r>
            <a:r>
              <a:rPr lang="en-IN" dirty="0" smtClean="0"/>
              <a:t>)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For example, if + is a function that takes two or more numeric parameters, then: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	(+ 5 7) yields 12</a:t>
            </a:r>
          </a:p>
          <a:p>
            <a:pPr>
              <a:buNone/>
            </a:pPr>
            <a:r>
              <a:rPr lang="en-IN" dirty="0" smtClean="0"/>
              <a:t>	(+ 3 4 7 6) yields 20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LISP Interpreter (cont...)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The lambda notation was chosen to specify function definitions.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	(</a:t>
            </a:r>
            <a:r>
              <a:rPr lang="en-IN" dirty="0" err="1" smtClean="0"/>
              <a:t>function_name</a:t>
            </a:r>
            <a:r>
              <a:rPr lang="en-IN" dirty="0" smtClean="0"/>
              <a:t> (LAMBDA  (arg1 ... </a:t>
            </a:r>
            <a:r>
              <a:rPr lang="en-IN" dirty="0" err="1" smtClean="0"/>
              <a:t>argn</a:t>
            </a:r>
            <a:r>
              <a:rPr lang="en-IN" dirty="0" smtClean="0"/>
              <a:t>) expression))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LISP functions specified using the above notation are called as </a:t>
            </a:r>
            <a:r>
              <a:rPr lang="en-IN" b="1" dirty="0" smtClean="0"/>
              <a:t>S-expressions</a:t>
            </a:r>
            <a:r>
              <a:rPr lang="en-IN" dirty="0" smtClean="0"/>
              <a:t> or </a:t>
            </a:r>
            <a:r>
              <a:rPr lang="en-IN" b="1" dirty="0" smtClean="0"/>
              <a:t>symbolic expressions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r>
              <a:rPr lang="en-IN" dirty="0" smtClean="0"/>
              <a:t>An S-expression can be either an atom or a list.</a:t>
            </a:r>
          </a:p>
          <a:p>
            <a:endParaRPr lang="en-IN" dirty="0" smtClean="0"/>
          </a:p>
          <a:p>
            <a:r>
              <a:rPr lang="en-IN" dirty="0" smtClean="0"/>
              <a:t>McCarthy developed a universal function capable of evaluating any other function. It was named </a:t>
            </a:r>
            <a:r>
              <a:rPr lang="en-IN" b="1" dirty="0" smtClean="0"/>
              <a:t>EVAL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LISP Interpreter (cont...)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Later EVAL was used to construct LISP interpreter.</a:t>
            </a:r>
          </a:p>
          <a:p>
            <a:endParaRPr lang="en-IN" dirty="0" smtClean="0"/>
          </a:p>
          <a:p>
            <a:r>
              <a:rPr lang="en-IN" dirty="0" smtClean="0"/>
              <a:t>LISP’s only notation was S-expressions.</a:t>
            </a:r>
          </a:p>
          <a:p>
            <a:endParaRPr lang="en-IN" dirty="0" smtClean="0"/>
          </a:p>
          <a:p>
            <a:r>
              <a:rPr lang="en-IN" dirty="0" smtClean="0"/>
              <a:t>Scoping used in LISP is dynamic scoping.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Scheme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Scheme is a dialect of LISP, developed at MIT by </a:t>
            </a:r>
            <a:r>
              <a:rPr lang="en-IN" dirty="0" err="1" smtClean="0"/>
              <a:t>Sussman</a:t>
            </a:r>
            <a:r>
              <a:rPr lang="en-IN" dirty="0" smtClean="0"/>
              <a:t> and Steele in 1970s.</a:t>
            </a:r>
          </a:p>
          <a:p>
            <a:endParaRPr lang="en-IN" dirty="0" smtClean="0"/>
          </a:p>
          <a:p>
            <a:r>
              <a:rPr lang="en-IN" dirty="0" smtClean="0"/>
              <a:t>Scheme is very small in size and is popular in academic circles.</a:t>
            </a:r>
          </a:p>
          <a:p>
            <a:endParaRPr lang="en-IN" dirty="0" smtClean="0"/>
          </a:p>
          <a:p>
            <a:r>
              <a:rPr lang="en-IN" dirty="0" smtClean="0"/>
              <a:t>Scheme is type less.</a:t>
            </a:r>
          </a:p>
          <a:p>
            <a:endParaRPr lang="en-IN" dirty="0" smtClean="0"/>
          </a:p>
          <a:p>
            <a:r>
              <a:rPr lang="en-IN" dirty="0" smtClean="0"/>
              <a:t>Scheme uses static scoping.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Scheme : Primitive Numeric Functions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Scheme includes primitive functions for the basic arithmetic operations like +, -, *, /.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	Ex:		Expression			Value</a:t>
            </a:r>
          </a:p>
          <a:p>
            <a:pPr>
              <a:buNone/>
            </a:pPr>
            <a:r>
              <a:rPr lang="en-IN" dirty="0" smtClean="0"/>
              <a:t>			42				42</a:t>
            </a:r>
          </a:p>
          <a:p>
            <a:pPr>
              <a:buNone/>
            </a:pPr>
            <a:r>
              <a:rPr lang="en-IN" dirty="0" smtClean="0"/>
              <a:t>			(* 3 7)			</a:t>
            </a:r>
            <a:r>
              <a:rPr lang="en-IN" dirty="0" smtClean="0"/>
              <a:t>	21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			(+ 5 7 8)			20</a:t>
            </a:r>
          </a:p>
          <a:p>
            <a:pPr>
              <a:buNone/>
            </a:pPr>
            <a:r>
              <a:rPr lang="en-IN" dirty="0" smtClean="0"/>
              <a:t>			(- 5 6)			</a:t>
            </a:r>
            <a:r>
              <a:rPr lang="en-IN" dirty="0" smtClean="0"/>
              <a:t>	-</a:t>
            </a:r>
            <a:r>
              <a:rPr lang="en-IN" dirty="0" smtClean="0"/>
              <a:t>1</a:t>
            </a:r>
          </a:p>
          <a:p>
            <a:pPr>
              <a:buNone/>
            </a:pPr>
            <a:r>
              <a:rPr lang="en-IN" dirty="0" smtClean="0"/>
              <a:t>			(-15 7 2)			6</a:t>
            </a:r>
          </a:p>
          <a:p>
            <a:pPr>
              <a:buNone/>
            </a:pPr>
            <a:r>
              <a:rPr lang="en-IN" dirty="0" smtClean="0"/>
              <a:t>			(-24 (* 4 3))		</a:t>
            </a:r>
            <a:r>
              <a:rPr lang="en-IN" dirty="0" smtClean="0"/>
              <a:t>	12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Other numeric functions in Scheme are: MODULO, ROUND, MAX, MIN, LOG, SIN and SQRT.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Scheme : Defining Functions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A Scheme program is a collection of function definitions.</a:t>
            </a:r>
          </a:p>
          <a:p>
            <a:endParaRPr lang="en-IN" dirty="0" smtClean="0"/>
          </a:p>
          <a:p>
            <a:r>
              <a:rPr lang="en-IN" dirty="0" smtClean="0"/>
              <a:t>In Scheme, a nameless function is defined using the LAMBDA word: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	(LAMBDA  (x)  (* x </a:t>
            </a:r>
            <a:r>
              <a:rPr lang="en-IN" dirty="0" err="1" smtClean="0"/>
              <a:t>x</a:t>
            </a:r>
            <a:r>
              <a:rPr lang="en-IN" dirty="0" smtClean="0"/>
              <a:t>))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The above function can be applied as: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	((LAMBDA  (x)  (* x </a:t>
            </a:r>
            <a:r>
              <a:rPr lang="en-IN" dirty="0" err="1" smtClean="0"/>
              <a:t>x</a:t>
            </a:r>
            <a:r>
              <a:rPr lang="en-IN" dirty="0" smtClean="0"/>
              <a:t>)) 7) yields 49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Scheme : Defining Functions (cont...)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Scheme’s special function DEFINE serves two fundamental needs:</a:t>
            </a:r>
          </a:p>
          <a:p>
            <a:pPr lvl="1"/>
            <a:r>
              <a:rPr lang="en-IN" dirty="0" smtClean="0"/>
              <a:t>To bind a name to a value</a:t>
            </a:r>
          </a:p>
          <a:p>
            <a:pPr lvl="1"/>
            <a:r>
              <a:rPr lang="en-IN" dirty="0" smtClean="0"/>
              <a:t>To bind a name to a lambda expression</a:t>
            </a:r>
          </a:p>
          <a:p>
            <a:endParaRPr lang="en-IN" dirty="0" smtClean="0"/>
          </a:p>
          <a:p>
            <a:r>
              <a:rPr lang="en-IN" dirty="0" smtClean="0"/>
              <a:t>Examples of DEFINE to bind a name to a value:</a:t>
            </a:r>
          </a:p>
          <a:p>
            <a:pPr>
              <a:buNone/>
            </a:pPr>
            <a:r>
              <a:rPr lang="en-IN" dirty="0" smtClean="0"/>
              <a:t>		(DEFINE  pi  3.14159)</a:t>
            </a:r>
          </a:p>
          <a:p>
            <a:pPr>
              <a:buNone/>
            </a:pPr>
            <a:r>
              <a:rPr lang="en-IN" dirty="0" smtClean="0"/>
              <a:t>		(DEFINE  </a:t>
            </a:r>
            <a:r>
              <a:rPr lang="en-IN" dirty="0" err="1" smtClean="0"/>
              <a:t>two_pi</a:t>
            </a:r>
            <a:r>
              <a:rPr lang="en-IN" dirty="0" smtClean="0"/>
              <a:t>  (*  2  pi))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Imperative Vs Functional Languages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Imperative Languages</a:t>
            </a:r>
          </a:p>
          <a:p>
            <a:pPr lvl="1"/>
            <a:r>
              <a:rPr lang="en-IN" dirty="0" smtClean="0"/>
              <a:t>These languages contain variables</a:t>
            </a:r>
          </a:p>
          <a:p>
            <a:pPr lvl="1"/>
            <a:r>
              <a:rPr lang="en-IN" dirty="0" smtClean="0"/>
              <a:t>Programs written using imperative languages maintains “state”</a:t>
            </a:r>
          </a:p>
          <a:p>
            <a:pPr lvl="1"/>
            <a:r>
              <a:rPr lang="en-IN" dirty="0" smtClean="0"/>
              <a:t>There are side effects</a:t>
            </a:r>
          </a:p>
          <a:p>
            <a:pPr lvl="1"/>
            <a:r>
              <a:rPr lang="en-IN" dirty="0" smtClean="0"/>
              <a:t>Repetition is through iteration</a:t>
            </a:r>
          </a:p>
          <a:p>
            <a:endParaRPr lang="en-IN" dirty="0" smtClean="0"/>
          </a:p>
          <a:p>
            <a:r>
              <a:rPr lang="en-IN" dirty="0" smtClean="0"/>
              <a:t>Functional Languages</a:t>
            </a:r>
          </a:p>
          <a:p>
            <a:pPr lvl="1"/>
            <a:r>
              <a:rPr lang="en-IN" dirty="0" smtClean="0"/>
              <a:t>Pure functional languages does not have variables</a:t>
            </a:r>
          </a:p>
          <a:p>
            <a:pPr lvl="1"/>
            <a:r>
              <a:rPr lang="en-IN" dirty="0" smtClean="0"/>
              <a:t>There is no “state” in functional programs</a:t>
            </a:r>
          </a:p>
          <a:p>
            <a:pPr lvl="1"/>
            <a:r>
              <a:rPr lang="en-IN" dirty="0" smtClean="0"/>
              <a:t>There are no side effects</a:t>
            </a:r>
          </a:p>
          <a:p>
            <a:pPr lvl="1"/>
            <a:r>
              <a:rPr lang="en-IN" dirty="0" smtClean="0"/>
              <a:t>Repetition is through recursion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Scheme : Defining Functions (cont...)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Syntax of DEFINE to bind a name to a lambda expression is: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		(DEFINE  (</a:t>
            </a:r>
            <a:r>
              <a:rPr lang="en-IN" dirty="0" err="1" smtClean="0"/>
              <a:t>function_name</a:t>
            </a:r>
            <a:r>
              <a:rPr lang="en-IN" dirty="0" smtClean="0"/>
              <a:t>  </a:t>
            </a:r>
            <a:r>
              <a:rPr lang="en-IN" dirty="0" err="1" smtClean="0"/>
              <a:t>params</a:t>
            </a:r>
            <a:r>
              <a:rPr lang="en-IN" dirty="0" smtClean="0"/>
              <a:t>)</a:t>
            </a:r>
          </a:p>
          <a:p>
            <a:pPr>
              <a:buNone/>
            </a:pPr>
            <a:r>
              <a:rPr lang="en-IN" dirty="0" smtClean="0"/>
              <a:t>		(expression))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Ex:</a:t>
            </a:r>
          </a:p>
          <a:p>
            <a:pPr>
              <a:buNone/>
            </a:pPr>
            <a:r>
              <a:rPr lang="en-IN" dirty="0" smtClean="0"/>
              <a:t>		(DEFINE  (square number)  </a:t>
            </a:r>
          </a:p>
          <a:p>
            <a:pPr>
              <a:buNone/>
            </a:pPr>
            <a:r>
              <a:rPr lang="en-IN" dirty="0" smtClean="0"/>
              <a:t>		(* </a:t>
            </a:r>
            <a:r>
              <a:rPr lang="en-IN" dirty="0" smtClean="0"/>
              <a:t> number </a:t>
            </a:r>
            <a:r>
              <a:rPr lang="en-IN" dirty="0" smtClean="0"/>
              <a:t>  </a:t>
            </a:r>
            <a:r>
              <a:rPr lang="en-IN" dirty="0" err="1" smtClean="0"/>
              <a:t>number</a:t>
            </a:r>
            <a:r>
              <a:rPr lang="en-IN" dirty="0" smtClean="0"/>
              <a:t>))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	(square </a:t>
            </a:r>
            <a:r>
              <a:rPr lang="en-IN" dirty="0" smtClean="0"/>
              <a:t> 5</a:t>
            </a:r>
            <a:r>
              <a:rPr lang="en-IN" dirty="0" smtClean="0"/>
              <a:t>) yields 25</a:t>
            </a: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dirty="0" smtClean="0"/>
              <a:t>Scheme : Numeric Predicate Functions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1800" dirty="0" smtClean="0"/>
              <a:t>A predicate function is one that returns a Boolean value.</a:t>
            </a:r>
          </a:p>
          <a:p>
            <a:endParaRPr lang="en-IN" sz="1800" dirty="0" smtClean="0"/>
          </a:p>
          <a:p>
            <a:r>
              <a:rPr lang="en-IN" sz="1800" dirty="0" smtClean="0"/>
              <a:t>Some predicate functions in Scheme:</a:t>
            </a:r>
          </a:p>
          <a:p>
            <a:pPr>
              <a:buNone/>
            </a:pPr>
            <a:r>
              <a:rPr lang="en-IN" sz="1800" dirty="0" smtClean="0"/>
              <a:t>		Function		Meaning</a:t>
            </a:r>
          </a:p>
          <a:p>
            <a:pPr>
              <a:buNone/>
            </a:pPr>
            <a:r>
              <a:rPr lang="en-IN" sz="1800" dirty="0" smtClean="0"/>
              <a:t>		=			Equal</a:t>
            </a:r>
          </a:p>
          <a:p>
            <a:pPr>
              <a:buNone/>
            </a:pPr>
            <a:r>
              <a:rPr lang="en-IN" sz="1800" dirty="0" smtClean="0"/>
              <a:t>		&lt; &gt;			Not equal</a:t>
            </a:r>
          </a:p>
          <a:p>
            <a:pPr>
              <a:buNone/>
            </a:pPr>
            <a:r>
              <a:rPr lang="en-IN" sz="1800" dirty="0" smtClean="0"/>
              <a:t>		&gt;			Greater than</a:t>
            </a:r>
          </a:p>
          <a:p>
            <a:pPr>
              <a:buNone/>
            </a:pPr>
            <a:r>
              <a:rPr lang="en-IN" sz="1800" dirty="0" smtClean="0"/>
              <a:t>		&lt;			Less than</a:t>
            </a:r>
          </a:p>
          <a:p>
            <a:pPr>
              <a:buNone/>
            </a:pPr>
            <a:r>
              <a:rPr lang="en-IN" sz="1800" dirty="0" smtClean="0"/>
              <a:t>		&gt;=			Greater than or equal to</a:t>
            </a:r>
          </a:p>
          <a:p>
            <a:pPr>
              <a:buNone/>
            </a:pPr>
            <a:r>
              <a:rPr lang="en-IN" sz="1800" dirty="0" smtClean="0"/>
              <a:t>		&lt;=			Less than or equal to</a:t>
            </a:r>
          </a:p>
          <a:p>
            <a:pPr>
              <a:buNone/>
            </a:pPr>
            <a:r>
              <a:rPr lang="en-IN" sz="1800" dirty="0" smtClean="0"/>
              <a:t>		EVEN?			Is it an even number?</a:t>
            </a:r>
          </a:p>
          <a:p>
            <a:pPr>
              <a:buNone/>
            </a:pPr>
            <a:r>
              <a:rPr lang="en-IN" sz="1800" dirty="0" smtClean="0"/>
              <a:t>		ODD?			Is it an odd number?</a:t>
            </a:r>
          </a:p>
          <a:p>
            <a:pPr>
              <a:buNone/>
            </a:pPr>
            <a:r>
              <a:rPr lang="en-IN" sz="1800" dirty="0" smtClean="0"/>
              <a:t>		ZERO?			Is it zero?</a:t>
            </a:r>
          </a:p>
          <a:p>
            <a:pPr>
              <a:buNone/>
            </a:pPr>
            <a:endParaRPr lang="en-IN" sz="1800" dirty="0" smtClean="0"/>
          </a:p>
          <a:p>
            <a:r>
              <a:rPr lang="en-IN" sz="1800" dirty="0" smtClean="0"/>
              <a:t>Boolean values in Scheme are #T and #F (or #t and #f).</a:t>
            </a:r>
            <a:endParaRPr lang="en-IN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Scheme : Control Flow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Scheme uses three different constructs for control flow:</a:t>
            </a:r>
          </a:p>
          <a:p>
            <a:pPr lvl="1"/>
            <a:r>
              <a:rPr lang="en-IN" dirty="0" smtClean="0"/>
              <a:t>IF</a:t>
            </a:r>
          </a:p>
          <a:p>
            <a:pPr lvl="1"/>
            <a:r>
              <a:rPr lang="en-IN" dirty="0" smtClean="0"/>
              <a:t>COND</a:t>
            </a:r>
          </a:p>
          <a:p>
            <a:pPr lvl="1"/>
            <a:r>
              <a:rPr lang="en-IN" dirty="0" smtClean="0"/>
              <a:t>Recursion</a:t>
            </a:r>
          </a:p>
          <a:p>
            <a:endParaRPr lang="en-IN" dirty="0" smtClean="0"/>
          </a:p>
          <a:p>
            <a:r>
              <a:rPr lang="en-IN" dirty="0" smtClean="0"/>
              <a:t>The syntax of </a:t>
            </a:r>
            <a:r>
              <a:rPr lang="en-IN" dirty="0" smtClean="0"/>
              <a:t> IF </a:t>
            </a:r>
            <a:r>
              <a:rPr lang="en-IN" dirty="0" smtClean="0"/>
              <a:t>selector function is:</a:t>
            </a:r>
          </a:p>
          <a:p>
            <a:pPr>
              <a:buNone/>
            </a:pPr>
            <a:r>
              <a:rPr lang="en-IN" dirty="0" smtClean="0"/>
              <a:t>		(</a:t>
            </a:r>
            <a:r>
              <a:rPr lang="en-IN" dirty="0" smtClean="0"/>
              <a:t>IF  predicate  </a:t>
            </a:r>
            <a:r>
              <a:rPr lang="en-IN" dirty="0" err="1" smtClean="0"/>
              <a:t>the_expr</a:t>
            </a:r>
            <a:r>
              <a:rPr lang="en-IN" dirty="0" smtClean="0"/>
              <a:t>  </a:t>
            </a:r>
            <a:r>
              <a:rPr lang="en-IN" dirty="0" err="1" smtClean="0"/>
              <a:t>else_expr</a:t>
            </a:r>
            <a:r>
              <a:rPr lang="en-IN" dirty="0" smtClean="0"/>
              <a:t>)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Ex:</a:t>
            </a:r>
          </a:p>
          <a:p>
            <a:pPr>
              <a:buNone/>
            </a:pPr>
            <a:r>
              <a:rPr lang="en-IN" dirty="0" smtClean="0"/>
              <a:t>		(DEFINE  (factorial n)</a:t>
            </a:r>
          </a:p>
          <a:p>
            <a:pPr>
              <a:buNone/>
            </a:pPr>
            <a:r>
              <a:rPr lang="en-IN" dirty="0" smtClean="0"/>
              <a:t>			(IF  (&lt;=  n  1)  1</a:t>
            </a:r>
          </a:p>
          <a:p>
            <a:pPr>
              <a:buNone/>
            </a:pPr>
            <a:r>
              <a:rPr lang="en-IN" dirty="0" smtClean="0"/>
              <a:t>			(*  n   (factorial	(-  n  1)))</a:t>
            </a:r>
          </a:p>
          <a:p>
            <a:pPr>
              <a:buNone/>
            </a:pPr>
            <a:r>
              <a:rPr lang="en-IN" dirty="0" smtClean="0"/>
              <a:t>		))</a:t>
            </a:r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Scheme : Control Flow (cont...)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Example on COND selector:</a:t>
            </a:r>
          </a:p>
          <a:p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		(DEFINE  (leap?  year)</a:t>
            </a:r>
          </a:p>
          <a:p>
            <a:pPr>
              <a:buNone/>
            </a:pPr>
            <a:r>
              <a:rPr lang="en-IN" sz="2400" dirty="0" smtClean="0"/>
              <a:t>			(COND  </a:t>
            </a:r>
          </a:p>
          <a:p>
            <a:pPr>
              <a:buNone/>
            </a:pPr>
            <a:r>
              <a:rPr lang="en-IN" sz="2400" dirty="0" smtClean="0"/>
              <a:t>				((ZERO?  (MODULO  year  400))  #T)</a:t>
            </a:r>
          </a:p>
          <a:p>
            <a:pPr>
              <a:buNone/>
            </a:pPr>
            <a:r>
              <a:rPr lang="en-IN" sz="2400" dirty="0" smtClean="0"/>
              <a:t>				((ZERO?  (MODULO  year  100))  #F)</a:t>
            </a:r>
          </a:p>
          <a:p>
            <a:pPr>
              <a:buNone/>
            </a:pPr>
            <a:r>
              <a:rPr lang="en-IN" sz="2400" dirty="0" smtClean="0"/>
              <a:t>				(ELSE  (ZERO?  (MODULO  year  4)))	))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Scheme : List Functions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1800" dirty="0" smtClean="0"/>
              <a:t>The primitive function QUOTE returns the parameter without change.</a:t>
            </a:r>
          </a:p>
          <a:p>
            <a:endParaRPr lang="en-IN" sz="1800" dirty="0" smtClean="0"/>
          </a:p>
          <a:p>
            <a:pPr>
              <a:buNone/>
            </a:pPr>
            <a:r>
              <a:rPr lang="en-IN" sz="1800" dirty="0" smtClean="0"/>
              <a:t>	Ex:		(QUOTE  A) returns A</a:t>
            </a:r>
          </a:p>
          <a:p>
            <a:pPr>
              <a:buNone/>
            </a:pPr>
            <a:r>
              <a:rPr lang="en-IN" sz="1800" dirty="0" smtClean="0"/>
              <a:t>			(QUOTE  (A B C)) returns (A B C)</a:t>
            </a:r>
          </a:p>
          <a:p>
            <a:pPr>
              <a:buNone/>
            </a:pPr>
            <a:endParaRPr lang="en-IN" sz="1800" dirty="0" smtClean="0"/>
          </a:p>
          <a:p>
            <a:r>
              <a:rPr lang="en-IN" sz="1800" dirty="0" smtClean="0"/>
              <a:t>The CAR function accepts a list and returns the first element in the list.</a:t>
            </a:r>
          </a:p>
          <a:p>
            <a:pPr>
              <a:buNone/>
            </a:pPr>
            <a:endParaRPr lang="en-IN" sz="1800" dirty="0" smtClean="0"/>
          </a:p>
          <a:p>
            <a:pPr>
              <a:buNone/>
            </a:pPr>
            <a:r>
              <a:rPr lang="en-IN" sz="1800" dirty="0" smtClean="0"/>
              <a:t>	Ex:		(CAR ‘(A B C)) returns A</a:t>
            </a:r>
          </a:p>
          <a:p>
            <a:pPr>
              <a:buNone/>
            </a:pPr>
            <a:r>
              <a:rPr lang="en-IN" sz="1800" dirty="0" smtClean="0"/>
              <a:t>			(CAR ‘((A B) C D)) returns (A B)</a:t>
            </a:r>
          </a:p>
          <a:p>
            <a:pPr>
              <a:buNone/>
            </a:pPr>
            <a:endParaRPr lang="en-IN" sz="1800" dirty="0" smtClean="0"/>
          </a:p>
          <a:p>
            <a:r>
              <a:rPr lang="en-IN" sz="1800" dirty="0" smtClean="0"/>
              <a:t>The CDR functions accepts a list and returns remaining elements in the list except the first element.</a:t>
            </a:r>
          </a:p>
          <a:p>
            <a:endParaRPr lang="en-IN" sz="1800" dirty="0" smtClean="0"/>
          </a:p>
          <a:p>
            <a:pPr>
              <a:buNone/>
            </a:pPr>
            <a:r>
              <a:rPr lang="en-IN" sz="1800" dirty="0" smtClean="0"/>
              <a:t>	Ex:		(CDR ‘(A B C)) returns (B C)</a:t>
            </a:r>
          </a:p>
          <a:p>
            <a:pPr>
              <a:buNone/>
            </a:pPr>
            <a:r>
              <a:rPr lang="en-IN" sz="1800" dirty="0" smtClean="0"/>
              <a:t>			(CDR ‘((A B) C D)) returns (C D)</a:t>
            </a:r>
            <a:endParaRPr lang="en-I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Scheme : List Functions (cont...)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400" dirty="0" smtClean="0"/>
              <a:t>The CONS function accepts two parameters and creates a list of those parameters.</a:t>
            </a:r>
          </a:p>
          <a:p>
            <a:pPr>
              <a:buNone/>
            </a:pPr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	Ex:		(CONS  ‘A  ‘(B C)) returns (A B C)</a:t>
            </a:r>
          </a:p>
          <a:p>
            <a:pPr>
              <a:buNone/>
            </a:pPr>
            <a:r>
              <a:rPr lang="en-IN" sz="2400" dirty="0" smtClean="0"/>
              <a:t>			(CONS  ‘(A B)  ‘(C D)) returns ((A B) C D)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IN" sz="2400" dirty="0" smtClean="0"/>
              <a:t>The LIST accepts multiple parameters and creates a list of those parameters.</a:t>
            </a:r>
          </a:p>
          <a:p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	Ex:		(LIST  ‘apple  ‘orange  ‘grape) returns</a:t>
            </a:r>
          </a:p>
          <a:p>
            <a:pPr>
              <a:buNone/>
            </a:pPr>
            <a:r>
              <a:rPr lang="en-IN" sz="2400" dirty="0" smtClean="0"/>
              <a:t>			(apple 	orange  grape)</a:t>
            </a:r>
            <a:endParaRPr lang="en-IN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dirty="0" smtClean="0"/>
              <a:t>Scheme : Predicate Functions for Symbolic Atoms and Lists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EQ? function takes two atoms as parameters and #T if they point to same memory location. Otherwise, it returns #F.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	Ex:		(EQ?  ‘A  ‘A) returns #T</a:t>
            </a:r>
          </a:p>
          <a:p>
            <a:pPr>
              <a:buNone/>
            </a:pPr>
            <a:r>
              <a:rPr lang="en-IN" dirty="0" smtClean="0"/>
              <a:t>			(EQ?  ‘A  ‘B) returns #F</a:t>
            </a:r>
            <a:endParaRPr lang="en-IN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Scheme : Predicate Functions for Symbolic Atoms and Lists (cont...)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EQV? function takes two atoms as parameters and compares the content instead of pointers. It #T if they are same or #F if they are not same.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	Ex:		(EQV?  ‘A  ‘A) returns #T</a:t>
            </a:r>
          </a:p>
          <a:p>
            <a:pPr>
              <a:buNone/>
            </a:pPr>
            <a:r>
              <a:rPr lang="en-IN" dirty="0" smtClean="0"/>
              <a:t>			(EQV?  3.4  (+  3 0.4)) returns #T</a:t>
            </a:r>
          </a:p>
          <a:p>
            <a:pPr>
              <a:buNone/>
            </a:pPr>
            <a:r>
              <a:rPr lang="en-IN" dirty="0" smtClean="0"/>
              <a:t>			(EQV?  3.0  3) returns #F</a:t>
            </a:r>
            <a:endParaRPr lang="en-IN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Scheme : Predicate Functions for Symbolic Atoms and Lists (cont...)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LIST? function returns #T if its single argument is a list and #F otherwise.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	Ex:		(LIST?  ‘(X Y)) returns #T</a:t>
            </a:r>
          </a:p>
          <a:p>
            <a:pPr>
              <a:buNone/>
            </a:pPr>
            <a:r>
              <a:rPr lang="en-IN" dirty="0" smtClean="0"/>
              <a:t>			(LIST?  ‘X) returns #F</a:t>
            </a:r>
            <a:endParaRPr lang="en-IN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Scheme : LET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LET is a function used to create a local scope in which names are temporarily bound to the values of expressions.</a:t>
            </a:r>
          </a:p>
          <a:p>
            <a:endParaRPr lang="en-IN" dirty="0" smtClean="0"/>
          </a:p>
          <a:p>
            <a:r>
              <a:rPr lang="en-IN" dirty="0" smtClean="0"/>
              <a:t>LET is often used to factor out common sub-expressions from more complicated expressions.</a:t>
            </a:r>
          </a:p>
          <a:p>
            <a:endParaRPr lang="en-IN" dirty="0" smtClean="0"/>
          </a:p>
          <a:p>
            <a:r>
              <a:rPr lang="en-IN" dirty="0" smtClean="0"/>
              <a:t>LET is a shorthand for a LAMBDA expression applied to a parameter.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	Ex:		(LET  ((alpha  7)) (*  5  alpha))</a:t>
            </a:r>
          </a:p>
          <a:p>
            <a:pPr>
              <a:buNone/>
            </a:pPr>
            <a:r>
              <a:rPr lang="en-IN" dirty="0" smtClean="0"/>
              <a:t>			((LAMBDA  (alpha)  (*  5  alpha)) 7)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Functional Language Examples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LISP</a:t>
            </a:r>
          </a:p>
          <a:p>
            <a:r>
              <a:rPr lang="en-IN" dirty="0" smtClean="0"/>
              <a:t>Scheme</a:t>
            </a:r>
          </a:p>
          <a:p>
            <a:r>
              <a:rPr lang="en-IN" dirty="0" smtClean="0"/>
              <a:t>ML</a:t>
            </a:r>
          </a:p>
          <a:p>
            <a:r>
              <a:rPr lang="en-IN" dirty="0" smtClean="0"/>
              <a:t>Haskell</a:t>
            </a:r>
          </a:p>
          <a:p>
            <a:r>
              <a:rPr lang="en-IN" dirty="0" smtClean="0"/>
              <a:t>OCaml</a:t>
            </a:r>
          </a:p>
          <a:p>
            <a:r>
              <a:rPr lang="en-IN" dirty="0" smtClean="0"/>
              <a:t>F#</a:t>
            </a:r>
            <a:endParaRPr lang="en-IN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Meta Language [ML]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ML is a static scoped language like Scheme.</a:t>
            </a:r>
          </a:p>
          <a:p>
            <a:endParaRPr lang="en-IN" dirty="0" smtClean="0"/>
          </a:p>
          <a:p>
            <a:r>
              <a:rPr lang="en-IN" dirty="0" smtClean="0"/>
              <a:t>ML was developed by Milner in 1990.</a:t>
            </a:r>
          </a:p>
          <a:p>
            <a:endParaRPr lang="en-IN" dirty="0" smtClean="0"/>
          </a:p>
          <a:p>
            <a:r>
              <a:rPr lang="en-IN" dirty="0" smtClean="0"/>
              <a:t>Differences between ML and Scheme are:</a:t>
            </a:r>
          </a:p>
          <a:p>
            <a:pPr lvl="1"/>
            <a:r>
              <a:rPr lang="en-IN" dirty="0" smtClean="0"/>
              <a:t>ML is a strongly typed language.</a:t>
            </a:r>
          </a:p>
          <a:p>
            <a:pPr lvl="1"/>
            <a:r>
              <a:rPr lang="en-IN" dirty="0" smtClean="0"/>
              <a:t>ML uses syntax that is close to imperative language.</a:t>
            </a:r>
          </a:p>
          <a:p>
            <a:endParaRPr lang="en-IN" dirty="0" smtClean="0"/>
          </a:p>
          <a:p>
            <a:r>
              <a:rPr lang="en-IN" dirty="0" smtClean="0"/>
              <a:t>A table called </a:t>
            </a:r>
            <a:r>
              <a:rPr lang="en-IN" b="1" dirty="0" smtClean="0"/>
              <a:t>evaluation environment </a:t>
            </a:r>
            <a:r>
              <a:rPr lang="en-IN" dirty="0" smtClean="0"/>
              <a:t>stores the names of all declared identifiers in a program along with their types.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ML (cont...)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Function declaration in ML:</a:t>
            </a:r>
          </a:p>
          <a:p>
            <a:pPr>
              <a:buNone/>
            </a:pPr>
            <a:r>
              <a:rPr lang="en-IN" dirty="0" smtClean="0"/>
              <a:t>	fun  </a:t>
            </a:r>
            <a:r>
              <a:rPr lang="en-IN" dirty="0" err="1" smtClean="0"/>
              <a:t>function_name</a:t>
            </a:r>
            <a:r>
              <a:rPr lang="en-IN" dirty="0" smtClean="0"/>
              <a:t>(</a:t>
            </a:r>
            <a:r>
              <a:rPr lang="en-IN" dirty="0" err="1" smtClean="0"/>
              <a:t>params</a:t>
            </a:r>
            <a:r>
              <a:rPr lang="en-IN" dirty="0" smtClean="0"/>
              <a:t>) = expression;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Ex:</a:t>
            </a:r>
          </a:p>
          <a:p>
            <a:pPr>
              <a:buNone/>
            </a:pPr>
            <a:r>
              <a:rPr lang="en-IN" dirty="0" smtClean="0"/>
              <a:t>	fun  circum(r) = 3.1415 * r * r;</a:t>
            </a:r>
          </a:p>
          <a:p>
            <a:pPr>
              <a:buNone/>
            </a:pPr>
            <a:r>
              <a:rPr lang="en-IN" dirty="0" smtClean="0"/>
              <a:t>	fun  times10(x) = 10 * x;</a:t>
            </a:r>
          </a:p>
          <a:p>
            <a:pPr>
              <a:buNone/>
            </a:pPr>
            <a:r>
              <a:rPr lang="en-IN" dirty="0" smtClean="0"/>
              <a:t>	fun  square(x) = x * x;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Function call:</a:t>
            </a:r>
          </a:p>
          <a:p>
            <a:pPr>
              <a:buNone/>
            </a:pPr>
            <a:r>
              <a:rPr lang="en-IN" dirty="0" smtClean="0"/>
              <a:t>	square(2.75);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ML (cont...)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Types can be specified as follows:</a:t>
            </a:r>
          </a:p>
          <a:p>
            <a:pPr>
              <a:buNone/>
            </a:pPr>
            <a:r>
              <a:rPr lang="en-IN" dirty="0" smtClean="0"/>
              <a:t>	</a:t>
            </a:r>
          </a:p>
          <a:p>
            <a:pPr>
              <a:buNone/>
            </a:pPr>
            <a:r>
              <a:rPr lang="en-IN" dirty="0" smtClean="0"/>
              <a:t>	fun  square(x : real) = x * x;</a:t>
            </a:r>
          </a:p>
          <a:p>
            <a:pPr>
              <a:buNone/>
            </a:pPr>
            <a:r>
              <a:rPr lang="en-IN" dirty="0" smtClean="0"/>
              <a:t>	fun  square(x) = (x : real) * x;</a:t>
            </a:r>
          </a:p>
          <a:p>
            <a:pPr>
              <a:buNone/>
            </a:pPr>
            <a:r>
              <a:rPr lang="en-IN" dirty="0" smtClean="0"/>
              <a:t>	fun  square(x) = x * (x : real);</a:t>
            </a:r>
            <a:endParaRPr lang="en-IN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ML (cont...)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</a:t>
            </a:r>
            <a:r>
              <a:rPr lang="en-IN" b="1" dirty="0" smtClean="0"/>
              <a:t>if</a:t>
            </a:r>
            <a:r>
              <a:rPr lang="en-IN" dirty="0" smtClean="0"/>
              <a:t> statement in ML is as follows:</a:t>
            </a:r>
          </a:p>
          <a:p>
            <a:pPr>
              <a:buNone/>
            </a:pPr>
            <a:r>
              <a:rPr lang="en-IN" dirty="0" smtClean="0"/>
              <a:t>	if  expression  then  </a:t>
            </a:r>
            <a:r>
              <a:rPr lang="en-IN" dirty="0" err="1" smtClean="0"/>
              <a:t>then_expr</a:t>
            </a:r>
            <a:r>
              <a:rPr lang="en-IN" dirty="0" smtClean="0"/>
              <a:t>  else  </a:t>
            </a:r>
            <a:r>
              <a:rPr lang="en-IN" dirty="0" err="1" smtClean="0"/>
              <a:t>else_expr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Ex:</a:t>
            </a:r>
          </a:p>
          <a:p>
            <a:pPr>
              <a:buNone/>
            </a:pPr>
            <a:r>
              <a:rPr lang="en-IN" dirty="0" smtClean="0"/>
              <a:t>	fun  fact(n : </a:t>
            </a:r>
            <a:r>
              <a:rPr lang="en-IN" dirty="0" err="1" smtClean="0"/>
              <a:t>int</a:t>
            </a:r>
            <a:r>
              <a:rPr lang="en-IN" dirty="0" smtClean="0"/>
              <a:t>) : </a:t>
            </a:r>
            <a:r>
              <a:rPr lang="en-IN" dirty="0" err="1" smtClean="0"/>
              <a:t>int</a:t>
            </a:r>
            <a:r>
              <a:rPr lang="en-IN" dirty="0" smtClean="0"/>
              <a:t> = if  n &lt;= 1 then 1</a:t>
            </a:r>
          </a:p>
          <a:p>
            <a:pPr>
              <a:buNone/>
            </a:pPr>
            <a:r>
              <a:rPr lang="en-IN" dirty="0" smtClean="0"/>
              <a:t>				 	     else  n * fact (n – 1);</a:t>
            </a:r>
            <a:endParaRPr lang="en-IN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ML (cont...)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ML supports lists and list operations.</a:t>
            </a:r>
          </a:p>
          <a:p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 err="1" smtClean="0"/>
              <a:t>hd</a:t>
            </a:r>
            <a:r>
              <a:rPr lang="en-IN" dirty="0" smtClean="0"/>
              <a:t>, </a:t>
            </a:r>
            <a:r>
              <a:rPr lang="en-IN" dirty="0" err="1" smtClean="0"/>
              <a:t>tl</a:t>
            </a:r>
            <a:r>
              <a:rPr lang="en-IN" dirty="0" smtClean="0"/>
              <a:t> and :: are ML’s versions of Scheme’s CAR, CDR and CONS.</a:t>
            </a:r>
          </a:p>
          <a:p>
            <a:endParaRPr lang="en-IN" dirty="0" smtClean="0"/>
          </a:p>
          <a:p>
            <a:r>
              <a:rPr lang="en-IN" dirty="0" smtClean="0"/>
              <a:t>Names are bound to values with value declaration statements of the form: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err="1" smtClean="0"/>
              <a:t>val</a:t>
            </a:r>
            <a:r>
              <a:rPr lang="en-IN" dirty="0" smtClean="0"/>
              <a:t>  </a:t>
            </a:r>
            <a:r>
              <a:rPr lang="en-IN" dirty="0" err="1" smtClean="0"/>
              <a:t>new_name</a:t>
            </a:r>
            <a:r>
              <a:rPr lang="en-IN" dirty="0" smtClean="0"/>
              <a:t> = expression;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Ex:		</a:t>
            </a:r>
            <a:r>
              <a:rPr lang="en-IN" dirty="0" err="1" smtClean="0"/>
              <a:t>val</a:t>
            </a:r>
            <a:r>
              <a:rPr lang="en-IN" dirty="0" smtClean="0"/>
              <a:t>  distance = time * speed;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ML (cont...)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Normal use of </a:t>
            </a:r>
            <a:r>
              <a:rPr lang="en-IN" dirty="0" err="1" smtClean="0"/>
              <a:t>val</a:t>
            </a:r>
            <a:r>
              <a:rPr lang="en-IN" dirty="0" smtClean="0"/>
              <a:t> is in let expression:</a:t>
            </a:r>
          </a:p>
          <a:p>
            <a:pPr>
              <a:buNone/>
            </a:pPr>
            <a:r>
              <a:rPr lang="en-IN" dirty="0" smtClean="0"/>
              <a:t>	</a:t>
            </a:r>
          </a:p>
          <a:p>
            <a:pPr>
              <a:buNone/>
            </a:pPr>
            <a:r>
              <a:rPr lang="en-IN" dirty="0" smtClean="0"/>
              <a:t>	let</a:t>
            </a:r>
          </a:p>
          <a:p>
            <a:pPr>
              <a:buNone/>
            </a:pPr>
            <a:r>
              <a:rPr lang="en-IN" dirty="0" smtClean="0"/>
              <a:t>		</a:t>
            </a:r>
            <a:r>
              <a:rPr lang="en-IN" dirty="0" err="1" smtClean="0"/>
              <a:t>val</a:t>
            </a:r>
            <a:r>
              <a:rPr lang="en-IN" dirty="0" smtClean="0"/>
              <a:t>  radius = 2.7;</a:t>
            </a:r>
          </a:p>
          <a:p>
            <a:pPr>
              <a:buNone/>
            </a:pPr>
            <a:r>
              <a:rPr lang="en-IN" dirty="0" smtClean="0"/>
              <a:t>		</a:t>
            </a:r>
            <a:r>
              <a:rPr lang="en-IN" dirty="0" err="1" smtClean="0"/>
              <a:t>val</a:t>
            </a:r>
            <a:r>
              <a:rPr lang="en-IN" dirty="0" smtClean="0"/>
              <a:t>  pi = 3.14159;</a:t>
            </a:r>
          </a:p>
          <a:p>
            <a:pPr>
              <a:buNone/>
            </a:pPr>
            <a:r>
              <a:rPr lang="en-IN" dirty="0" smtClean="0"/>
              <a:t>	in</a:t>
            </a:r>
          </a:p>
          <a:p>
            <a:pPr>
              <a:buNone/>
            </a:pPr>
            <a:r>
              <a:rPr lang="en-IN" dirty="0" smtClean="0"/>
              <a:t>		pi * radius * radius;</a:t>
            </a:r>
          </a:p>
          <a:p>
            <a:pPr>
              <a:buNone/>
            </a:pPr>
            <a:r>
              <a:rPr lang="en-IN" dirty="0" smtClean="0"/>
              <a:t>	end;</a:t>
            </a:r>
            <a:endParaRPr lang="en-IN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ML (cont...)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The map function takes a single parameter, which is a function. The resulting function takes a list as a parameter and applies the function to each element in the list.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	Ex:</a:t>
            </a:r>
          </a:p>
          <a:p>
            <a:pPr>
              <a:buNone/>
            </a:pPr>
            <a:r>
              <a:rPr lang="en-IN" dirty="0" smtClean="0"/>
              <a:t>		fun  cube  x = x * x * x;</a:t>
            </a:r>
          </a:p>
          <a:p>
            <a:pPr>
              <a:buNone/>
            </a:pPr>
            <a:r>
              <a:rPr lang="en-IN" dirty="0" smtClean="0"/>
              <a:t>		</a:t>
            </a:r>
            <a:r>
              <a:rPr lang="en-IN" dirty="0" err="1" smtClean="0"/>
              <a:t>val</a:t>
            </a:r>
            <a:r>
              <a:rPr lang="en-IN" dirty="0" smtClean="0"/>
              <a:t>  </a:t>
            </a:r>
            <a:r>
              <a:rPr lang="en-IN" dirty="0" err="1" smtClean="0"/>
              <a:t>cubeList</a:t>
            </a:r>
            <a:r>
              <a:rPr lang="en-IN" dirty="0" smtClean="0"/>
              <a:t> = map  cube;</a:t>
            </a:r>
          </a:p>
          <a:p>
            <a:pPr>
              <a:buNone/>
            </a:pPr>
            <a:r>
              <a:rPr lang="en-IN" dirty="0" smtClean="0"/>
              <a:t>		</a:t>
            </a:r>
            <a:r>
              <a:rPr lang="en-IN" dirty="0" err="1" smtClean="0"/>
              <a:t>val</a:t>
            </a:r>
            <a:r>
              <a:rPr lang="en-IN" dirty="0" smtClean="0"/>
              <a:t>  </a:t>
            </a:r>
            <a:r>
              <a:rPr lang="en-IN" dirty="0" err="1" smtClean="0"/>
              <a:t>newList</a:t>
            </a:r>
            <a:r>
              <a:rPr lang="en-IN" dirty="0" smtClean="0"/>
              <a:t> = </a:t>
            </a:r>
            <a:r>
              <a:rPr lang="en-IN" dirty="0" err="1" smtClean="0"/>
              <a:t>cubeList</a:t>
            </a:r>
            <a:r>
              <a:rPr lang="en-IN" dirty="0" smtClean="0"/>
              <a:t>  [1, 3, 5];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Mathematical Function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mathematical function is a mapping of member in domain set to a member in range set.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Simple Functions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Function definitions are written as function name followed by a list of parameters in parentheses.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Ex:		cube(x) = x * x * x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Ex: 	cube(2) = 2 * 2 * 2 = 8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Simple Functions (cont...)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A </a:t>
            </a:r>
            <a:r>
              <a:rPr lang="en-IN" b="1" dirty="0" smtClean="0"/>
              <a:t>lambda expression</a:t>
            </a:r>
            <a:r>
              <a:rPr lang="en-IN" b="1" i="1" dirty="0" smtClean="0"/>
              <a:t> </a:t>
            </a:r>
            <a:r>
              <a:rPr lang="en-IN" dirty="0" smtClean="0"/>
              <a:t>is a method for defining nameless functions.</a:t>
            </a:r>
          </a:p>
          <a:p>
            <a:endParaRPr lang="en-IN" dirty="0" smtClean="0"/>
          </a:p>
          <a:p>
            <a:r>
              <a:rPr lang="en-IN" dirty="0" smtClean="0"/>
              <a:t>The lambda expression is the function itself, which is nameless.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	Ex:		</a:t>
            </a:r>
            <a:r>
              <a:rPr lang="el-GR" dirty="0" smtClean="0"/>
              <a:t>λ</a:t>
            </a:r>
            <a:r>
              <a:rPr lang="en-IN" dirty="0" smtClean="0"/>
              <a:t>(x)x * x * x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The formal computation model for defining function, function application and recursion using lambda expressions is called as </a:t>
            </a:r>
            <a:r>
              <a:rPr lang="en-IN" b="1" dirty="0" smtClean="0"/>
              <a:t>lambda calculus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	Ex: Application of lambda expression: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</a:t>
            </a:r>
            <a:r>
              <a:rPr lang="el-GR" dirty="0" smtClean="0"/>
              <a:t> </a:t>
            </a:r>
            <a:r>
              <a:rPr lang="en-IN" dirty="0" smtClean="0"/>
              <a:t>(</a:t>
            </a:r>
            <a:r>
              <a:rPr lang="el-GR" dirty="0" smtClean="0"/>
              <a:t>λ</a:t>
            </a:r>
            <a:r>
              <a:rPr lang="en-IN" dirty="0" smtClean="0"/>
              <a:t>(x)x * x * x)(2) gives 8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Functional Forms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functional form or higher order function is a function that takes one or more functions as parameters or produces a function as its result, or both.</a:t>
            </a:r>
          </a:p>
          <a:p>
            <a:endParaRPr lang="en-IN" dirty="0" smtClean="0"/>
          </a:p>
          <a:p>
            <a:r>
              <a:rPr lang="en-IN" dirty="0" smtClean="0"/>
              <a:t>Examples of functional forms:</a:t>
            </a:r>
          </a:p>
          <a:p>
            <a:pPr lvl="1"/>
            <a:r>
              <a:rPr lang="en-IN" dirty="0" smtClean="0"/>
              <a:t>Function composition</a:t>
            </a:r>
          </a:p>
          <a:p>
            <a:pPr lvl="1"/>
            <a:r>
              <a:rPr lang="en-IN" dirty="0" smtClean="0"/>
              <a:t>Apply-to-all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Function Composition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A function composition is a functional form which has two functional parameters and yields a function whose value is the first function applied to the result of the second.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	Notation: 	h = f </a:t>
            </a:r>
            <a:r>
              <a:rPr lang="en-IN" baseline="30000" dirty="0" smtClean="0"/>
              <a:t>o</a:t>
            </a:r>
            <a:r>
              <a:rPr lang="en-IN" dirty="0" smtClean="0"/>
              <a:t> g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Example:		f(x) = x + 2,  g(x) = 3 * x</a:t>
            </a:r>
          </a:p>
          <a:p>
            <a:pPr>
              <a:buNone/>
            </a:pPr>
            <a:r>
              <a:rPr lang="en-IN" dirty="0" smtClean="0"/>
              <a:t>				then h is defined as:</a:t>
            </a:r>
          </a:p>
          <a:p>
            <a:pPr>
              <a:buNone/>
            </a:pPr>
            <a:r>
              <a:rPr lang="en-IN" dirty="0" smtClean="0"/>
              <a:t>				h(x) = f(g(x)) = (3*x) + 2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Apply-to-all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Apply-to-all is a functional form which takes a functional parameters, applies it each value in a list and yields a list or sequence as result.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	Notation:	</a:t>
            </a:r>
            <a:r>
              <a:rPr lang="el-GR" dirty="0" smtClean="0"/>
              <a:t>α</a:t>
            </a:r>
            <a:r>
              <a:rPr lang="en-IN" dirty="0" smtClean="0"/>
              <a:t>(f, (val1, val2, ....))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Ex:		h(x) = x * x</a:t>
            </a:r>
          </a:p>
          <a:p>
            <a:pPr>
              <a:buNone/>
            </a:pPr>
            <a:r>
              <a:rPr lang="en-IN" dirty="0" smtClean="0"/>
              <a:t>			then </a:t>
            </a:r>
            <a:r>
              <a:rPr lang="el-GR" dirty="0" smtClean="0"/>
              <a:t>α</a:t>
            </a:r>
            <a:r>
              <a:rPr lang="en-IN" dirty="0" smtClean="0"/>
              <a:t>(h, (2, 3, 4)) yields (4, 9, 16)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it-official-theme-v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vit-official-theme-v3</Template>
  <TotalTime>916</TotalTime>
  <Words>1021</Words>
  <Application>Microsoft Office PowerPoint</Application>
  <PresentationFormat>On-screen Show (4:3)</PresentationFormat>
  <Paragraphs>307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vit-official-theme-v3</vt:lpstr>
      <vt:lpstr>Functional Programming</vt:lpstr>
      <vt:lpstr>Imperative Vs Functional Languages</vt:lpstr>
      <vt:lpstr>Functional Language Examples</vt:lpstr>
      <vt:lpstr>Mathematical Function</vt:lpstr>
      <vt:lpstr>Simple Functions</vt:lpstr>
      <vt:lpstr>Simple Functions (cont...)</vt:lpstr>
      <vt:lpstr>Functional Forms</vt:lpstr>
      <vt:lpstr>Function Composition</vt:lpstr>
      <vt:lpstr>Apply-to-all</vt:lpstr>
      <vt:lpstr>LISP</vt:lpstr>
      <vt:lpstr>LISP (cont...)</vt:lpstr>
      <vt:lpstr>LISP (cont...)</vt:lpstr>
      <vt:lpstr>LISP Interpreter</vt:lpstr>
      <vt:lpstr>LISP Interpreter (cont...)</vt:lpstr>
      <vt:lpstr>LISP Interpreter (cont...)</vt:lpstr>
      <vt:lpstr>Scheme</vt:lpstr>
      <vt:lpstr>Scheme : Primitive Numeric Functions</vt:lpstr>
      <vt:lpstr>Scheme : Defining Functions</vt:lpstr>
      <vt:lpstr>Scheme : Defining Functions (cont...)</vt:lpstr>
      <vt:lpstr>Scheme : Defining Functions (cont...)</vt:lpstr>
      <vt:lpstr>Scheme : Numeric Predicate Functions</vt:lpstr>
      <vt:lpstr>Scheme : Control Flow</vt:lpstr>
      <vt:lpstr>Scheme : Control Flow (cont...)</vt:lpstr>
      <vt:lpstr>Scheme : List Functions</vt:lpstr>
      <vt:lpstr>Scheme : List Functions (cont...)</vt:lpstr>
      <vt:lpstr>Scheme : Predicate Functions for Symbolic Atoms and Lists</vt:lpstr>
      <vt:lpstr>Scheme : Predicate Functions for Symbolic Atoms and Lists (cont...)</vt:lpstr>
      <vt:lpstr>Scheme : Predicate Functions for Symbolic Atoms and Lists (cont...)</vt:lpstr>
      <vt:lpstr>Scheme : LET</vt:lpstr>
      <vt:lpstr>Meta Language [ML]</vt:lpstr>
      <vt:lpstr>ML (cont...)</vt:lpstr>
      <vt:lpstr>ML (cont...)</vt:lpstr>
      <vt:lpstr>ML (cont...)</vt:lpstr>
      <vt:lpstr>ML (cont...)</vt:lpstr>
      <vt:lpstr>ML (cont...)</vt:lpstr>
      <vt:lpstr>ML (cont...)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Teja</dc:creator>
  <cp:lastModifiedBy>JP</cp:lastModifiedBy>
  <cp:revision>51</cp:revision>
  <dcterms:created xsi:type="dcterms:W3CDTF">2006-08-16T00:00:00Z</dcterms:created>
  <dcterms:modified xsi:type="dcterms:W3CDTF">2016-03-03T03:46:45Z</dcterms:modified>
</cp:coreProperties>
</file>